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708" r:id="rId2"/>
    <p:sldMasterId id="2147483729" r:id="rId3"/>
    <p:sldMasterId id="2147483732" r:id="rId4"/>
    <p:sldMasterId id="2147483734" r:id="rId5"/>
    <p:sldMasterId id="2147483737" r:id="rId6"/>
    <p:sldMasterId id="2147483739" r:id="rId7"/>
    <p:sldMasterId id="2147483758" r:id="rId8"/>
    <p:sldMasterId id="2147483648" r:id="rId9"/>
  </p:sldMasterIdLst>
  <p:notesMasterIdLst>
    <p:notesMasterId r:id="rId56"/>
  </p:notesMasterIdLst>
  <p:sldIdLst>
    <p:sldId id="256" r:id="rId10"/>
    <p:sldId id="258" r:id="rId11"/>
    <p:sldId id="259" r:id="rId12"/>
    <p:sldId id="260" r:id="rId13"/>
    <p:sldId id="261" r:id="rId14"/>
    <p:sldId id="262"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6" r:id="rId34"/>
    <p:sldId id="294" r:id="rId35"/>
    <p:sldId id="266" r:id="rId36"/>
    <p:sldId id="288" r:id="rId37"/>
    <p:sldId id="289" r:id="rId38"/>
    <p:sldId id="290" r:id="rId39"/>
    <p:sldId id="291" r:id="rId40"/>
    <p:sldId id="292" r:id="rId41"/>
    <p:sldId id="293" r:id="rId42"/>
    <p:sldId id="263" r:id="rId43"/>
    <p:sldId id="296" r:id="rId44"/>
    <p:sldId id="297" r:id="rId45"/>
    <p:sldId id="298" r:id="rId46"/>
    <p:sldId id="300" r:id="rId47"/>
    <p:sldId id="303" r:id="rId48"/>
    <p:sldId id="301" r:id="rId49"/>
    <p:sldId id="304" r:id="rId50"/>
    <p:sldId id="305" r:id="rId51"/>
    <p:sldId id="306" r:id="rId52"/>
    <p:sldId id="307" r:id="rId53"/>
    <p:sldId id="308" r:id="rId54"/>
    <p:sldId id="29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A5C8-265E-480D-81EF-8664B38D0F35}"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A9EB8-9E96-48C3-B8A7-11F6211AE221}" type="slidenum">
              <a:rPr lang="en-US" smtClean="0"/>
              <a:t>‹#›</a:t>
            </a:fld>
            <a:endParaRPr lang="en-US"/>
          </a:p>
        </p:txBody>
      </p:sp>
    </p:spTree>
    <p:extLst>
      <p:ext uri="{BB962C8B-B14F-4D97-AF65-F5344CB8AC3E}">
        <p14:creationId xmlns:p14="http://schemas.microsoft.com/office/powerpoint/2010/main" val="379579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81FC97-4A3F-4765-A6A6-0218F61DC8DE}" type="datetime1">
              <a:rPr lang="en-US" smtClean="0"/>
              <a:t>3/7/2023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3F5A4-21C5-4FEC-92F2-C1CD0AD8426E}" type="slidenum">
              <a:rPr lang="en-GB" smtClean="0"/>
              <a:t>‹#›</a:t>
            </a:fld>
            <a:endParaRPr lang="en-GB"/>
          </a:p>
        </p:txBody>
      </p:sp>
    </p:spTree>
    <p:extLst>
      <p:ext uri="{BB962C8B-B14F-4D97-AF65-F5344CB8AC3E}">
        <p14:creationId xmlns:p14="http://schemas.microsoft.com/office/powerpoint/2010/main" val="96319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en-US"/>
          </a:p>
        </p:txBody>
      </p:sp>
      <p:sp>
        <p:nvSpPr>
          <p:cNvPr id="5" name="Zástupný symbol pro číslo snímku 4"/>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9F8C8789-9758-484D-AE5B-0C11AEEC34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33294517"/>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en-US"/>
          </a:p>
        </p:txBody>
      </p:sp>
      <p:sp>
        <p:nvSpPr>
          <p:cNvPr id="5" name="Zástupný symbol pro číslo snímku 4"/>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D582FC6E-E02B-9847-845F-C4E9F8BA4F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8621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69BFF73-61C8-B347-8E6C-A3DFA79A95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38955842"/>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3A470884-4B82-A845-9A48-81F9BEAFF6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116658987"/>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en-US"/>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8E65DDB9-E84A-4787-99F1-1C115AABD511}" type="slidenum">
              <a:rPr lang="en-US" smtClean="0"/>
              <a:t>‹#›</a:t>
            </a:fld>
            <a:endParaRPr lang="en-US"/>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1">
            <a:extLst>
              <a:ext uri="{FF2B5EF4-FFF2-40B4-BE49-F238E27FC236}">
                <a16:creationId xmlns:a16="http://schemas.microsoft.com/office/drawing/2014/main" id="{FB907E0B-5A9A-1F40-B66A-089160DCB0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21330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7D0311E5-13E6-CB46-80C5-D54A502DC4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57227052"/>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B7D74CAA-738C-B24F-BD74-82686E1450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59421420"/>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6608F1C3-884D-984E-A42A-469BB440F4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2413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C6BB9ACC-C3A4-4A4B-BEFD-392425B24B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585868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US"/>
          </a:p>
        </p:txBody>
      </p:sp>
      <p:sp>
        <p:nvSpPr>
          <p:cNvPr id="3" name="Zástupný symbol pro číslo snímku 2"/>
          <p:cNvSpPr>
            <a:spLocks noGrp="1"/>
          </p:cNvSpPr>
          <p:nvPr>
            <p:ph type="sldNum" sz="quarter" idx="11"/>
          </p:nvPr>
        </p:nvSpPr>
        <p:spPr/>
        <p:txBody>
          <a:bodyPr/>
          <a:lstStyle>
            <a:lvl1pPr>
              <a:defRPr/>
            </a:lvl1pPr>
          </a:lstStyle>
          <a:p>
            <a:fld id="{8E65DDB9-E84A-4787-99F1-1C115AABD511}" type="slidenum">
              <a:rPr lang="en-US" smtClean="0"/>
              <a:t>‹#›</a:t>
            </a:fld>
            <a:endParaRPr lang="en-US"/>
          </a:p>
        </p:txBody>
      </p:sp>
      <p:pic>
        <p:nvPicPr>
          <p:cNvPr id="6" name="Obrázek 1">
            <a:extLst>
              <a:ext uri="{FF2B5EF4-FFF2-40B4-BE49-F238E27FC236}">
                <a16:creationId xmlns:a16="http://schemas.microsoft.com/office/drawing/2014/main" id="{A1250E97-1EDB-6C4B-8256-60FC879B8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53275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0A94-8659-0484-E75F-CE208A6C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D0F86-87FB-27CF-7295-BE1E9C22B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75538-0B1B-0709-EC3E-38CA4A0986A0}"/>
              </a:ext>
            </a:extLst>
          </p:cNvPr>
          <p:cNvSpPr>
            <a:spLocks noGrp="1"/>
          </p:cNvSpPr>
          <p:nvPr>
            <p:ph type="dt" sz="half" idx="10"/>
          </p:nvPr>
        </p:nvSpPr>
        <p:spPr/>
        <p:txBody>
          <a:bodyPr/>
          <a:lstStyle/>
          <a:p>
            <a:fld id="{FF5BA833-F61C-43A2-B9EC-439FE95D519B}" type="datetime1">
              <a:rPr lang="en-US" smtClean="0"/>
              <a:t>3/7/2023</a:t>
            </a:fld>
            <a:endParaRPr lang="en-US"/>
          </a:p>
        </p:txBody>
      </p:sp>
      <p:sp>
        <p:nvSpPr>
          <p:cNvPr id="5" name="Footer Placeholder 4">
            <a:extLst>
              <a:ext uri="{FF2B5EF4-FFF2-40B4-BE49-F238E27FC236}">
                <a16:creationId xmlns:a16="http://schemas.microsoft.com/office/drawing/2014/main" id="{D4AF2B73-4287-CF5C-4DDB-D36BFDB207D9}"/>
              </a:ext>
            </a:extLst>
          </p:cNvPr>
          <p:cNvSpPr>
            <a:spLocks noGrp="1"/>
          </p:cNvSpPr>
          <p:nvPr>
            <p:ph type="ftr" sz="quarter" idx="11"/>
          </p:nvPr>
        </p:nvSpPr>
        <p:spPr/>
        <p:txBody>
          <a:bodyPr/>
          <a:lstStyle/>
          <a:p>
            <a:endParaRPr lang="cs-CZ" altLang="cs-CZ" dirty="0"/>
          </a:p>
        </p:txBody>
      </p:sp>
      <p:sp>
        <p:nvSpPr>
          <p:cNvPr id="6" name="Slide Number Placeholder 5">
            <a:extLst>
              <a:ext uri="{FF2B5EF4-FFF2-40B4-BE49-F238E27FC236}">
                <a16:creationId xmlns:a16="http://schemas.microsoft.com/office/drawing/2014/main" id="{2B0A5FC9-518F-F4D1-4238-8CED5227F148}"/>
              </a:ext>
            </a:extLst>
          </p:cNvPr>
          <p:cNvSpPr>
            <a:spLocks noGrp="1"/>
          </p:cNvSpPr>
          <p:nvPr>
            <p:ph type="sldNum" sz="quarter" idx="12"/>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45875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E65DDB9-E84A-4787-99F1-1C115AABD511}" type="slidenum">
              <a:rPr lang="en-US" smtClean="0"/>
              <a:t>‹#›</a:t>
            </a:fld>
            <a:endParaRPr lang="en-US"/>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en-US"/>
          </a:p>
        </p:txBody>
      </p:sp>
      <p:pic>
        <p:nvPicPr>
          <p:cNvPr id="8" name="Obrázek 5">
            <a:extLst>
              <a:ext uri="{FF2B5EF4-FFF2-40B4-BE49-F238E27FC236}">
                <a16:creationId xmlns:a16="http://schemas.microsoft.com/office/drawing/2014/main" id="{BCB04877-8D0D-7C41-9C65-72660263D5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07852043"/>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 inverse">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E65DDB9-E84A-4787-99F1-1C115AABD511}"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10" name="Obrázek 5">
            <a:extLst>
              <a:ext uri="{FF2B5EF4-FFF2-40B4-BE49-F238E27FC236}">
                <a16:creationId xmlns:a16="http://schemas.microsoft.com/office/drawing/2014/main" id="{3F0C79E9-977A-324A-B94F-9582489F7D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731878461"/>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with image - inverse">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8E65DDB9-E84A-4787-99F1-1C115AABD511}"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en-US"/>
          </a:p>
        </p:txBody>
      </p:sp>
      <p:pic>
        <p:nvPicPr>
          <p:cNvPr id="11" name="Obrázek 5">
            <a:extLst>
              <a:ext uri="{FF2B5EF4-FFF2-40B4-BE49-F238E27FC236}">
                <a16:creationId xmlns:a16="http://schemas.microsoft.com/office/drawing/2014/main" id="{A2934461-5870-1C45-9A0F-E3BD9CD79B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371589391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verse slide with image">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3131118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NI ARTS slide">
    <p:bg>
      <p:bgPr>
        <a:solidFill>
          <a:srgbClr val="4BC8F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22835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11826401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6C91-D2C9-D57D-30C2-98722F635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402B8-956D-9AA0-392A-368169E0D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E076-22DB-96A3-2AA9-06D0D4F000FB}"/>
              </a:ext>
            </a:extLst>
          </p:cNvPr>
          <p:cNvSpPr>
            <a:spLocks noGrp="1"/>
          </p:cNvSpPr>
          <p:nvPr>
            <p:ph type="dt" sz="half" idx="10"/>
          </p:nvPr>
        </p:nvSpPr>
        <p:spPr/>
        <p:txBody>
          <a:bodyPr/>
          <a:lstStyle/>
          <a:p>
            <a:fld id="{3A2423AD-273A-4D40-92B5-8350776EDBB6}" type="datetime1">
              <a:rPr lang="en-US" smtClean="0"/>
              <a:t>3/7/2023</a:t>
            </a:fld>
            <a:endParaRPr lang="en-US"/>
          </a:p>
        </p:txBody>
      </p:sp>
      <p:sp>
        <p:nvSpPr>
          <p:cNvPr id="5" name="Footer Placeholder 4">
            <a:extLst>
              <a:ext uri="{FF2B5EF4-FFF2-40B4-BE49-F238E27FC236}">
                <a16:creationId xmlns:a16="http://schemas.microsoft.com/office/drawing/2014/main" id="{A27E4984-651A-4CD5-5D70-D3E40364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6363D-51E7-120F-BB42-3BDFB128EE72}"/>
              </a:ext>
            </a:extLst>
          </p:cNvPr>
          <p:cNvSpPr>
            <a:spLocks noGrp="1"/>
          </p:cNvSpPr>
          <p:nvPr>
            <p:ph type="sldNum" sz="quarter" idx="12"/>
          </p:nvPr>
        </p:nvSpPr>
        <p:spPr/>
        <p:txBody>
          <a:bodyPr/>
          <a:lstStyle/>
          <a:p>
            <a:fld id="{8E65DDB9-E84A-4787-99F1-1C115AABD511}" type="slidenum">
              <a:rPr lang="en-US" smtClean="0"/>
              <a:t>‹#›</a:t>
            </a:fld>
            <a:endParaRPr lang="en-US"/>
          </a:p>
        </p:txBody>
      </p:sp>
    </p:spTree>
    <p:extLst>
      <p:ext uri="{BB962C8B-B14F-4D97-AF65-F5344CB8AC3E}">
        <p14:creationId xmlns:p14="http://schemas.microsoft.com/office/powerpoint/2010/main" val="2679669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08C-0CCC-45E4-9739-FD54C394A642}"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367BC-B0F2-4E96-9D27-68A66F7A610C}" type="slidenum">
              <a:rPr lang="en-US" smtClean="0"/>
              <a:t>‹#›</a:t>
            </a:fld>
            <a:endParaRPr lang="en-US"/>
          </a:p>
        </p:txBody>
      </p:sp>
    </p:spTree>
    <p:extLst>
      <p:ext uri="{BB962C8B-B14F-4D97-AF65-F5344CB8AC3E}">
        <p14:creationId xmlns:p14="http://schemas.microsoft.com/office/powerpoint/2010/main" val="3272223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9F041-6A67-4BC5-9B45-7DE694DE4D93}"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4843F-63A5-46D3-AD2E-6E41A65F0445}" type="slidenum">
              <a:rPr lang="en-US" smtClean="0"/>
              <a:t>‹#›</a:t>
            </a:fld>
            <a:endParaRPr lang="en-US"/>
          </a:p>
        </p:txBody>
      </p:sp>
    </p:spTree>
    <p:extLst>
      <p:ext uri="{BB962C8B-B14F-4D97-AF65-F5344CB8AC3E}">
        <p14:creationId xmlns:p14="http://schemas.microsoft.com/office/powerpoint/2010/main" val="291306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44C6-4B8C-4E6F-B6AA-8907F920AA8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A504B5-D4AA-4E6C-9F6C-F41082A546A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7852D3-20C4-488E-8674-399A80C2B6DE}"/>
              </a:ext>
            </a:extLst>
          </p:cNvPr>
          <p:cNvSpPr>
            <a:spLocks noGrp="1"/>
          </p:cNvSpPr>
          <p:nvPr>
            <p:ph type="dt" sz="half" idx="10"/>
          </p:nvPr>
        </p:nvSpPr>
        <p:spPr/>
        <p:txBody>
          <a:bodyPr/>
          <a:lstStyle/>
          <a:p>
            <a:fld id="{F5EB0C4E-F30D-41FA-B61C-2C8C541180BF}" type="datetime1">
              <a:rPr lang="en-US" smtClean="0"/>
              <a:t>3/7/2023</a:t>
            </a:fld>
            <a:endParaRPr lang="en-US"/>
          </a:p>
        </p:txBody>
      </p:sp>
      <p:sp>
        <p:nvSpPr>
          <p:cNvPr id="5" name="Footer Placeholder 4">
            <a:extLst>
              <a:ext uri="{FF2B5EF4-FFF2-40B4-BE49-F238E27FC236}">
                <a16:creationId xmlns:a16="http://schemas.microsoft.com/office/drawing/2014/main" id="{AF852E4F-F5E0-48C1-BACF-9B12BBF7A147}"/>
              </a:ext>
            </a:extLst>
          </p:cNvPr>
          <p:cNvSpPr>
            <a:spLocks noGrp="1"/>
          </p:cNvSpPr>
          <p:nvPr>
            <p:ph type="ftr" sz="quarter" idx="11"/>
          </p:nvPr>
        </p:nvSpPr>
        <p:spPr/>
        <p:txBody>
          <a:bodyPr/>
          <a:lstStyle/>
          <a:p>
            <a:endParaRPr lang="cs-CZ" altLang="cs-CZ" dirty="0"/>
          </a:p>
        </p:txBody>
      </p:sp>
      <p:sp>
        <p:nvSpPr>
          <p:cNvPr id="6" name="Slide Number Placeholder 5">
            <a:extLst>
              <a:ext uri="{FF2B5EF4-FFF2-40B4-BE49-F238E27FC236}">
                <a16:creationId xmlns:a16="http://schemas.microsoft.com/office/drawing/2014/main" id="{597E4B51-9464-4573-A293-EAF24AE67686}"/>
              </a:ext>
            </a:extLst>
          </p:cNvPr>
          <p:cNvSpPr>
            <a:spLocks noGrp="1"/>
          </p:cNvSpPr>
          <p:nvPr>
            <p:ph type="sldNum" sz="quarter" idx="12"/>
          </p:nvPr>
        </p:nvSpPr>
        <p:spPr/>
        <p:txBody>
          <a:body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51575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Tree>
    <p:extLst>
      <p:ext uri="{BB962C8B-B14F-4D97-AF65-F5344CB8AC3E}">
        <p14:creationId xmlns:p14="http://schemas.microsoft.com/office/powerpoint/2010/main" val="42663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a:t>Click to edit Master title style</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US" noProof="0"/>
              <a:t>Click to edit Master text styles</a:t>
            </a:r>
          </a:p>
          <a:p>
            <a:pPr lvl="1"/>
            <a:r>
              <a:rPr lang="en-US" noProof="0"/>
              <a:t>Second level</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Tree>
    <p:extLst>
      <p:ext uri="{BB962C8B-B14F-4D97-AF65-F5344CB8AC3E}">
        <p14:creationId xmlns:p14="http://schemas.microsoft.com/office/powerpoint/2010/main" val="203249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44C6-4B8C-4E6F-B6AA-8907F920AA8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A504B5-D4AA-4E6C-9F6C-F41082A546A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47852D3-20C4-488E-8674-399A80C2B6DE}"/>
              </a:ext>
            </a:extLst>
          </p:cNvPr>
          <p:cNvSpPr>
            <a:spLocks noGrp="1"/>
          </p:cNvSpPr>
          <p:nvPr>
            <p:ph type="dt" sz="half" idx="10"/>
          </p:nvPr>
        </p:nvSpPr>
        <p:spPr/>
        <p:txBody>
          <a:bodyPr/>
          <a:lstStyle/>
          <a:p>
            <a:fld id="{737C4E71-4825-45AC-926E-7EFA97DD3B5B}" type="datetime1">
              <a:rPr lang="en-US" smtClean="0"/>
              <a:t>3/7/2023</a:t>
            </a:fld>
            <a:endParaRPr lang="en-US"/>
          </a:p>
        </p:txBody>
      </p:sp>
      <p:sp>
        <p:nvSpPr>
          <p:cNvPr id="5" name="Footer Placeholder 4">
            <a:extLst>
              <a:ext uri="{FF2B5EF4-FFF2-40B4-BE49-F238E27FC236}">
                <a16:creationId xmlns:a16="http://schemas.microsoft.com/office/drawing/2014/main" id="{AF852E4F-F5E0-48C1-BACF-9B12BBF7A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E4B51-9464-4573-A293-EAF24AE67686}"/>
              </a:ext>
            </a:extLst>
          </p:cNvPr>
          <p:cNvSpPr>
            <a:spLocks noGrp="1"/>
          </p:cNvSpPr>
          <p:nvPr>
            <p:ph type="sldNum" sz="quarter" idx="12"/>
          </p:nvPr>
        </p:nvSpPr>
        <p:spPr/>
        <p:txBody>
          <a:bodyPr/>
          <a:lstStyle/>
          <a:p>
            <a:fld id="{8E65DDB9-E84A-4787-99F1-1C115AABD511}" type="slidenum">
              <a:rPr lang="en-US" smtClean="0"/>
              <a:t>‹#›</a:t>
            </a:fld>
            <a:endParaRPr lang="en-US"/>
          </a:p>
        </p:txBody>
      </p:sp>
    </p:spTree>
    <p:extLst>
      <p:ext uri="{BB962C8B-B14F-4D97-AF65-F5344CB8AC3E}">
        <p14:creationId xmlns:p14="http://schemas.microsoft.com/office/powerpoint/2010/main" val="288920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6C91-D2C9-D57D-30C2-98722F635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402B8-956D-9AA0-392A-368169E0DD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AE076-22DB-96A3-2AA9-06D0D4F000FB}"/>
              </a:ext>
            </a:extLst>
          </p:cNvPr>
          <p:cNvSpPr>
            <a:spLocks noGrp="1"/>
          </p:cNvSpPr>
          <p:nvPr>
            <p:ph type="dt" sz="half" idx="10"/>
          </p:nvPr>
        </p:nvSpPr>
        <p:spPr/>
        <p:txBody>
          <a:bodyPr/>
          <a:lstStyle/>
          <a:p>
            <a:fld id="{99B93036-ED4F-4AB3-833A-1B00EECB7C9B}" type="datetime1">
              <a:rPr lang="en-US" smtClean="0"/>
              <a:t>3/7/2023</a:t>
            </a:fld>
            <a:endParaRPr lang="en-US"/>
          </a:p>
        </p:txBody>
      </p:sp>
      <p:sp>
        <p:nvSpPr>
          <p:cNvPr id="5" name="Footer Placeholder 4">
            <a:extLst>
              <a:ext uri="{FF2B5EF4-FFF2-40B4-BE49-F238E27FC236}">
                <a16:creationId xmlns:a16="http://schemas.microsoft.com/office/drawing/2014/main" id="{A27E4984-651A-4CD5-5D70-D3E40364F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6363D-51E7-120F-BB42-3BDFB128EE72}"/>
              </a:ext>
            </a:extLst>
          </p:cNvPr>
          <p:cNvSpPr>
            <a:spLocks noGrp="1"/>
          </p:cNvSpPr>
          <p:nvPr>
            <p:ph type="sldNum" sz="quarter" idx="12"/>
          </p:nvPr>
        </p:nvSpPr>
        <p:spPr/>
        <p:txBody>
          <a:bodyPr/>
          <a:lstStyle/>
          <a:p>
            <a:fld id="{8E65DDB9-E84A-4787-99F1-1C115AABD511}" type="slidenum">
              <a:rPr lang="en-US" smtClean="0"/>
              <a:t>‹#›</a:t>
            </a:fld>
            <a:endParaRPr lang="en-US"/>
          </a:p>
        </p:txBody>
      </p:sp>
    </p:spTree>
    <p:extLst>
      <p:ext uri="{BB962C8B-B14F-4D97-AF65-F5344CB8AC3E}">
        <p14:creationId xmlns:p14="http://schemas.microsoft.com/office/powerpoint/2010/main" val="160170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a:t>Click to edit Master title style</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US" noProof="0"/>
              <a:t>Click to edit Master text styles</a:t>
            </a:r>
          </a:p>
          <a:p>
            <a:pPr lvl="1"/>
            <a:r>
              <a:rPr lang="en-US" noProof="0"/>
              <a:t>Second level</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Tree>
    <p:extLst>
      <p:ext uri="{BB962C8B-B14F-4D97-AF65-F5344CB8AC3E}">
        <p14:creationId xmlns:p14="http://schemas.microsoft.com/office/powerpoint/2010/main" val="217471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en-US"/>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8E65DDB9-E84A-4787-99F1-1C115AABD511}" type="slidenum">
              <a:rPr lang="en-US" smtClean="0"/>
              <a:t>‹#›</a:t>
            </a:fld>
            <a:endParaRPr lang="en-US"/>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139434873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561FD-1DC2-459B-BDD5-B9F6DF53B80E}" type="datetime1">
              <a:rPr lang="en-US" smtClean="0"/>
              <a:t>3/7/2023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3F5A4-21C5-4FEC-92F2-C1CD0AD8426E}" type="slidenum">
              <a:rPr lang="en-GB" smtClean="0"/>
              <a:t>‹#›</a:t>
            </a:fld>
            <a:endParaRPr lang="en-GB"/>
          </a:p>
        </p:txBody>
      </p:sp>
    </p:spTree>
    <p:extLst>
      <p:ext uri="{BB962C8B-B14F-4D97-AF65-F5344CB8AC3E}">
        <p14:creationId xmlns:p14="http://schemas.microsoft.com/office/powerpoint/2010/main" val="1876128641"/>
      </p:ext>
    </p:extLst>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lt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extLst>
      <p:ext uri="{BB962C8B-B14F-4D97-AF65-F5344CB8AC3E}">
        <p14:creationId xmlns:p14="http://schemas.microsoft.com/office/powerpoint/2010/main" val="2350109899"/>
      </p:ext>
    </p:extLst>
  </p:cSld>
  <p:clrMap bg1="lt1" tx1="dk1" bg2="lt2" tx2="dk2" accent1="accent1" accent2="accent2" accent3="accent3" accent4="accent4" accent5="accent5" accent6="accent6" hlink="hlink" folHlink="folHlink"/>
  <p:sldLayoutIdLst>
    <p:sldLayoutId id="2147483726" r:id="rId1"/>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9CE5C-4DD2-40CF-83A7-D30A071055B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E54A8-ED1F-4E97-B85C-C6F2854D9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FC252-68F1-401A-828A-7762F33C679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00FBFD-686F-454D-A4A3-81D62216E8BC}" type="datetime1">
              <a:rPr lang="en-US" smtClean="0"/>
              <a:t>3/7/2023</a:t>
            </a:fld>
            <a:endParaRPr lang="en-US"/>
          </a:p>
        </p:txBody>
      </p:sp>
      <p:sp>
        <p:nvSpPr>
          <p:cNvPr id="5" name="Footer Placeholder 4">
            <a:extLst>
              <a:ext uri="{FF2B5EF4-FFF2-40B4-BE49-F238E27FC236}">
                <a16:creationId xmlns:a16="http://schemas.microsoft.com/office/drawing/2014/main" id="{0AB02831-D3E0-4D63-9C89-01B3BC50E05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8EA92-07A2-4BC0-BC9B-3828005015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65DDB9-E84A-4787-99F1-1C115AABD511}" type="slidenum">
              <a:rPr lang="en-US" smtClean="0"/>
              <a:t>‹#›</a:t>
            </a:fld>
            <a:endParaRPr lang="en-US"/>
          </a:p>
        </p:txBody>
      </p:sp>
    </p:spTree>
    <p:extLst>
      <p:ext uri="{BB962C8B-B14F-4D97-AF65-F5344CB8AC3E}">
        <p14:creationId xmlns:p14="http://schemas.microsoft.com/office/powerpoint/2010/main" val="3048978976"/>
      </p:ext>
    </p:extLst>
  </p:cSld>
  <p:clrMap bg1="lt1" tx1="dk1" bg2="lt2" tx2="dk2" accent1="accent1" accent2="accent2" accent3="accent3" accent4="accent4" accent5="accent5" accent6="accent6" hlink="hlink" folHlink="folHlink"/>
  <p:sldLayoutIdLst>
    <p:sldLayoutId id="2147483730" r:id="rId1"/>
    <p:sldLayoutId id="214748373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679453" y="1125539"/>
            <a:ext cx="107821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679453" y="2017713"/>
            <a:ext cx="107764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9144000" y="6248400"/>
            <a:ext cx="24556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Tree>
    <p:extLst>
      <p:ext uri="{BB962C8B-B14F-4D97-AF65-F5344CB8AC3E}">
        <p14:creationId xmlns:p14="http://schemas.microsoft.com/office/powerpoint/2010/main" val="2619180736"/>
      </p:ext>
    </p:extLst>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9CE5C-4DD2-40CF-83A7-D30A071055B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E54A8-ED1F-4E97-B85C-C6F2854D9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FC252-68F1-401A-828A-7762F33C679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E75F99-CDBC-470D-840D-DC7140CB50F6}" type="datetime1">
              <a:rPr lang="en-US" smtClean="0"/>
              <a:t>3/7/2023</a:t>
            </a:fld>
            <a:endParaRPr lang="en-US"/>
          </a:p>
        </p:txBody>
      </p:sp>
      <p:sp>
        <p:nvSpPr>
          <p:cNvPr id="5" name="Footer Placeholder 4">
            <a:extLst>
              <a:ext uri="{FF2B5EF4-FFF2-40B4-BE49-F238E27FC236}">
                <a16:creationId xmlns:a16="http://schemas.microsoft.com/office/drawing/2014/main" id="{0AB02831-D3E0-4D63-9C89-01B3BC50E05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8EA92-07A2-4BC0-BC9B-3828005015E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65DDB9-E84A-4787-99F1-1C115AABD511}" type="slidenum">
              <a:rPr lang="en-US" smtClean="0"/>
              <a:t>‹#›</a:t>
            </a:fld>
            <a:endParaRPr lang="en-US"/>
          </a:p>
        </p:txBody>
      </p:sp>
    </p:spTree>
    <p:extLst>
      <p:ext uri="{BB962C8B-B14F-4D97-AF65-F5344CB8AC3E}">
        <p14:creationId xmlns:p14="http://schemas.microsoft.com/office/powerpoint/2010/main" val="1147081210"/>
      </p:ext>
    </p:extLst>
  </p:cSld>
  <p:clrMap bg1="lt1" tx1="dk1" bg2="lt2" tx2="dk2" accent1="accent1" accent2="accent2" accent3="accent3" accent4="accent4" accent5="accent5" accent6="accent6" hlink="hlink" folHlink="folHlink"/>
  <p:sldLayoutIdLst>
    <p:sldLayoutId id="2147483735" r:id="rId1"/>
    <p:sldLayoutId id="214748373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679453" y="1125539"/>
            <a:ext cx="107821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679453" y="2017713"/>
            <a:ext cx="107764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9144000" y="6248400"/>
            <a:ext cx="24556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Tree>
    <p:extLst>
      <p:ext uri="{BB962C8B-B14F-4D97-AF65-F5344CB8AC3E}">
        <p14:creationId xmlns:p14="http://schemas.microsoft.com/office/powerpoint/2010/main" val="4037163214"/>
      </p:ext>
    </p:extLst>
  </p:cSld>
  <p:clrMap bg1="lt1" tx1="dk1" bg2="lt2" tx2="dk2" accent1="accent1" accent2="accent2" accent3="accent3" accent4="accent4" accent5="accent5" accent6="accent6" hlink="hlink" folHlink="folHlink"/>
  <p:sldLayoutIdLst>
    <p:sldLayoutId id="2147483738" r:id="rId1"/>
  </p:sldLayoutIdLst>
  <p:hf sldNum="0" hdr="0" ft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en-GB"/>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2923F5A4-21C5-4FEC-92F2-C1CD0AD8426E}" type="slidenum">
              <a:rPr lang="en-GB" smtClean="0"/>
              <a:t>‹#›</a:t>
            </a:fld>
            <a:endParaRPr lang="en-GB"/>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extLst>
      <p:ext uri="{BB962C8B-B14F-4D97-AF65-F5344CB8AC3E}">
        <p14:creationId xmlns:p14="http://schemas.microsoft.com/office/powerpoint/2010/main" val="11628967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2DA61-CF59-499F-819A-22260097DE1E}" type="datetime1">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367BC-B0F2-4E96-9D27-68A66F7A610C}" type="slidenum">
              <a:rPr lang="en-US" smtClean="0"/>
              <a:t>‹#›</a:t>
            </a:fld>
            <a:endParaRPr lang="en-US"/>
          </a:p>
        </p:txBody>
      </p:sp>
    </p:spTree>
    <p:extLst>
      <p:ext uri="{BB962C8B-B14F-4D97-AF65-F5344CB8AC3E}">
        <p14:creationId xmlns:p14="http://schemas.microsoft.com/office/powerpoint/2010/main" val="3619591814"/>
      </p:ext>
    </p:extLst>
  </p:cSld>
  <p:clrMap bg1="lt1" tx1="dk1" bg2="lt2" tx2="dk2" accent1="accent1" accent2="accent2" accent3="accent3" accent4="accent4" accent5="accent5" accent6="accent6" hlink="hlink" folHlink="folHlink"/>
  <p:sldLayoutIdLst>
    <p:sldLayoutId id="214748375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09649-5065-47A7-839A-9826AEE377AE}" type="datetime1">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4843F-63A5-46D3-AD2E-6E41A65F0445}" type="slidenum">
              <a:rPr lang="en-US" smtClean="0"/>
              <a:t>‹#›</a:t>
            </a:fld>
            <a:endParaRPr lang="en-US"/>
          </a:p>
        </p:txBody>
      </p:sp>
    </p:spTree>
    <p:extLst>
      <p:ext uri="{BB962C8B-B14F-4D97-AF65-F5344CB8AC3E}">
        <p14:creationId xmlns:p14="http://schemas.microsoft.com/office/powerpoint/2010/main" val="1826446733"/>
      </p:ext>
    </p:extLst>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hyperlink" Target="http://lera.ucsd.edu/papers/mandarin.pdf"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3" Type="http://schemas.openxmlformats.org/officeDocument/2006/relationships/hyperlink" Target="https://en.wikipedia.org/wiki/Overseas_Chinese#cite_note-acs17-4" TargetMode="External"/><Relationship Id="rId18" Type="http://schemas.openxmlformats.org/officeDocument/2006/relationships/hyperlink" Target="https://en.wikipedia.org/wiki/Chinese_people_in_Myanmar" TargetMode="External"/><Relationship Id="rId26" Type="http://schemas.openxmlformats.org/officeDocument/2006/relationships/hyperlink" Target="https://en.wikipedia.org/wiki/Chinese_Filipino" TargetMode="External"/><Relationship Id="rId39" Type="http://schemas.openxmlformats.org/officeDocument/2006/relationships/image" Target="../media/image14.png"/><Relationship Id="rId21" Type="http://schemas.openxmlformats.org/officeDocument/2006/relationships/hyperlink" Target="https://en.wikipedia.org/wiki/Overseas_Chinese#cite_note-6" TargetMode="External"/><Relationship Id="rId34" Type="http://schemas.openxmlformats.org/officeDocument/2006/relationships/image" Target="../media/image9.png"/><Relationship Id="rId7" Type="http://schemas.openxmlformats.org/officeDocument/2006/relationships/hyperlink" Target="https://en.wikipedia.org/wiki/Overseas_Chinese#cite_note-Poston_and_Wong-1" TargetMode="External"/><Relationship Id="rId12" Type="http://schemas.openxmlformats.org/officeDocument/2006/relationships/hyperlink" Target="https://en.wikipedia.org/wiki/Chinese_Americans" TargetMode="External"/><Relationship Id="rId17" Type="http://schemas.openxmlformats.org/officeDocument/2006/relationships/hyperlink" Target="https://en.wikipedia.org/wiki/Myanmar" TargetMode="External"/><Relationship Id="rId25" Type="http://schemas.openxmlformats.org/officeDocument/2006/relationships/hyperlink" Target="https://en.wikipedia.org/wiki/Philippines" TargetMode="External"/><Relationship Id="rId33" Type="http://schemas.openxmlformats.org/officeDocument/2006/relationships/image" Target="../media/image8.png"/><Relationship Id="rId38" Type="http://schemas.openxmlformats.org/officeDocument/2006/relationships/image" Target="../media/image13.png"/><Relationship Id="rId2" Type="http://schemas.openxmlformats.org/officeDocument/2006/relationships/hyperlink" Target="https://en.wikipedia.org/wiki/Thailand" TargetMode="External"/><Relationship Id="rId16" Type="http://schemas.openxmlformats.org/officeDocument/2006/relationships/hyperlink" Target="https://en.wikipedia.org/wiki/Overseas_Chinese#cite_note-5" TargetMode="External"/><Relationship Id="rId20" Type="http://schemas.openxmlformats.org/officeDocument/2006/relationships/hyperlink" Target="https://en.wikipedia.org/wiki/Chinese_Canadians" TargetMode="External"/><Relationship Id="rId29" Type="http://schemas.openxmlformats.org/officeDocument/2006/relationships/hyperlink" Target="https://en.wikipedia.org/wiki/Chinese_in_South_Korea" TargetMode="External"/><Relationship Id="rId1" Type="http://schemas.openxmlformats.org/officeDocument/2006/relationships/slideLayout" Target="../slideLayouts/slideLayout26.xml"/><Relationship Id="rId6" Type="http://schemas.openxmlformats.org/officeDocument/2006/relationships/hyperlink" Target="https://en.wikipedia.org/wiki/Chinese_Indonesians" TargetMode="External"/><Relationship Id="rId11" Type="http://schemas.openxmlformats.org/officeDocument/2006/relationships/hyperlink" Target="https://en.wikipedia.org/wiki/United_States" TargetMode="External"/><Relationship Id="rId24" Type="http://schemas.openxmlformats.org/officeDocument/2006/relationships/hyperlink" Target="https://en.wikipedia.org/wiki/Overseas_Chinese#cite_note-2021_Australian_Census_-_Quickstats_-_Australia-7" TargetMode="External"/><Relationship Id="rId32" Type="http://schemas.openxmlformats.org/officeDocument/2006/relationships/image" Target="../media/image7.png"/><Relationship Id="rId37" Type="http://schemas.openxmlformats.org/officeDocument/2006/relationships/image" Target="../media/image12.png"/><Relationship Id="rId40" Type="http://schemas.openxmlformats.org/officeDocument/2006/relationships/image" Target="../media/image15.png"/><Relationship Id="rId5" Type="http://schemas.openxmlformats.org/officeDocument/2006/relationships/hyperlink" Target="https://en.wikipedia.org/wiki/Indonesia" TargetMode="External"/><Relationship Id="rId15" Type="http://schemas.openxmlformats.org/officeDocument/2006/relationships/hyperlink" Target="https://en.wikipedia.org/wiki/Chinese_Singaporeans" TargetMode="External"/><Relationship Id="rId23" Type="http://schemas.openxmlformats.org/officeDocument/2006/relationships/hyperlink" Target="https://en.wikipedia.org/wiki/Chinese_Australians" TargetMode="External"/><Relationship Id="rId28" Type="http://schemas.openxmlformats.org/officeDocument/2006/relationships/hyperlink" Target="https://en.wikipedia.org/wiki/South_Korea" TargetMode="External"/><Relationship Id="rId36" Type="http://schemas.openxmlformats.org/officeDocument/2006/relationships/image" Target="../media/image11.png"/><Relationship Id="rId10" Type="http://schemas.openxmlformats.org/officeDocument/2006/relationships/hyperlink" Target="https://en.wikipedia.org/wiki/Overseas_Chinese#cite_note-3" TargetMode="External"/><Relationship Id="rId19" Type="http://schemas.openxmlformats.org/officeDocument/2006/relationships/hyperlink" Target="https://en.wikipedia.org/wiki/Canada" TargetMode="External"/><Relationship Id="rId31" Type="http://schemas.openxmlformats.org/officeDocument/2006/relationships/image" Target="../media/image6.png"/><Relationship Id="rId4" Type="http://schemas.openxmlformats.org/officeDocument/2006/relationships/hyperlink" Target="https://en.wikipedia.org/wiki/Overseas_Chinese#cite_note-2" TargetMode="External"/><Relationship Id="rId9" Type="http://schemas.openxmlformats.org/officeDocument/2006/relationships/hyperlink" Target="https://en.wikipedia.org/wiki/Malaysian_Chinese" TargetMode="External"/><Relationship Id="rId14" Type="http://schemas.openxmlformats.org/officeDocument/2006/relationships/hyperlink" Target="https://en.wikipedia.org/wiki/Singapore" TargetMode="External"/><Relationship Id="rId22" Type="http://schemas.openxmlformats.org/officeDocument/2006/relationships/hyperlink" Target="https://en.wikipedia.org/wiki/Australia" TargetMode="External"/><Relationship Id="rId27" Type="http://schemas.openxmlformats.org/officeDocument/2006/relationships/hyperlink" Target="https://en.wikipedia.org/wiki/Overseas_Chinese#cite_note-8" TargetMode="External"/><Relationship Id="rId30" Type="http://schemas.openxmlformats.org/officeDocument/2006/relationships/hyperlink" Target="https://en.wikipedia.org/wiki/Overseas_Chinese#cite_note-kr2018-9" TargetMode="External"/><Relationship Id="rId35" Type="http://schemas.openxmlformats.org/officeDocument/2006/relationships/image" Target="../media/image10.png"/><Relationship Id="rId8" Type="http://schemas.openxmlformats.org/officeDocument/2006/relationships/hyperlink" Target="https://en.wikipedia.org/wiki/Malaysia" TargetMode="External"/><Relationship Id="rId3" Type="http://schemas.openxmlformats.org/officeDocument/2006/relationships/hyperlink" Target="https://en.wikipedia.org/wiki/Thai_Chines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RKK7wGAYP6k" TargetMode="Externa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instagram.com/reel/CoJJz5VA6kt/?igshid=YmMyMTA2M2Y%3D" TargetMode="Externa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3" Type="http://schemas.openxmlformats.org/officeDocument/2006/relationships/hyperlink" Target="https://en.wikipedia.org/wiki/Spain" TargetMode="External"/><Relationship Id="rId18" Type="http://schemas.openxmlformats.org/officeDocument/2006/relationships/hyperlink" Target="https://en.wikipedia.org/wiki/Overseas_Chinese#cite_note-bib-demografie.de-147" TargetMode="External"/><Relationship Id="rId26" Type="http://schemas.openxmlformats.org/officeDocument/2006/relationships/image" Target="../media/image31.png"/><Relationship Id="rId39" Type="http://schemas.openxmlformats.org/officeDocument/2006/relationships/image" Target="../media/image12.png"/><Relationship Id="rId21" Type="http://schemas.openxmlformats.org/officeDocument/2006/relationships/hyperlink" Target="https://en.wikipedia.org/wiki/Wikipedia:Citation_needed" TargetMode="External"/><Relationship Id="rId34" Type="http://schemas.openxmlformats.org/officeDocument/2006/relationships/hyperlink" Target="https://en.wikipedia.org/wiki/Chinese_Canadian" TargetMode="External"/><Relationship Id="rId7" Type="http://schemas.openxmlformats.org/officeDocument/2006/relationships/hyperlink" Target="https://en.wikipedia.org/wiki/Russia" TargetMode="External"/><Relationship Id="rId12" Type="http://schemas.openxmlformats.org/officeDocument/2006/relationships/hyperlink" Target="https://en.wikipedia.org/wiki/Overseas_Chinese#cite_note-145" TargetMode="External"/><Relationship Id="rId17" Type="http://schemas.openxmlformats.org/officeDocument/2006/relationships/hyperlink" Target="https://en.wikipedia.org/wiki/Chinese_people_in_Germany" TargetMode="External"/><Relationship Id="rId25" Type="http://schemas.openxmlformats.org/officeDocument/2006/relationships/image" Target="../media/image30.png"/><Relationship Id="rId33" Type="http://schemas.openxmlformats.org/officeDocument/2006/relationships/hyperlink" Target="https://en.wikipedia.org/wiki/Canada" TargetMode="External"/><Relationship Id="rId38" Type="http://schemas.openxmlformats.org/officeDocument/2006/relationships/image" Target="../media/image9.png"/><Relationship Id="rId2" Type="http://schemas.openxmlformats.org/officeDocument/2006/relationships/hyperlink" Target="https://en.wikipedia.org/wiki/France" TargetMode="External"/><Relationship Id="rId16" Type="http://schemas.openxmlformats.org/officeDocument/2006/relationships/hyperlink" Target="https://en.wikipedia.org/wiki/Germany" TargetMode="External"/><Relationship Id="rId20" Type="http://schemas.openxmlformats.org/officeDocument/2006/relationships/hyperlink" Target="https://en.wikipedia.org/wiki/Chinese_people_in_the_Netherlands" TargetMode="External"/><Relationship Id="rId29" Type="http://schemas.openxmlformats.org/officeDocument/2006/relationships/hyperlink" Target="https://en.wikipedia.org/wiki/United_States" TargetMode="External"/><Relationship Id="rId1" Type="http://schemas.openxmlformats.org/officeDocument/2006/relationships/slideLayout" Target="../slideLayouts/slideLayout26.xml"/><Relationship Id="rId6" Type="http://schemas.openxmlformats.org/officeDocument/2006/relationships/hyperlink" Target="https://en.wikipedia.org/wiki/British_Chinese" TargetMode="External"/><Relationship Id="rId11" Type="http://schemas.openxmlformats.org/officeDocument/2006/relationships/hyperlink" Target="https://en.wikipedia.org/wiki/Chinese_people_in_Italy" TargetMode="External"/><Relationship Id="rId24" Type="http://schemas.openxmlformats.org/officeDocument/2006/relationships/image" Target="../media/image29.png"/><Relationship Id="rId32" Type="http://schemas.openxmlformats.org/officeDocument/2006/relationships/hyperlink" Target="https://en.wikipedia.org/wiki/Overseas_Chinese#cite_note-usa2017acs-157" TargetMode="External"/><Relationship Id="rId37" Type="http://schemas.openxmlformats.org/officeDocument/2006/relationships/hyperlink" Target="https://en.wikipedia.org/wiki/Overseas_Chinese#cite_note-www12.statcan.gc.ca-159" TargetMode="External"/><Relationship Id="rId40" Type="http://schemas.openxmlformats.org/officeDocument/2006/relationships/image" Target="../media/image1.emf"/><Relationship Id="rId5" Type="http://schemas.openxmlformats.org/officeDocument/2006/relationships/hyperlink" Target="https://en.wikipedia.org/wiki/United_Kingdom" TargetMode="External"/><Relationship Id="rId15" Type="http://schemas.openxmlformats.org/officeDocument/2006/relationships/hyperlink" Target="https://en.wikipedia.org/wiki/Overseas_Chinese#cite_note-INE-146" TargetMode="External"/><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hyperlink" Target="https://en.wikipedia.org/wiki/Overseas_Chinese#cite_note-2016Census-158" TargetMode="External"/><Relationship Id="rId10" Type="http://schemas.openxmlformats.org/officeDocument/2006/relationships/hyperlink" Target="https://en.wikipedia.org/wiki/Italy" TargetMode="External"/><Relationship Id="rId19" Type="http://schemas.openxmlformats.org/officeDocument/2006/relationships/hyperlink" Target="https://en.wikipedia.org/wiki/Netherlands" TargetMode="External"/><Relationship Id="rId31" Type="http://schemas.openxmlformats.org/officeDocument/2006/relationships/hyperlink" Target="https://en.wikipedia.org/wiki/American-born_Chinese" TargetMode="External"/><Relationship Id="rId4" Type="http://schemas.openxmlformats.org/officeDocument/2006/relationships/hyperlink" Target="https://en.wikipedia.org/wiki/Overseas_Chinese#cite_note-fr2018-143" TargetMode="External"/><Relationship Id="rId9" Type="http://schemas.openxmlformats.org/officeDocument/2006/relationships/hyperlink" Target="https://en.wikipedia.org/wiki/Overseas_Chinese#cite_note-ru2017-144" TargetMode="External"/><Relationship Id="rId14" Type="http://schemas.openxmlformats.org/officeDocument/2006/relationships/hyperlink" Target="https://en.wikipedia.org/wiki/Chinese_people_in_Spain" TargetMode="External"/><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hyperlink" Target="https://en.wikipedia.org/wiki/Chinese_American" TargetMode="External"/><Relationship Id="rId35" Type="http://schemas.openxmlformats.org/officeDocument/2006/relationships/hyperlink" Target="https://en.wikipedia.org/wiki/Canadian-born_Chinese" TargetMode="External"/><Relationship Id="rId8" Type="http://schemas.openxmlformats.org/officeDocument/2006/relationships/hyperlink" Target="https://en.wikipedia.org/wiki/Chinese_people_in_Russia" TargetMode="External"/><Relationship Id="rId3" Type="http://schemas.openxmlformats.org/officeDocument/2006/relationships/hyperlink" Target="https://en.wikipedia.org/wiki/Chinese_French"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Gan_Chinese" TargetMode="External"/><Relationship Id="rId3" Type="http://schemas.openxmlformats.org/officeDocument/2006/relationships/hyperlink" Target="https://en.wikipedia.org/wiki/Mandarin_Chinese" TargetMode="External"/><Relationship Id="rId7" Type="http://schemas.openxmlformats.org/officeDocument/2006/relationships/hyperlink" Target="https://en.wikipedia.org/wiki/Jin_Chinese" TargetMode="External"/><Relationship Id="rId12" Type="http://schemas.openxmlformats.org/officeDocument/2006/relationships/hyperlink" Target="https://en.wikipedia.org/wiki/Pinghua" TargetMode="External"/><Relationship Id="rId2" Type="http://schemas.openxmlformats.org/officeDocument/2006/relationships/hyperlink" Target="https://en.wikipedia.org/wiki/Varieties_of_Chinese#cite_note-FOOTNOTEChinese_Academy_of_Social_Sciences20123,_125-25" TargetMode="External"/><Relationship Id="rId1" Type="http://schemas.openxmlformats.org/officeDocument/2006/relationships/slideLayout" Target="../slideLayouts/slideLayout26.xml"/><Relationship Id="rId6" Type="http://schemas.openxmlformats.org/officeDocument/2006/relationships/hyperlink" Target="https://en.wikipedia.org/wiki/Yue_Chinese" TargetMode="External"/><Relationship Id="rId11" Type="http://schemas.openxmlformats.org/officeDocument/2006/relationships/hyperlink" Target="https://en.wikipedia.org/wiki/Huizhou_Chinese" TargetMode="External"/><Relationship Id="rId5" Type="http://schemas.openxmlformats.org/officeDocument/2006/relationships/hyperlink" Target="https://en.wikipedia.org/wiki/Wu_Chinese" TargetMode="External"/><Relationship Id="rId10" Type="http://schemas.openxmlformats.org/officeDocument/2006/relationships/hyperlink" Target="https://en.wikipedia.org/wiki/Xiang_Chinese" TargetMode="External"/><Relationship Id="rId4" Type="http://schemas.openxmlformats.org/officeDocument/2006/relationships/hyperlink" Target="https://en.wikipedia.org/wiki/Min_Chinese" TargetMode="External"/><Relationship Id="rId9" Type="http://schemas.openxmlformats.org/officeDocument/2006/relationships/hyperlink" Target="https://en.wikipedia.org/wiki/Hakka_Chines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2aDPpssj0h0"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degruyter.com/document/doi/10.1515/cog-2018-0039/html?lang=en" TargetMode="External"/><Relationship Id="rId2" Type="http://schemas.openxmlformats.org/officeDocument/2006/relationships/hyperlink" Target="https://www.degruyter.com/document/doi/10.1515/9783110365467/html?lang=en" TargetMode="Externa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35E8-2A52-47CE-B0B6-23FAAF46C93C}"/>
              </a:ext>
            </a:extLst>
          </p:cNvPr>
          <p:cNvSpPr>
            <a:spLocks noGrp="1"/>
          </p:cNvSpPr>
          <p:nvPr>
            <p:ph type="title"/>
          </p:nvPr>
        </p:nvSpPr>
        <p:spPr/>
        <p:txBody>
          <a:bodyPr/>
          <a:lstStyle/>
          <a:p>
            <a:r>
              <a:rPr lang="en-US" dirty="0"/>
              <a:t>ARTS023 Chinese</a:t>
            </a:r>
          </a:p>
        </p:txBody>
      </p:sp>
      <p:sp>
        <p:nvSpPr>
          <p:cNvPr id="3" name="Subtitle 2">
            <a:extLst>
              <a:ext uri="{FF2B5EF4-FFF2-40B4-BE49-F238E27FC236}">
                <a16:creationId xmlns:a16="http://schemas.microsoft.com/office/drawing/2014/main" id="{9865FAD7-93A8-5389-3CF5-B9A937A229FF}"/>
              </a:ext>
            </a:extLst>
          </p:cNvPr>
          <p:cNvSpPr>
            <a:spLocks noGrp="1"/>
          </p:cNvSpPr>
          <p:nvPr>
            <p:ph type="subTitle" idx="1"/>
          </p:nvPr>
        </p:nvSpPr>
        <p:spPr/>
        <p:txBody>
          <a:bodyPr/>
          <a:lstStyle/>
          <a:p>
            <a:r>
              <a:rPr lang="en-US" dirty="0"/>
              <a:t>doc. Wei-lun Lu, Ph.D.</a:t>
            </a:r>
          </a:p>
          <a:p>
            <a:r>
              <a:rPr lang="en-US" dirty="0"/>
              <a:t>Department of Chinese Studies</a:t>
            </a:r>
          </a:p>
        </p:txBody>
      </p:sp>
    </p:spTree>
    <p:extLst>
      <p:ext uri="{BB962C8B-B14F-4D97-AF65-F5344CB8AC3E}">
        <p14:creationId xmlns:p14="http://schemas.microsoft.com/office/powerpoint/2010/main" val="207618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9D50-DA75-4647-8346-1717BF4FBB9B}"/>
              </a:ext>
            </a:extLst>
          </p:cNvPr>
          <p:cNvSpPr>
            <a:spLocks noGrp="1"/>
          </p:cNvSpPr>
          <p:nvPr>
            <p:ph type="title"/>
          </p:nvPr>
        </p:nvSpPr>
        <p:spPr/>
        <p:txBody>
          <a:bodyPr/>
          <a:lstStyle/>
          <a:p>
            <a:r>
              <a:rPr lang="en-US" dirty="0"/>
              <a:t>STR in a glimpse</a:t>
            </a:r>
          </a:p>
        </p:txBody>
      </p:sp>
      <p:sp>
        <p:nvSpPr>
          <p:cNvPr id="3" name="Content Placeholder 2">
            <a:extLst>
              <a:ext uri="{FF2B5EF4-FFF2-40B4-BE49-F238E27FC236}">
                <a16:creationId xmlns:a16="http://schemas.microsoft.com/office/drawing/2014/main" id="{E53FF702-589D-4DE8-829B-F34C25F019B1}"/>
              </a:ext>
            </a:extLst>
          </p:cNvPr>
          <p:cNvSpPr>
            <a:spLocks noGrp="1"/>
          </p:cNvSpPr>
          <p:nvPr>
            <p:ph idx="1"/>
          </p:nvPr>
        </p:nvSpPr>
        <p:spPr>
          <a:xfrm>
            <a:off x="414000" y="1920962"/>
            <a:ext cx="11421511" cy="4114800"/>
          </a:xfrm>
        </p:spPr>
        <p:txBody>
          <a:bodyPr>
            <a:normAutofit fontScale="92500" lnSpcReduction="10000"/>
          </a:bodyPr>
          <a:lstStyle/>
          <a:p>
            <a:r>
              <a:rPr lang="en-US" sz="2400" dirty="0"/>
              <a:t>N: “</a:t>
            </a:r>
            <a:r>
              <a:rPr lang="en-US" sz="2400" i="1" dirty="0"/>
              <a:t>Wei-lun: ‘From now on I will do the job myself!’</a:t>
            </a:r>
            <a:r>
              <a:rPr lang="en-US" sz="2400" dirty="0"/>
              <a:t>”</a:t>
            </a:r>
          </a:p>
          <a:p>
            <a:pPr lvl="1"/>
            <a:r>
              <a:rPr lang="en-US" dirty="0"/>
              <a:t>Narrator: distant, less involved in narration; little trace of narrator in narration.</a:t>
            </a:r>
          </a:p>
          <a:p>
            <a:pPr lvl="1"/>
            <a:r>
              <a:rPr lang="en-US" dirty="0"/>
              <a:t>Direct discourse.</a:t>
            </a:r>
          </a:p>
          <a:p>
            <a:endParaRPr lang="en-US" dirty="0"/>
          </a:p>
          <a:p>
            <a:r>
              <a:rPr lang="en-US" sz="2400" dirty="0"/>
              <a:t>N:</a:t>
            </a:r>
            <a:r>
              <a:rPr lang="en-US" sz="2400" i="1" dirty="0"/>
              <a:t> “Wei-lun shouted that from then on, he would do the job himself.”</a:t>
            </a:r>
          </a:p>
          <a:p>
            <a:pPr lvl="1"/>
            <a:r>
              <a:rPr lang="en-US" dirty="0"/>
              <a:t>Narrator: distant, less involved in narration; little trace of narrator in narration.</a:t>
            </a:r>
          </a:p>
          <a:p>
            <a:pPr lvl="1"/>
            <a:r>
              <a:rPr lang="en-US" dirty="0"/>
              <a:t>Indirect discourse.</a:t>
            </a:r>
          </a:p>
          <a:p>
            <a:endParaRPr lang="en-US" dirty="0"/>
          </a:p>
          <a:p>
            <a:r>
              <a:rPr lang="en-US" sz="2400" dirty="0"/>
              <a:t>N: </a:t>
            </a:r>
            <a:r>
              <a:rPr lang="en-US" sz="2400" i="1" dirty="0"/>
              <a:t>“Wei-lun shouts that from now on, he will do the job himself.”</a:t>
            </a:r>
          </a:p>
          <a:p>
            <a:pPr lvl="1"/>
            <a:r>
              <a:rPr lang="en-US" dirty="0"/>
              <a:t>Narrator: proximal (even embedded), more involved in narration.</a:t>
            </a:r>
          </a:p>
          <a:p>
            <a:pPr lvl="1"/>
            <a:r>
              <a:rPr lang="en-US" dirty="0"/>
              <a:t>Free indirect discourse (FID).</a:t>
            </a:r>
          </a:p>
          <a:p>
            <a:endParaRPr lang="en-US" sz="2400" dirty="0"/>
          </a:p>
          <a:p>
            <a:r>
              <a:rPr lang="en-US" sz="2400" dirty="0"/>
              <a:t>Tense marking as an important tool in STR.</a:t>
            </a:r>
          </a:p>
          <a:p>
            <a:endParaRPr lang="en-US" dirty="0"/>
          </a:p>
        </p:txBody>
      </p:sp>
      <p:pic>
        <p:nvPicPr>
          <p:cNvPr id="6" name="Picture 5">
            <a:extLst>
              <a:ext uri="{FF2B5EF4-FFF2-40B4-BE49-F238E27FC236}">
                <a16:creationId xmlns:a16="http://schemas.microsoft.com/office/drawing/2014/main" id="{50FDB05F-AD74-4253-A120-8B4943C3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510" y="-162875"/>
            <a:ext cx="2148840" cy="2257185"/>
          </a:xfrm>
          <a:prstGeom prst="rect">
            <a:avLst/>
          </a:prstGeom>
        </p:spPr>
      </p:pic>
      <p:sp>
        <p:nvSpPr>
          <p:cNvPr id="7" name="Content Placeholder 2">
            <a:extLst>
              <a:ext uri="{FF2B5EF4-FFF2-40B4-BE49-F238E27FC236}">
                <a16:creationId xmlns:a16="http://schemas.microsoft.com/office/drawing/2014/main" id="{F00E00DC-C6EE-4DB3-9B58-1CC4946B4ECE}"/>
              </a:ext>
            </a:extLst>
          </p:cNvPr>
          <p:cNvSpPr txBox="1">
            <a:spLocks/>
          </p:cNvSpPr>
          <p:nvPr/>
        </p:nvSpPr>
        <p:spPr bwMode="auto">
          <a:xfrm>
            <a:off x="9298130" y="207963"/>
            <a:ext cx="2689860" cy="94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00287D"/>
              </a:buClr>
              <a:buSzPct val="10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anose="05000000000000000000"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5"/>
              </a:buBlip>
              <a:defRPr>
                <a:solidFill>
                  <a:schemeClr val="tx1"/>
                </a:solidFill>
                <a:latin typeface="+mn-lt"/>
              </a:defRPr>
            </a:lvl9pPr>
          </a:lstStyle>
          <a:p>
            <a:pPr marL="0" indent="0">
              <a:buNone/>
            </a:pPr>
            <a:r>
              <a:rPr lang="en-US" i="1" dirty="0"/>
              <a:t>“From now on I will do the job myself!”</a:t>
            </a:r>
          </a:p>
          <a:p>
            <a:pPr marL="0" indent="0">
              <a:buNone/>
            </a:pPr>
            <a:endParaRPr lang="en-US" kern="0" dirty="0"/>
          </a:p>
        </p:txBody>
      </p:sp>
      <p:pic>
        <p:nvPicPr>
          <p:cNvPr id="8" name="錄製 (2)">
            <a:hlinkClick r:id="" action="ppaction://media"/>
            <a:extLst>
              <a:ext uri="{FF2B5EF4-FFF2-40B4-BE49-F238E27FC236}">
                <a16:creationId xmlns:a16="http://schemas.microsoft.com/office/drawing/2014/main" id="{6B13555A-740A-4A2E-8770-108248CF06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6970" y="1117281"/>
            <a:ext cx="406400" cy="406400"/>
          </a:xfrm>
          <a:prstGeom prst="rect">
            <a:avLst/>
          </a:prstGeom>
        </p:spPr>
      </p:pic>
      <p:sp>
        <p:nvSpPr>
          <p:cNvPr id="9" name="Rectangle: Rounded Corners 8">
            <a:extLst>
              <a:ext uri="{FF2B5EF4-FFF2-40B4-BE49-F238E27FC236}">
                <a16:creationId xmlns:a16="http://schemas.microsoft.com/office/drawing/2014/main" id="{12709001-8FDD-64ED-1802-2474DAC6DC75}"/>
              </a:ext>
            </a:extLst>
          </p:cNvPr>
          <p:cNvSpPr/>
          <p:nvPr/>
        </p:nvSpPr>
        <p:spPr bwMode="auto">
          <a:xfrm>
            <a:off x="2550254" y="3177000"/>
            <a:ext cx="427838" cy="252000"/>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0" name="Rectangle: Rounded Corners 9">
            <a:extLst>
              <a:ext uri="{FF2B5EF4-FFF2-40B4-BE49-F238E27FC236}">
                <a16:creationId xmlns:a16="http://schemas.microsoft.com/office/drawing/2014/main" id="{AF42B9EE-3A27-E2CF-4E54-C6A95502FA2B}"/>
              </a:ext>
            </a:extLst>
          </p:cNvPr>
          <p:cNvSpPr/>
          <p:nvPr/>
        </p:nvSpPr>
        <p:spPr bwMode="auto">
          <a:xfrm>
            <a:off x="5571687" y="3177000"/>
            <a:ext cx="837501" cy="252000"/>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1" name="Rectangle: Rounded Corners 10">
            <a:extLst>
              <a:ext uri="{FF2B5EF4-FFF2-40B4-BE49-F238E27FC236}">
                <a16:creationId xmlns:a16="http://schemas.microsoft.com/office/drawing/2014/main" id="{018A5DB8-DDB5-C6B1-45F4-2505C3E3B919}"/>
              </a:ext>
            </a:extLst>
          </p:cNvPr>
          <p:cNvSpPr/>
          <p:nvPr/>
        </p:nvSpPr>
        <p:spPr bwMode="auto">
          <a:xfrm>
            <a:off x="2550254" y="4432339"/>
            <a:ext cx="226502" cy="252000"/>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2" name="Rectangle: Rounded Corners 11">
            <a:extLst>
              <a:ext uri="{FF2B5EF4-FFF2-40B4-BE49-F238E27FC236}">
                <a16:creationId xmlns:a16="http://schemas.microsoft.com/office/drawing/2014/main" id="{E3695B42-7488-E46D-694D-AEBFEE731BA1}"/>
              </a:ext>
            </a:extLst>
          </p:cNvPr>
          <p:cNvSpPr/>
          <p:nvPr/>
        </p:nvSpPr>
        <p:spPr bwMode="auto">
          <a:xfrm>
            <a:off x="5357768" y="4353886"/>
            <a:ext cx="531304" cy="329754"/>
          </a:xfrm>
          <a:prstGeom prst="round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8149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26"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8"/>
                </p:tgtEl>
              </p:cMediaNode>
            </p:audio>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3136-2397-4435-9BCD-5988C43977F3}"/>
              </a:ext>
            </a:extLst>
          </p:cNvPr>
          <p:cNvSpPr>
            <a:spLocks noGrp="1"/>
          </p:cNvSpPr>
          <p:nvPr>
            <p:ph type="title"/>
          </p:nvPr>
        </p:nvSpPr>
        <p:spPr/>
        <p:txBody>
          <a:bodyPr/>
          <a:lstStyle/>
          <a:p>
            <a:r>
              <a:rPr lang="en-US" dirty="0"/>
              <a:t>Comparing STR (FID) across languages </a:t>
            </a:r>
          </a:p>
        </p:txBody>
      </p:sp>
      <p:sp>
        <p:nvSpPr>
          <p:cNvPr id="3" name="Content Placeholder 2">
            <a:extLst>
              <a:ext uri="{FF2B5EF4-FFF2-40B4-BE49-F238E27FC236}">
                <a16:creationId xmlns:a16="http://schemas.microsoft.com/office/drawing/2014/main" id="{52D4BE92-7FDC-41E2-9A29-9EE043650600}"/>
              </a:ext>
            </a:extLst>
          </p:cNvPr>
          <p:cNvSpPr>
            <a:spLocks noGrp="1"/>
          </p:cNvSpPr>
          <p:nvPr>
            <p:ph idx="1"/>
          </p:nvPr>
        </p:nvSpPr>
        <p:spPr>
          <a:xfrm>
            <a:off x="400050" y="2017713"/>
            <a:ext cx="11344275" cy="4392612"/>
          </a:xfrm>
        </p:spPr>
        <p:txBody>
          <a:bodyPr>
            <a:normAutofit fontScale="92500" lnSpcReduction="10000"/>
          </a:bodyPr>
          <a:lstStyle/>
          <a:p>
            <a:pPr marL="457200" indent="-457200">
              <a:buFontTx/>
              <a:buChar char="-"/>
            </a:pPr>
            <a:r>
              <a:rPr lang="en-US" dirty="0"/>
              <a:t>STR (FID) research done in single languages (using monolingual texts).</a:t>
            </a:r>
          </a:p>
          <a:p>
            <a:pPr marL="457200" indent="-457200">
              <a:buFontTx/>
              <a:buChar char="-"/>
            </a:pPr>
            <a:r>
              <a:rPr lang="en-US" dirty="0"/>
              <a:t>No way to compare FID across </a:t>
            </a:r>
            <a:r>
              <a:rPr lang="en-US" dirty="0" err="1"/>
              <a:t>lgs</a:t>
            </a:r>
            <a:r>
              <a:rPr lang="en-US" dirty="0"/>
              <a:t> with </a:t>
            </a:r>
            <a:r>
              <a:rPr lang="en-US" i="1" dirty="0"/>
              <a:t>methodologically controlled </a:t>
            </a:r>
            <a:r>
              <a:rPr lang="en-US" dirty="0"/>
              <a:t>commensurability.</a:t>
            </a:r>
          </a:p>
          <a:p>
            <a:pPr marL="457200" indent="-457200">
              <a:buFontTx/>
              <a:buChar char="-"/>
            </a:pPr>
            <a:r>
              <a:rPr lang="en-US" dirty="0"/>
              <a:t>Use of Multiple Parallel Texts (Multi-</a:t>
            </a:r>
            <a:r>
              <a:rPr lang="en-US" dirty="0" err="1"/>
              <a:t>ParT</a:t>
            </a:r>
            <a:r>
              <a:rPr lang="en-US" dirty="0"/>
              <a:t>; </a:t>
            </a:r>
            <a:r>
              <a:rPr lang="en-US" sz="1400" dirty="0"/>
              <a:t>Knotková &amp; Lu, 2020; Lu &amp; </a:t>
            </a:r>
            <a:r>
              <a:rPr lang="en-US" sz="1400" dirty="0" err="1"/>
              <a:t>Verhagen</a:t>
            </a:r>
            <a:r>
              <a:rPr lang="en-US" sz="1400" dirty="0"/>
              <a:t>, 2016; Lu et. al, 2018; Lu, 2019; Lu, 2020; Lu et. al, 2020</a:t>
            </a:r>
            <a:r>
              <a:rPr lang="en-US" dirty="0"/>
              <a:t>).</a:t>
            </a:r>
          </a:p>
          <a:p>
            <a:pPr marL="457200" indent="-457200">
              <a:buFontTx/>
              <a:buChar char="-"/>
            </a:pPr>
            <a:r>
              <a:rPr lang="en-US" dirty="0"/>
              <a:t>Useful for studying how multiple users of target lg (TL) render an ideational content with a stylistic effect from source lg (SL).</a:t>
            </a:r>
          </a:p>
          <a:p>
            <a:pPr marL="457200" indent="-457200">
              <a:buFontTx/>
              <a:buChar char="-"/>
            </a:pPr>
            <a:r>
              <a:rPr lang="en-US" dirty="0"/>
              <a:t>One text in SL and its multiple renditions in TL.</a:t>
            </a:r>
          </a:p>
          <a:p>
            <a:pPr marL="457200" indent="-457200">
              <a:buFontTx/>
              <a:buChar char="-"/>
            </a:pPr>
            <a:r>
              <a:rPr lang="en-US" dirty="0"/>
              <a:t>Stability and variation of user choices within TL (in producing </a:t>
            </a:r>
            <a:r>
              <a:rPr lang="en-US" i="1" dirty="0"/>
              <a:t>same</a:t>
            </a:r>
            <a:r>
              <a:rPr lang="en-US" dirty="0"/>
              <a:t> content, </a:t>
            </a:r>
            <a:r>
              <a:rPr lang="en-US" i="1" dirty="0"/>
              <a:t>same</a:t>
            </a:r>
            <a:r>
              <a:rPr lang="en-US" dirty="0"/>
              <a:t> effect).</a:t>
            </a:r>
          </a:p>
        </p:txBody>
      </p:sp>
    </p:spTree>
    <p:extLst>
      <p:ext uri="{BB962C8B-B14F-4D97-AF65-F5344CB8AC3E}">
        <p14:creationId xmlns:p14="http://schemas.microsoft.com/office/powerpoint/2010/main" val="6088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A611-52A7-4EFE-B8B1-0B6913FDF095}"/>
              </a:ext>
            </a:extLst>
          </p:cNvPr>
          <p:cNvSpPr>
            <a:spLocks noGrp="1"/>
          </p:cNvSpPr>
          <p:nvPr>
            <p:ph type="title"/>
          </p:nvPr>
        </p:nvSpPr>
        <p:spPr/>
        <p:txBody>
          <a:bodyPr/>
          <a:lstStyle/>
          <a:p>
            <a:r>
              <a:rPr lang="en-US" dirty="0"/>
              <a:t>Research issue</a:t>
            </a:r>
          </a:p>
        </p:txBody>
      </p:sp>
      <p:sp>
        <p:nvSpPr>
          <p:cNvPr id="3" name="Content Placeholder 2">
            <a:extLst>
              <a:ext uri="{FF2B5EF4-FFF2-40B4-BE49-F238E27FC236}">
                <a16:creationId xmlns:a16="http://schemas.microsoft.com/office/drawing/2014/main" id="{56E3A03F-F483-4AEF-B406-4930626E9E71}"/>
              </a:ext>
            </a:extLst>
          </p:cNvPr>
          <p:cNvSpPr>
            <a:spLocks noGrp="1"/>
          </p:cNvSpPr>
          <p:nvPr>
            <p:ph idx="1"/>
          </p:nvPr>
        </p:nvSpPr>
        <p:spPr/>
        <p:txBody>
          <a:bodyPr/>
          <a:lstStyle/>
          <a:p>
            <a:pPr marL="457200" indent="-457200">
              <a:buFontTx/>
              <a:buChar char="-"/>
            </a:pPr>
            <a:r>
              <a:rPr lang="en-US" dirty="0"/>
              <a:t>Tense shifting (past/present) being a hallmark of FID (among other </a:t>
            </a:r>
            <a:r>
              <a:rPr lang="en-US" dirty="0" err="1"/>
              <a:t>lexico</a:t>
            </a:r>
            <a:r>
              <a:rPr lang="en-US" dirty="0"/>
              <a:t>-grammatical cues).</a:t>
            </a:r>
          </a:p>
          <a:p>
            <a:pPr marL="457200" indent="-457200">
              <a:buFontTx/>
              <a:buChar char="-"/>
            </a:pPr>
            <a:r>
              <a:rPr lang="en-US" dirty="0"/>
              <a:t>TIME being an important dimension in the encoding of narrative distance.</a:t>
            </a:r>
          </a:p>
          <a:p>
            <a:pPr marL="457200" indent="-457200">
              <a:buFontTx/>
              <a:buChar char="-"/>
            </a:pPr>
            <a:r>
              <a:rPr lang="en-US" dirty="0"/>
              <a:t>Chinese being a language without systematic tense marking.</a:t>
            </a:r>
          </a:p>
          <a:p>
            <a:pPr marL="457200" indent="-457200">
              <a:buFontTx/>
              <a:buChar char="-"/>
            </a:pPr>
            <a:r>
              <a:rPr lang="en-US" dirty="0"/>
              <a:t>Question: Does Chinese operate on narrative distance using TIME?</a:t>
            </a:r>
          </a:p>
        </p:txBody>
      </p:sp>
    </p:spTree>
    <p:extLst>
      <p:ext uri="{BB962C8B-B14F-4D97-AF65-F5344CB8AC3E}">
        <p14:creationId xmlns:p14="http://schemas.microsoft.com/office/powerpoint/2010/main" val="30698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9A98-CBD9-42D0-947B-372E881E3A73}"/>
              </a:ext>
            </a:extLst>
          </p:cNvPr>
          <p:cNvSpPr>
            <a:spLocks noGrp="1"/>
          </p:cNvSpPr>
          <p:nvPr>
            <p:ph type="title"/>
          </p:nvPr>
        </p:nvSpPr>
        <p:spPr/>
        <p:txBody>
          <a:bodyPr/>
          <a:lstStyle/>
          <a:p>
            <a:r>
              <a:rPr lang="en-US" sz="2600" dirty="0"/>
              <a:t>Hypothesis 1</a:t>
            </a:r>
          </a:p>
        </p:txBody>
      </p:sp>
      <p:sp>
        <p:nvSpPr>
          <p:cNvPr id="3" name="Content Placeholder 2">
            <a:extLst>
              <a:ext uri="{FF2B5EF4-FFF2-40B4-BE49-F238E27FC236}">
                <a16:creationId xmlns:a16="http://schemas.microsoft.com/office/drawing/2014/main" id="{E2C3913F-862E-4C3C-9BD2-6D3AC449B5BA}"/>
              </a:ext>
            </a:extLst>
          </p:cNvPr>
          <p:cNvSpPr>
            <a:spLocks noGrp="1"/>
          </p:cNvSpPr>
          <p:nvPr>
            <p:ph idx="1"/>
          </p:nvPr>
        </p:nvSpPr>
        <p:spPr>
          <a:xfrm>
            <a:off x="352426" y="2017713"/>
            <a:ext cx="11563350" cy="4114800"/>
          </a:xfrm>
        </p:spPr>
        <p:txBody>
          <a:bodyPr>
            <a:normAutofit fontScale="85000" lnSpcReduction="20000"/>
          </a:bodyPr>
          <a:lstStyle/>
          <a:p>
            <a:r>
              <a:rPr lang="en-GB" dirty="0"/>
              <a:t>If Chinese cares as much about TIME as English does in managing narrative </a:t>
            </a:r>
            <a:r>
              <a:rPr lang="en-GB" dirty="0" err="1"/>
              <a:t>vpt</a:t>
            </a:r>
            <a:r>
              <a:rPr lang="en-GB" dirty="0"/>
              <a:t>, in passages where the English switches between tenses, we see elements that invoke TIME in the Chinese corresponding passage.</a:t>
            </a:r>
          </a:p>
          <a:p>
            <a:r>
              <a:rPr lang="en-GB" dirty="0"/>
              <a:t>In cases where multiple translations exist, the phenomenon should be consistent.</a:t>
            </a:r>
          </a:p>
          <a:p>
            <a:endParaRPr lang="en-GB" dirty="0"/>
          </a:p>
          <a:p>
            <a:endParaRPr lang="en-GB" dirty="0"/>
          </a:p>
          <a:p>
            <a:endParaRPr lang="en-GB" dirty="0"/>
          </a:p>
          <a:p>
            <a:r>
              <a:rPr lang="en-GB" dirty="0"/>
              <a:t>Chinese has a productive aspectual system, where the perfective aspect is reported to play a role of expressing past events (Lin 2012; Liu 2014).</a:t>
            </a:r>
          </a:p>
          <a:p>
            <a:r>
              <a:rPr lang="en-GB" dirty="0"/>
              <a:t>If we are able to identify constructions that invoke TIME in Chinese, PFV should be an important part of it.</a:t>
            </a:r>
          </a:p>
        </p:txBody>
      </p:sp>
      <p:sp>
        <p:nvSpPr>
          <p:cNvPr id="6" name="Content Placeholder 2">
            <a:extLst>
              <a:ext uri="{FF2B5EF4-FFF2-40B4-BE49-F238E27FC236}">
                <a16:creationId xmlns:a16="http://schemas.microsoft.com/office/drawing/2014/main" id="{350C6F72-0845-4783-9280-9A121F0F956F}"/>
              </a:ext>
            </a:extLst>
          </p:cNvPr>
          <p:cNvSpPr txBox="1">
            <a:spLocks/>
          </p:cNvSpPr>
          <p:nvPr/>
        </p:nvSpPr>
        <p:spPr bwMode="auto">
          <a:xfrm>
            <a:off x="10338270" y="3561557"/>
            <a:ext cx="1704975"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00287D"/>
              </a:buClr>
              <a:buSzPct val="10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anose="05000000000000000000"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2"/>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9pPr>
          </a:lstStyle>
          <a:p>
            <a:pPr marL="0" indent="0">
              <a:buNone/>
            </a:pPr>
            <a:r>
              <a:rPr lang="en-GB" sz="1800" kern="0" dirty="0"/>
              <a:t>I </a:t>
            </a:r>
            <a:r>
              <a:rPr lang="en-GB" sz="1800" kern="0" dirty="0">
                <a:highlight>
                  <a:srgbClr val="FFFF00"/>
                </a:highlight>
              </a:rPr>
              <a:t>went</a:t>
            </a:r>
            <a:r>
              <a:rPr lang="en-GB" sz="1800" kern="0" dirty="0"/>
              <a:t> to school </a:t>
            </a:r>
            <a:r>
              <a:rPr lang="en-GB" sz="1800" kern="0" dirty="0">
                <a:highlight>
                  <a:srgbClr val="FFFF00"/>
                </a:highlight>
              </a:rPr>
              <a:t>yesterday</a:t>
            </a:r>
            <a:r>
              <a:rPr lang="en-GB" sz="1800" kern="0" dirty="0"/>
              <a:t>.</a:t>
            </a:r>
          </a:p>
          <a:p>
            <a:pPr marL="0" indent="0">
              <a:buNone/>
            </a:pPr>
            <a:r>
              <a:rPr lang="zh-TW" altLang="en-US" sz="1800" kern="0" dirty="0"/>
              <a:t>我</a:t>
            </a:r>
            <a:r>
              <a:rPr lang="zh-TW" altLang="en-US" sz="1800" kern="0" dirty="0">
                <a:highlight>
                  <a:srgbClr val="FFFF00"/>
                </a:highlight>
              </a:rPr>
              <a:t>昨天</a:t>
            </a:r>
            <a:r>
              <a:rPr lang="zh-TW" altLang="en-US" sz="1800" kern="0" dirty="0"/>
              <a:t>去</a:t>
            </a:r>
            <a:r>
              <a:rPr lang="zh-TW" altLang="en-US" sz="1800" kern="0" dirty="0">
                <a:highlight>
                  <a:srgbClr val="FFFF00"/>
                </a:highlight>
              </a:rPr>
              <a:t>了</a:t>
            </a:r>
            <a:r>
              <a:rPr lang="zh-TW" altLang="en-US" sz="1800" kern="0" dirty="0"/>
              <a:t>學校。</a:t>
            </a:r>
            <a:endParaRPr lang="en-GB" sz="1800" kern="0" dirty="0"/>
          </a:p>
        </p:txBody>
      </p:sp>
      <p:sp>
        <p:nvSpPr>
          <p:cNvPr id="7" name="Title 1">
            <a:extLst>
              <a:ext uri="{FF2B5EF4-FFF2-40B4-BE49-F238E27FC236}">
                <a16:creationId xmlns:a16="http://schemas.microsoft.com/office/drawing/2014/main" id="{22CC158D-F3CD-4F83-8825-96C5D6849F07}"/>
              </a:ext>
            </a:extLst>
          </p:cNvPr>
          <p:cNvSpPr txBox="1">
            <a:spLocks/>
          </p:cNvSpPr>
          <p:nvPr/>
        </p:nvSpPr>
        <p:spPr bwMode="auto">
          <a:xfrm>
            <a:off x="666000" y="3664863"/>
            <a:ext cx="1078218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Hypothesis 2</a:t>
            </a:r>
          </a:p>
        </p:txBody>
      </p:sp>
    </p:spTree>
    <p:extLst>
      <p:ext uri="{BB962C8B-B14F-4D97-AF65-F5344CB8AC3E}">
        <p14:creationId xmlns:p14="http://schemas.microsoft.com/office/powerpoint/2010/main" val="35188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D381-BCA2-4403-97BE-AA373BB11C60}"/>
              </a:ext>
            </a:extLst>
          </p:cNvPr>
          <p:cNvSpPr>
            <a:spLocks noGrp="1"/>
          </p:cNvSpPr>
          <p:nvPr>
            <p:ph type="title"/>
          </p:nvPr>
        </p:nvSpPr>
        <p:spPr/>
        <p:txBody>
          <a:bodyPr/>
          <a:lstStyle/>
          <a:p>
            <a:r>
              <a:rPr lang="en-US" dirty="0"/>
              <a:t>Material choice</a:t>
            </a:r>
          </a:p>
        </p:txBody>
      </p:sp>
      <p:sp>
        <p:nvSpPr>
          <p:cNvPr id="3" name="Content Placeholder 2">
            <a:extLst>
              <a:ext uri="{FF2B5EF4-FFF2-40B4-BE49-F238E27FC236}">
                <a16:creationId xmlns:a16="http://schemas.microsoft.com/office/drawing/2014/main" id="{DC8D01CE-034C-4AC9-993C-44A08520DB2B}"/>
              </a:ext>
            </a:extLst>
          </p:cNvPr>
          <p:cNvSpPr>
            <a:spLocks noGrp="1"/>
          </p:cNvSpPr>
          <p:nvPr>
            <p:ph idx="1"/>
          </p:nvPr>
        </p:nvSpPr>
        <p:spPr>
          <a:xfrm>
            <a:off x="679453" y="2036763"/>
            <a:ext cx="10776428" cy="4114800"/>
          </a:xfrm>
        </p:spPr>
        <p:txBody>
          <a:bodyPr/>
          <a:lstStyle/>
          <a:p>
            <a:r>
              <a:rPr lang="en-US" dirty="0"/>
              <a:t>Published Commercial Translations.</a:t>
            </a:r>
          </a:p>
          <a:p>
            <a:pPr lvl="1"/>
            <a:r>
              <a:rPr lang="en-US" i="1" dirty="0"/>
              <a:t>Great Expectations </a:t>
            </a:r>
            <a:r>
              <a:rPr lang="en-US" dirty="0"/>
              <a:t>(ST) and its 9 Ch translations.</a:t>
            </a:r>
          </a:p>
          <a:p>
            <a:pPr lvl="1"/>
            <a:r>
              <a:rPr lang="en-US" i="1" dirty="0"/>
              <a:t>David Copperfield </a:t>
            </a:r>
            <a:r>
              <a:rPr lang="en-US" dirty="0"/>
              <a:t>(ST) and its 5 Ch translations.</a:t>
            </a:r>
          </a:p>
          <a:p>
            <a:pPr lvl="1"/>
            <a:r>
              <a:rPr lang="en-US" dirty="0"/>
              <a:t>“A&amp;P” (ST) and its 2 Ch translations.</a:t>
            </a:r>
          </a:p>
          <a:p>
            <a:endParaRPr lang="en-US" dirty="0"/>
          </a:p>
          <a:p>
            <a:r>
              <a:rPr lang="en-US" dirty="0"/>
              <a:t>Random choice of 1 passage from each ST.</a:t>
            </a:r>
          </a:p>
        </p:txBody>
      </p:sp>
      <p:pic>
        <p:nvPicPr>
          <p:cNvPr id="6" name="Picture 2" descr="Charles Dickens">
            <a:extLst>
              <a:ext uri="{FF2B5EF4-FFF2-40B4-BE49-F238E27FC236}">
                <a16:creationId xmlns:a16="http://schemas.microsoft.com/office/drawing/2014/main" id="{EBA46918-BF67-4FFD-BF74-6A78F1406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826" y="0"/>
            <a:ext cx="2276174" cy="3323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D4D6D5F-0F19-4700-99C5-A01ABD95A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654" y="3688340"/>
            <a:ext cx="2413000" cy="2832100"/>
          </a:xfrm>
          <a:prstGeom prst="rect">
            <a:avLst/>
          </a:prstGeom>
        </p:spPr>
      </p:pic>
    </p:spTree>
    <p:extLst>
      <p:ext uri="{BB962C8B-B14F-4D97-AF65-F5344CB8AC3E}">
        <p14:creationId xmlns:p14="http://schemas.microsoft.com/office/powerpoint/2010/main" val="30243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354B-51B8-4935-B326-D5627C76594F}"/>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D80ACCE6-4878-4970-B7D7-B286F37E6B47}"/>
              </a:ext>
            </a:extLst>
          </p:cNvPr>
          <p:cNvSpPr>
            <a:spLocks noGrp="1"/>
          </p:cNvSpPr>
          <p:nvPr>
            <p:ph idx="1"/>
          </p:nvPr>
        </p:nvSpPr>
        <p:spPr/>
        <p:txBody>
          <a:bodyPr>
            <a:normAutofit fontScale="92500" lnSpcReduction="20000"/>
          </a:bodyPr>
          <a:lstStyle/>
          <a:p>
            <a:r>
              <a:rPr lang="en-US" dirty="0"/>
              <a:t>Out of the 16 Chinese passages (2 + 9 + 5), only 1/16 uses a temporal adverbial construction.</a:t>
            </a:r>
          </a:p>
          <a:p>
            <a:endParaRPr lang="en-US" dirty="0"/>
          </a:p>
          <a:p>
            <a:r>
              <a:rPr lang="en-US" dirty="0"/>
              <a:t>Only 2/16 passages have PFV, but where the English passage involves the </a:t>
            </a:r>
            <a:r>
              <a:rPr lang="en-US" i="1" dirty="0"/>
              <a:t>present</a:t>
            </a:r>
            <a:r>
              <a:rPr lang="en-US" dirty="0"/>
              <a:t> tense.</a:t>
            </a:r>
          </a:p>
          <a:p>
            <a:endParaRPr lang="en-US" dirty="0"/>
          </a:p>
          <a:p>
            <a:r>
              <a:rPr lang="en-US" dirty="0"/>
              <a:t>Chinese does not care about TIME in managing narrative </a:t>
            </a:r>
            <a:r>
              <a:rPr lang="en-US" dirty="0" err="1"/>
              <a:t>vpt</a:t>
            </a:r>
            <a:r>
              <a:rPr lang="en-US" dirty="0"/>
              <a:t>.</a:t>
            </a:r>
          </a:p>
          <a:p>
            <a:endParaRPr lang="en-US" dirty="0"/>
          </a:p>
          <a:p>
            <a:r>
              <a:rPr lang="en-US" dirty="0"/>
              <a:t>The perfective aspect not used for managing </a:t>
            </a:r>
            <a:r>
              <a:rPr lang="en-US" dirty="0" err="1"/>
              <a:t>vpt</a:t>
            </a:r>
            <a:r>
              <a:rPr lang="en-US" dirty="0"/>
              <a:t>, at least not the way past tense is used in English.</a:t>
            </a:r>
          </a:p>
          <a:p>
            <a:endParaRPr lang="en-US" dirty="0"/>
          </a:p>
        </p:txBody>
      </p:sp>
    </p:spTree>
    <p:extLst>
      <p:ext uri="{BB962C8B-B14F-4D97-AF65-F5344CB8AC3E}">
        <p14:creationId xmlns:p14="http://schemas.microsoft.com/office/powerpoint/2010/main" val="1861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515D-D22A-49B1-BBF0-4C8A13A8B618}"/>
              </a:ext>
            </a:extLst>
          </p:cNvPr>
          <p:cNvSpPr>
            <a:spLocks noGrp="1"/>
          </p:cNvSpPr>
          <p:nvPr>
            <p:ph type="title"/>
          </p:nvPr>
        </p:nvSpPr>
        <p:spPr/>
        <p:txBody>
          <a:bodyPr/>
          <a:lstStyle/>
          <a:p>
            <a:r>
              <a:rPr lang="en-US" dirty="0"/>
              <a:t>Sample FID feature (in SL): tense shifting </a:t>
            </a:r>
          </a:p>
        </p:txBody>
      </p:sp>
      <p:sp>
        <p:nvSpPr>
          <p:cNvPr id="3" name="Content Placeholder 2">
            <a:extLst>
              <a:ext uri="{FF2B5EF4-FFF2-40B4-BE49-F238E27FC236}">
                <a16:creationId xmlns:a16="http://schemas.microsoft.com/office/drawing/2014/main" id="{62B470C4-3952-47CB-8089-D56D7D9D6FE0}"/>
              </a:ext>
            </a:extLst>
          </p:cNvPr>
          <p:cNvSpPr>
            <a:spLocks noGrp="1"/>
          </p:cNvSpPr>
          <p:nvPr>
            <p:ph idx="1"/>
          </p:nvPr>
        </p:nvSpPr>
        <p:spPr/>
        <p:txBody>
          <a:bodyPr/>
          <a:lstStyle/>
          <a:p>
            <a:r>
              <a:rPr lang="en-US" dirty="0"/>
              <a:t>From Chapter 9 of </a:t>
            </a:r>
            <a:r>
              <a:rPr lang="en-US" i="1" dirty="0"/>
              <a:t>David Copperfield </a:t>
            </a:r>
            <a:r>
              <a:rPr lang="en-US" dirty="0"/>
              <a:t>by Charles Dickens and its 9 published Chinese renditions.</a:t>
            </a:r>
          </a:p>
          <a:p>
            <a:endParaRPr lang="en-US" dirty="0"/>
          </a:p>
          <a:p>
            <a:r>
              <a:rPr lang="en-GB" dirty="0"/>
              <a:t>(1)</a:t>
            </a:r>
            <a:r>
              <a:rPr lang="en-GB" i="1" dirty="0"/>
              <a:t> If the funeral </a:t>
            </a:r>
            <a:r>
              <a:rPr lang="en-GB" i="1" dirty="0">
                <a:highlight>
                  <a:srgbClr val="FF00FF"/>
                </a:highlight>
              </a:rPr>
              <a:t>had</a:t>
            </a:r>
            <a:r>
              <a:rPr lang="en-GB" i="1" dirty="0"/>
              <a:t> been yesterday, I </a:t>
            </a:r>
            <a:r>
              <a:rPr lang="en-GB" i="1" dirty="0">
                <a:highlight>
                  <a:srgbClr val="FF00FF"/>
                </a:highlight>
              </a:rPr>
              <a:t>could</a:t>
            </a:r>
            <a:r>
              <a:rPr lang="en-GB" i="1" dirty="0"/>
              <a:t> not recollect it better. The very air of the best parlour, when I </a:t>
            </a:r>
            <a:r>
              <a:rPr lang="en-GB" i="1" dirty="0">
                <a:highlight>
                  <a:srgbClr val="FF00FF"/>
                </a:highlight>
              </a:rPr>
              <a:t>went</a:t>
            </a:r>
            <a:r>
              <a:rPr lang="en-GB" i="1" dirty="0"/>
              <a:t> in at the door, the bright condition of the fire, the shining of the wine in the decanters, the patterns of the glasses and plates, the faint sweet smell of cake, the odour of Miss </a:t>
            </a:r>
            <a:r>
              <a:rPr lang="en-GB" i="1" dirty="0" err="1"/>
              <a:t>Murdstone’s</a:t>
            </a:r>
            <a:r>
              <a:rPr lang="en-GB" i="1" dirty="0"/>
              <a:t> dress, and our black clothes. Mr. </a:t>
            </a:r>
            <a:r>
              <a:rPr lang="en-GB" i="1" dirty="0" err="1"/>
              <a:t>Chillip</a:t>
            </a:r>
            <a:r>
              <a:rPr lang="en-GB" i="1" dirty="0"/>
              <a:t> </a:t>
            </a:r>
            <a:r>
              <a:rPr lang="en-GB" i="1" dirty="0">
                <a:highlight>
                  <a:srgbClr val="FFFF00"/>
                </a:highlight>
              </a:rPr>
              <a:t>is</a:t>
            </a:r>
            <a:r>
              <a:rPr lang="en-GB" i="1" dirty="0"/>
              <a:t> in the room, and </a:t>
            </a:r>
            <a:r>
              <a:rPr lang="en-GB" i="1" dirty="0">
                <a:highlight>
                  <a:srgbClr val="FFFF00"/>
                </a:highlight>
              </a:rPr>
              <a:t>comes</a:t>
            </a:r>
            <a:r>
              <a:rPr lang="en-GB" i="1" dirty="0"/>
              <a:t> to speak to me</a:t>
            </a:r>
            <a:r>
              <a:rPr lang="en-GB" dirty="0"/>
              <a:t>. </a:t>
            </a:r>
            <a:endParaRPr lang="en-US" dirty="0"/>
          </a:p>
        </p:txBody>
      </p:sp>
    </p:spTree>
    <p:extLst>
      <p:ext uri="{BB962C8B-B14F-4D97-AF65-F5344CB8AC3E}">
        <p14:creationId xmlns:p14="http://schemas.microsoft.com/office/powerpoint/2010/main" val="6462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A344-15EC-4537-88B8-D86249478A2D}"/>
              </a:ext>
            </a:extLst>
          </p:cNvPr>
          <p:cNvSpPr>
            <a:spLocks noGrp="1"/>
          </p:cNvSpPr>
          <p:nvPr>
            <p:ph type="title"/>
          </p:nvPr>
        </p:nvSpPr>
        <p:spPr/>
        <p:txBody>
          <a:bodyPr/>
          <a:lstStyle/>
          <a:p>
            <a:r>
              <a:rPr lang="en-US" dirty="0"/>
              <a:t>Renditions in TL: Reduplications</a:t>
            </a:r>
          </a:p>
        </p:txBody>
      </p:sp>
      <p:sp>
        <p:nvSpPr>
          <p:cNvPr id="3" name="Content Placeholder 2">
            <a:extLst>
              <a:ext uri="{FF2B5EF4-FFF2-40B4-BE49-F238E27FC236}">
                <a16:creationId xmlns:a16="http://schemas.microsoft.com/office/drawing/2014/main" id="{E3FEC0EA-827A-4A84-979C-37BCE4255D4E}"/>
              </a:ext>
            </a:extLst>
          </p:cNvPr>
          <p:cNvSpPr>
            <a:spLocks noGrp="1"/>
          </p:cNvSpPr>
          <p:nvPr>
            <p:ph idx="1"/>
          </p:nvPr>
        </p:nvSpPr>
        <p:spPr>
          <a:xfrm>
            <a:off x="238125" y="2017712"/>
            <a:ext cx="7019925" cy="4459287"/>
          </a:xfrm>
        </p:spPr>
        <p:txBody>
          <a:bodyPr/>
          <a:lstStyle/>
          <a:p>
            <a:r>
              <a:rPr lang="en-US" sz="2400" dirty="0"/>
              <a:t>Out of the 9 renditions, 9 use reduplication.</a:t>
            </a:r>
            <a:endParaRPr lang="en-US" altLang="zh-TW" sz="2400" dirty="0">
              <a:ea typeface="DFKai-SB" panose="03000509000000000000" pitchFamily="65" charset="-120"/>
            </a:endParaRPr>
          </a:p>
          <a:p>
            <a:r>
              <a:rPr lang="en-US" altLang="zh-TW" sz="2400" dirty="0">
                <a:ea typeface="DFKai-SB" panose="03000509000000000000" pitchFamily="65" charset="-120"/>
              </a:rPr>
              <a:t>Reduplication has a function of </a:t>
            </a:r>
            <a:r>
              <a:rPr lang="en-US" altLang="zh-TW" sz="2400" i="1" dirty="0">
                <a:ea typeface="DFKai-SB" panose="03000509000000000000" pitchFamily="65" charset="-120"/>
              </a:rPr>
              <a:t>intensifying</a:t>
            </a:r>
            <a:r>
              <a:rPr lang="en-US" altLang="zh-TW" sz="2400" dirty="0">
                <a:ea typeface="DFKai-SB" panose="03000509000000000000" pitchFamily="65" charset="-120"/>
              </a:rPr>
              <a:t> the perceptual content (Liu 2012; </a:t>
            </a:r>
            <a:r>
              <a:rPr lang="en-US" altLang="zh-TW" sz="2400" dirty="0" err="1">
                <a:ea typeface="DFKai-SB" panose="03000509000000000000" pitchFamily="65" charset="-120"/>
              </a:rPr>
              <a:t>Melloni</a:t>
            </a:r>
            <a:r>
              <a:rPr lang="en-US" altLang="zh-TW" sz="2400" dirty="0">
                <a:ea typeface="DFKai-SB" panose="03000509000000000000" pitchFamily="65" charset="-120"/>
              </a:rPr>
              <a:t> and </a:t>
            </a:r>
            <a:r>
              <a:rPr lang="en-US" altLang="zh-TW" sz="2400" dirty="0" err="1">
                <a:ea typeface="DFKai-SB" panose="03000509000000000000" pitchFamily="65" charset="-120"/>
              </a:rPr>
              <a:t>Basciano</a:t>
            </a:r>
            <a:r>
              <a:rPr lang="en-US" altLang="zh-TW" sz="2400" dirty="0">
                <a:ea typeface="DFKai-SB" panose="03000509000000000000" pitchFamily="65" charset="-120"/>
              </a:rPr>
              <a:t> 2018), which creates narrator involvement.</a:t>
            </a:r>
          </a:p>
          <a:p>
            <a:r>
              <a:rPr lang="en-US" altLang="zh-TW" sz="2400" dirty="0">
                <a:ea typeface="DFKai-SB" panose="03000509000000000000" pitchFamily="65" charset="-120"/>
              </a:rPr>
              <a:t>In addition to simple full reduplications (AA), other types of reduplications are identified:</a:t>
            </a:r>
          </a:p>
          <a:p>
            <a:pPr lvl="1"/>
            <a:r>
              <a:rPr lang="en-US" altLang="zh-TW" dirty="0">
                <a:ea typeface="DFKai-SB" panose="03000509000000000000" pitchFamily="65" charset="-120"/>
              </a:rPr>
              <a:t>AABB</a:t>
            </a:r>
            <a:r>
              <a:rPr lang="zh-TW" altLang="en-US" dirty="0">
                <a:ea typeface="DFKai-SB" panose="03000509000000000000" pitchFamily="65" charset="-120"/>
              </a:rPr>
              <a:t> </a:t>
            </a:r>
            <a:r>
              <a:rPr lang="en-US" altLang="zh-TW" dirty="0">
                <a:ea typeface="DFKai-SB" panose="03000509000000000000" pitchFamily="65" charset="-120"/>
              </a:rPr>
              <a:t>(e.g. </a:t>
            </a:r>
            <a:r>
              <a:rPr lang="zh-TW" altLang="en-US" dirty="0">
                <a:ea typeface="DFKai-SB" panose="03000509000000000000" pitchFamily="65" charset="-120"/>
              </a:rPr>
              <a:t>清清楚楚</a:t>
            </a:r>
            <a:r>
              <a:rPr lang="en-US" altLang="zh-TW" dirty="0">
                <a:ea typeface="DFKai-SB" panose="03000509000000000000" pitchFamily="65" charset="-120"/>
              </a:rPr>
              <a:t>)</a:t>
            </a:r>
          </a:p>
          <a:p>
            <a:pPr lvl="1"/>
            <a:r>
              <a:rPr lang="en-US" altLang="zh-TW" dirty="0">
                <a:ea typeface="DFKai-SB" panose="03000509000000000000" pitchFamily="65" charset="-120"/>
              </a:rPr>
              <a:t>ABAC (e.g. </a:t>
            </a:r>
            <a:r>
              <a:rPr lang="zh-TW" altLang="en-US" dirty="0">
                <a:ea typeface="DFKai-SB" panose="03000509000000000000" pitchFamily="65" charset="-120"/>
              </a:rPr>
              <a:t>各式各样 </a:t>
            </a:r>
            <a:r>
              <a:rPr lang="en-US" altLang="zh-TW" dirty="0">
                <a:ea typeface="DFKai-SB" panose="03000509000000000000" pitchFamily="65" charset="-120"/>
              </a:rPr>
              <a:t>and </a:t>
            </a:r>
            <a:r>
              <a:rPr lang="zh-TW" altLang="en-US" dirty="0">
                <a:ea typeface="DFKai-SB" panose="03000509000000000000" pitchFamily="65" charset="-120"/>
              </a:rPr>
              <a:t>有声有色</a:t>
            </a:r>
            <a:r>
              <a:rPr lang="en-US" altLang="zh-TW" dirty="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endParaRPr lang="zh-TW" altLang="en-US" dirty="0">
              <a:latin typeface="DFKai-SB" panose="03000509000000000000" pitchFamily="65" charset="-120"/>
              <a:ea typeface="DFKai-SB" panose="03000509000000000000" pitchFamily="65" charset="-120"/>
            </a:endParaRPr>
          </a:p>
        </p:txBody>
      </p:sp>
      <p:pic>
        <p:nvPicPr>
          <p:cNvPr id="7" name="Picture 6">
            <a:extLst>
              <a:ext uri="{FF2B5EF4-FFF2-40B4-BE49-F238E27FC236}">
                <a16:creationId xmlns:a16="http://schemas.microsoft.com/office/drawing/2014/main" id="{0DC79A5E-C495-4BF5-8010-FF6A050FDCDB}"/>
              </a:ext>
            </a:extLst>
          </p:cNvPr>
          <p:cNvPicPr>
            <a:picLocks noChangeAspect="1"/>
          </p:cNvPicPr>
          <p:nvPr/>
        </p:nvPicPr>
        <p:blipFill>
          <a:blip r:embed="rId2"/>
          <a:stretch>
            <a:fillRect/>
          </a:stretch>
        </p:blipFill>
        <p:spPr>
          <a:xfrm>
            <a:off x="7258050" y="86438"/>
            <a:ext cx="5787342" cy="5003321"/>
          </a:xfrm>
          <a:prstGeom prst="rect">
            <a:avLst/>
          </a:prstGeom>
        </p:spPr>
      </p:pic>
      <p:sp>
        <p:nvSpPr>
          <p:cNvPr id="8" name="Rectangle: Rounded Corners 7">
            <a:extLst>
              <a:ext uri="{FF2B5EF4-FFF2-40B4-BE49-F238E27FC236}">
                <a16:creationId xmlns:a16="http://schemas.microsoft.com/office/drawing/2014/main" id="{9E0E48B9-47B7-463E-A4FF-A765FE72041A}"/>
              </a:ext>
            </a:extLst>
          </p:cNvPr>
          <p:cNvSpPr/>
          <p:nvPr/>
        </p:nvSpPr>
        <p:spPr bwMode="auto">
          <a:xfrm>
            <a:off x="8267700" y="1504950"/>
            <a:ext cx="1047750"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9" name="Rectangle: Rounded Corners 8">
            <a:extLst>
              <a:ext uri="{FF2B5EF4-FFF2-40B4-BE49-F238E27FC236}">
                <a16:creationId xmlns:a16="http://schemas.microsoft.com/office/drawing/2014/main" id="{185F39CD-3A0E-491E-B24E-700DCF17A24C}"/>
              </a:ext>
            </a:extLst>
          </p:cNvPr>
          <p:cNvSpPr/>
          <p:nvPr/>
        </p:nvSpPr>
        <p:spPr bwMode="auto">
          <a:xfrm>
            <a:off x="7117104" y="2222500"/>
            <a:ext cx="1047750"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0" name="Rectangle: Rounded Corners 9">
            <a:extLst>
              <a:ext uri="{FF2B5EF4-FFF2-40B4-BE49-F238E27FC236}">
                <a16:creationId xmlns:a16="http://schemas.microsoft.com/office/drawing/2014/main" id="{2021B375-F3AD-4F98-8038-293752B530C8}"/>
              </a:ext>
            </a:extLst>
          </p:cNvPr>
          <p:cNvSpPr/>
          <p:nvPr/>
        </p:nvSpPr>
        <p:spPr bwMode="auto">
          <a:xfrm>
            <a:off x="9144000" y="2946400"/>
            <a:ext cx="1047750"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505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B17E-33C3-4A1F-BAA9-3561F8A9136C}"/>
              </a:ext>
            </a:extLst>
          </p:cNvPr>
          <p:cNvSpPr>
            <a:spLocks noGrp="1"/>
          </p:cNvSpPr>
          <p:nvPr>
            <p:ph type="title"/>
          </p:nvPr>
        </p:nvSpPr>
        <p:spPr/>
        <p:txBody>
          <a:bodyPr/>
          <a:lstStyle/>
          <a:p>
            <a:r>
              <a:rPr lang="en-US" dirty="0"/>
              <a:t>Sample FID passage (2)</a:t>
            </a:r>
          </a:p>
        </p:txBody>
      </p:sp>
      <p:sp>
        <p:nvSpPr>
          <p:cNvPr id="3" name="Content Placeholder 2">
            <a:extLst>
              <a:ext uri="{FF2B5EF4-FFF2-40B4-BE49-F238E27FC236}">
                <a16:creationId xmlns:a16="http://schemas.microsoft.com/office/drawing/2014/main" id="{C8647ECE-8226-4FBC-888E-EA95789C1620}"/>
              </a:ext>
            </a:extLst>
          </p:cNvPr>
          <p:cNvSpPr>
            <a:spLocks noGrp="1"/>
          </p:cNvSpPr>
          <p:nvPr>
            <p:ph idx="1"/>
          </p:nvPr>
        </p:nvSpPr>
        <p:spPr/>
        <p:txBody>
          <a:bodyPr>
            <a:normAutofit fontScale="85000" lnSpcReduction="10000"/>
          </a:bodyPr>
          <a:lstStyle/>
          <a:p>
            <a:r>
              <a:rPr lang="en-US" dirty="0"/>
              <a:t>From Chapter 56 of </a:t>
            </a:r>
            <a:r>
              <a:rPr lang="en-US" i="1" dirty="0"/>
              <a:t>Great Expectations </a:t>
            </a:r>
            <a:r>
              <a:rPr lang="en-US" dirty="0"/>
              <a:t>and its 5 published Chinese renditions.</a:t>
            </a:r>
          </a:p>
          <a:p>
            <a:endParaRPr lang="en-US" dirty="0"/>
          </a:p>
          <a:p>
            <a:r>
              <a:rPr lang="en-GB" dirty="0"/>
              <a:t>(2) </a:t>
            </a:r>
            <a:r>
              <a:rPr lang="en-GB" i="1" dirty="0"/>
              <a:t>The whole scene start</a:t>
            </a:r>
            <a:r>
              <a:rPr lang="en-GB" i="1" dirty="0">
                <a:highlight>
                  <a:srgbClr val="FFFF00"/>
                </a:highlight>
              </a:rPr>
              <a:t>s</a:t>
            </a:r>
            <a:r>
              <a:rPr lang="en-GB" i="1" dirty="0"/>
              <a:t> out again in the vivid colours of the moment, down to the drops of April rain on the windows of the court, glittering in the rays of April sun. Penned in the dock, as I again </a:t>
            </a:r>
            <a:r>
              <a:rPr lang="en-GB" i="1" dirty="0">
                <a:highlight>
                  <a:srgbClr val="FF00FF"/>
                </a:highlight>
              </a:rPr>
              <a:t>stood</a:t>
            </a:r>
            <a:r>
              <a:rPr lang="en-GB" i="1" dirty="0"/>
              <a:t> outside it at the corner with his hand in mine, </a:t>
            </a:r>
            <a:r>
              <a:rPr lang="en-GB" i="1" dirty="0">
                <a:highlight>
                  <a:srgbClr val="FF00FF"/>
                </a:highlight>
              </a:rPr>
              <a:t>were</a:t>
            </a:r>
            <a:r>
              <a:rPr lang="en-GB" i="1" dirty="0"/>
              <a:t> the two-and-thirty men and women; some defiant, some stricken with terror, some sobbing and weeping, some covering their faces, some staring gloomily about. There </a:t>
            </a:r>
            <a:r>
              <a:rPr lang="en-GB" i="1" dirty="0">
                <a:highlight>
                  <a:srgbClr val="FF00FF"/>
                </a:highlight>
              </a:rPr>
              <a:t>had</a:t>
            </a:r>
            <a:r>
              <a:rPr lang="en-GB" i="1" dirty="0"/>
              <a:t> been shrieks from among the women convicts, but they </a:t>
            </a:r>
            <a:r>
              <a:rPr lang="en-GB" i="1" dirty="0">
                <a:highlight>
                  <a:srgbClr val="FF00FF"/>
                </a:highlight>
              </a:rPr>
              <a:t>had</a:t>
            </a:r>
            <a:r>
              <a:rPr lang="en-GB" i="1" dirty="0"/>
              <a:t> been stilled, a hush had succeeded</a:t>
            </a:r>
            <a:r>
              <a:rPr lang="en-GB" dirty="0"/>
              <a:t>.</a:t>
            </a:r>
            <a:endParaRPr lang="en-US" dirty="0"/>
          </a:p>
        </p:txBody>
      </p:sp>
    </p:spTree>
    <p:extLst>
      <p:ext uri="{BB962C8B-B14F-4D97-AF65-F5344CB8AC3E}">
        <p14:creationId xmlns:p14="http://schemas.microsoft.com/office/powerpoint/2010/main" val="12063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57A0-6F62-461A-95EC-0CF979D59B3D}"/>
              </a:ext>
            </a:extLst>
          </p:cNvPr>
          <p:cNvSpPr>
            <a:spLocks noGrp="1"/>
          </p:cNvSpPr>
          <p:nvPr>
            <p:ph type="title"/>
          </p:nvPr>
        </p:nvSpPr>
        <p:spPr/>
        <p:txBody>
          <a:bodyPr/>
          <a:lstStyle/>
          <a:p>
            <a:r>
              <a:rPr lang="en-US" dirty="0"/>
              <a:t>Perceptual deixis in TL </a:t>
            </a:r>
          </a:p>
        </p:txBody>
      </p:sp>
      <p:sp>
        <p:nvSpPr>
          <p:cNvPr id="3" name="Content Placeholder 2">
            <a:extLst>
              <a:ext uri="{FF2B5EF4-FFF2-40B4-BE49-F238E27FC236}">
                <a16:creationId xmlns:a16="http://schemas.microsoft.com/office/drawing/2014/main" id="{24C5D7C8-91DE-43A4-B5E7-2CB15C70CC53}"/>
              </a:ext>
            </a:extLst>
          </p:cNvPr>
          <p:cNvSpPr>
            <a:spLocks noGrp="1"/>
          </p:cNvSpPr>
          <p:nvPr>
            <p:ph idx="1"/>
          </p:nvPr>
        </p:nvSpPr>
        <p:spPr>
          <a:xfrm>
            <a:off x="679453" y="2017713"/>
            <a:ext cx="6750047" cy="4114800"/>
          </a:xfrm>
        </p:spPr>
        <p:txBody>
          <a:bodyPr/>
          <a:lstStyle/>
          <a:p>
            <a:r>
              <a:rPr lang="en-US" sz="2400" dirty="0"/>
              <a:t>A perceptual deictic element consistently found in all translations: </a:t>
            </a:r>
            <a:r>
              <a:rPr lang="zh-TW" altLang="en-US" sz="2400" dirty="0"/>
              <a:t>在我（的）眼前</a:t>
            </a:r>
            <a:r>
              <a:rPr lang="en-US" altLang="zh-TW" sz="2400" dirty="0"/>
              <a:t>; 5 out of 5.</a:t>
            </a:r>
          </a:p>
          <a:p>
            <a:endParaRPr lang="en-US" altLang="zh-TW" sz="2400" dirty="0"/>
          </a:p>
          <a:p>
            <a:r>
              <a:rPr lang="en-US" altLang="zh-TW" sz="2400" dirty="0"/>
              <a:t>Puts the narrator onstage (as an </a:t>
            </a:r>
            <a:r>
              <a:rPr lang="en-US" altLang="zh-TW" sz="2400" dirty="0" err="1"/>
              <a:t>OoC</a:t>
            </a:r>
            <a:r>
              <a:rPr lang="en-US" altLang="zh-TW" sz="2400" dirty="0"/>
              <a:t>); high degree of narrator involvement.</a:t>
            </a:r>
          </a:p>
        </p:txBody>
      </p:sp>
      <p:pic>
        <p:nvPicPr>
          <p:cNvPr id="7" name="Picture 6">
            <a:extLst>
              <a:ext uri="{FF2B5EF4-FFF2-40B4-BE49-F238E27FC236}">
                <a16:creationId xmlns:a16="http://schemas.microsoft.com/office/drawing/2014/main" id="{305D836B-607B-4B5C-9DE3-3B31576F6EE1}"/>
              </a:ext>
            </a:extLst>
          </p:cNvPr>
          <p:cNvPicPr>
            <a:picLocks noChangeAspect="1"/>
          </p:cNvPicPr>
          <p:nvPr/>
        </p:nvPicPr>
        <p:blipFill>
          <a:blip r:embed="rId2"/>
          <a:stretch>
            <a:fillRect/>
          </a:stretch>
        </p:blipFill>
        <p:spPr>
          <a:xfrm>
            <a:off x="7540062" y="327804"/>
            <a:ext cx="4560425" cy="3611592"/>
          </a:xfrm>
          <a:prstGeom prst="rect">
            <a:avLst/>
          </a:prstGeom>
        </p:spPr>
      </p:pic>
      <p:sp>
        <p:nvSpPr>
          <p:cNvPr id="8" name="Rectangle: Rounded Corners 7">
            <a:extLst>
              <a:ext uri="{FF2B5EF4-FFF2-40B4-BE49-F238E27FC236}">
                <a16:creationId xmlns:a16="http://schemas.microsoft.com/office/drawing/2014/main" id="{82D4C40E-1B9C-4B10-A44C-4D36891CAC83}"/>
              </a:ext>
            </a:extLst>
          </p:cNvPr>
          <p:cNvSpPr/>
          <p:nvPr/>
        </p:nvSpPr>
        <p:spPr bwMode="auto">
          <a:xfrm>
            <a:off x="8447596" y="1049339"/>
            <a:ext cx="1782253" cy="723900"/>
          </a:xfrm>
          <a:prstGeom prst="round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98007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1A11-16C3-C3BD-F59F-6D2D128CB25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B4B269-C744-3BA1-C9A1-0A4E441F6B05}"/>
              </a:ext>
            </a:extLst>
          </p:cNvPr>
          <p:cNvSpPr>
            <a:spLocks noGrp="1"/>
          </p:cNvSpPr>
          <p:nvPr>
            <p:ph idx="1"/>
          </p:nvPr>
        </p:nvSpPr>
        <p:spPr/>
        <p:txBody>
          <a:bodyPr>
            <a:normAutofit fontScale="92500" lnSpcReduction="20000"/>
          </a:bodyPr>
          <a:lstStyle/>
          <a:p>
            <a:r>
              <a:rPr lang="en-US" dirty="0"/>
              <a:t>Overview of Chinese language</a:t>
            </a:r>
          </a:p>
          <a:p>
            <a:r>
              <a:rPr lang="en-US" dirty="0"/>
              <a:t>1. Section of THE CHINESE TIME: Please find out (through Google Translate) how to express "last week" and "next week" in Chinese. Also find out (also through Google Translate) what the individual components mean. </a:t>
            </a:r>
          </a:p>
          <a:p>
            <a:r>
              <a:rPr lang="en-US" dirty="0"/>
              <a:t>2. Section of THE CHINESE TIME: Find out the definition of "grammatical tense" online.</a:t>
            </a:r>
          </a:p>
          <a:p>
            <a:r>
              <a:rPr lang="en-US" dirty="0"/>
              <a:t>3. Section of TONE: Find out the definition of "lexical tone". </a:t>
            </a:r>
          </a:p>
          <a:p>
            <a:r>
              <a:rPr lang="en-US" dirty="0"/>
              <a:t>4. Section of PLURICENTRICITY: Find out where Standard Chinese is spoken. </a:t>
            </a:r>
          </a:p>
          <a:p>
            <a:endParaRPr lang="en-US" dirty="0"/>
          </a:p>
        </p:txBody>
      </p:sp>
    </p:spTree>
    <p:extLst>
      <p:ext uri="{BB962C8B-B14F-4D97-AF65-F5344CB8AC3E}">
        <p14:creationId xmlns:p14="http://schemas.microsoft.com/office/powerpoint/2010/main" val="29882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6575-F2A6-4C00-89BC-81E9308D0717}"/>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02302CB9-0E39-474B-89B1-A35F54CCF4C9}"/>
              </a:ext>
            </a:extLst>
          </p:cNvPr>
          <p:cNvSpPr>
            <a:spLocks noGrp="1"/>
          </p:cNvSpPr>
          <p:nvPr>
            <p:ph idx="1"/>
          </p:nvPr>
        </p:nvSpPr>
        <p:spPr/>
        <p:txBody>
          <a:bodyPr/>
          <a:lstStyle/>
          <a:p>
            <a:r>
              <a:rPr lang="en-US" dirty="0"/>
              <a:t>Multi-</a:t>
            </a:r>
            <a:r>
              <a:rPr lang="en-US" dirty="0" err="1"/>
              <a:t>ParT</a:t>
            </a:r>
            <a:r>
              <a:rPr lang="en-US" dirty="0"/>
              <a:t> helps identify variation of </a:t>
            </a:r>
            <a:r>
              <a:rPr lang="en-US" dirty="0" err="1"/>
              <a:t>vpt</a:t>
            </a:r>
            <a:r>
              <a:rPr lang="en-US" dirty="0"/>
              <a:t> strategies across </a:t>
            </a:r>
            <a:r>
              <a:rPr lang="en-US" dirty="0" err="1"/>
              <a:t>lgs</a:t>
            </a:r>
            <a:r>
              <a:rPr lang="en-US" dirty="0"/>
              <a:t>:</a:t>
            </a:r>
          </a:p>
          <a:p>
            <a:pPr lvl="1"/>
            <a:r>
              <a:rPr lang="en-US" dirty="0"/>
              <a:t>Overall absence of TIME adverbials and of PFV in Ch.</a:t>
            </a:r>
          </a:p>
          <a:p>
            <a:pPr lvl="1"/>
            <a:r>
              <a:rPr lang="en-US" dirty="0"/>
              <a:t>Ch: Reduplication (AA, AABB, ABAC)</a:t>
            </a:r>
          </a:p>
          <a:p>
            <a:pPr lvl="1"/>
            <a:r>
              <a:rPr lang="en-US" dirty="0"/>
              <a:t>Ch: Perceptual deixis </a:t>
            </a:r>
            <a:r>
              <a:rPr lang="zh-TW" altLang="en-US" dirty="0"/>
              <a:t>在我（的）眼前</a:t>
            </a:r>
            <a:endParaRPr lang="en-US" altLang="zh-TW" dirty="0"/>
          </a:p>
          <a:p>
            <a:pPr lvl="1"/>
            <a:r>
              <a:rPr lang="en-US" dirty="0" err="1"/>
              <a:t>En</a:t>
            </a:r>
            <a:r>
              <a:rPr lang="en-US" dirty="0"/>
              <a:t>: tense shifting</a:t>
            </a:r>
          </a:p>
          <a:p>
            <a:endParaRPr lang="en-US" dirty="0"/>
          </a:p>
          <a:p>
            <a:r>
              <a:rPr lang="en-US" dirty="0"/>
              <a:t>Multi-</a:t>
            </a:r>
            <a:r>
              <a:rPr lang="en-US" dirty="0" err="1"/>
              <a:t>ParT</a:t>
            </a:r>
            <a:r>
              <a:rPr lang="en-US" dirty="0"/>
              <a:t> turns up the stability across the users </a:t>
            </a:r>
          </a:p>
          <a:p>
            <a:pPr lvl="1"/>
            <a:r>
              <a:rPr lang="en-US" dirty="0"/>
              <a:t>Reduplication 9/9</a:t>
            </a:r>
          </a:p>
          <a:p>
            <a:pPr lvl="1"/>
            <a:r>
              <a:rPr lang="en-US" dirty="0"/>
              <a:t>Perceptual deixis 5/5</a:t>
            </a:r>
          </a:p>
        </p:txBody>
      </p:sp>
    </p:spTree>
    <p:extLst>
      <p:ext uri="{BB962C8B-B14F-4D97-AF65-F5344CB8AC3E}">
        <p14:creationId xmlns:p14="http://schemas.microsoft.com/office/powerpoint/2010/main" val="127639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350C-2FC8-4129-8282-A0B2FE7F3636}"/>
              </a:ext>
            </a:extLst>
          </p:cNvPr>
          <p:cNvSpPr>
            <a:spLocks noGrp="1"/>
          </p:cNvSpPr>
          <p:nvPr>
            <p:ph type="title"/>
          </p:nvPr>
        </p:nvSpPr>
        <p:spPr/>
        <p:txBody>
          <a:bodyPr/>
          <a:lstStyle/>
          <a:p>
            <a:r>
              <a:rPr lang="en-US" dirty="0"/>
              <a:t>Implications for cross-linguistic FID research </a:t>
            </a:r>
          </a:p>
        </p:txBody>
      </p:sp>
      <p:sp>
        <p:nvSpPr>
          <p:cNvPr id="3" name="Content Placeholder 2">
            <a:extLst>
              <a:ext uri="{FF2B5EF4-FFF2-40B4-BE49-F238E27FC236}">
                <a16:creationId xmlns:a16="http://schemas.microsoft.com/office/drawing/2014/main" id="{8056B9AB-01A2-4064-BE67-50D336442C8C}"/>
              </a:ext>
            </a:extLst>
          </p:cNvPr>
          <p:cNvSpPr>
            <a:spLocks noGrp="1"/>
          </p:cNvSpPr>
          <p:nvPr>
            <p:ph idx="1"/>
          </p:nvPr>
        </p:nvSpPr>
        <p:spPr>
          <a:xfrm>
            <a:off x="540000" y="1891878"/>
            <a:ext cx="11515725" cy="4114800"/>
          </a:xfrm>
        </p:spPr>
        <p:txBody>
          <a:bodyPr>
            <a:normAutofit lnSpcReduction="10000"/>
          </a:bodyPr>
          <a:lstStyle/>
          <a:p>
            <a:r>
              <a:rPr lang="en-US" sz="2400" dirty="0"/>
              <a:t>FID: varying degrees of narrator involvement in discourse</a:t>
            </a:r>
          </a:p>
          <a:p>
            <a:r>
              <a:rPr lang="en-US" sz="2400" dirty="0"/>
              <a:t>Varying degrees of subjectivity in the construal of the narrator (SoC)</a:t>
            </a:r>
          </a:p>
          <a:p>
            <a:r>
              <a:rPr lang="en-US" sz="2400" dirty="0"/>
              <a:t>Achieved via diff linguistic means in diff </a:t>
            </a:r>
            <a:r>
              <a:rPr lang="en-US" sz="2400" dirty="0" err="1"/>
              <a:t>lgs</a:t>
            </a:r>
            <a:r>
              <a:rPr lang="en-US" sz="2400" dirty="0"/>
              <a:t> (EN: tense; CN: reduplication)</a:t>
            </a:r>
          </a:p>
          <a:p>
            <a:endParaRPr lang="en-US" sz="2400" dirty="0"/>
          </a:p>
          <a:p>
            <a:r>
              <a:rPr lang="en-US" sz="2400" dirty="0"/>
              <a:t>Tense marking as </a:t>
            </a:r>
            <a:r>
              <a:rPr lang="en-US" sz="2400" i="1" dirty="0"/>
              <a:t>obligatory</a:t>
            </a:r>
            <a:r>
              <a:rPr lang="en-US" sz="2400" dirty="0"/>
              <a:t>; 			reduplication as </a:t>
            </a:r>
            <a:r>
              <a:rPr lang="en-US" sz="2400" i="1" dirty="0"/>
              <a:t>optional</a:t>
            </a:r>
          </a:p>
          <a:p>
            <a:r>
              <a:rPr lang="en-US" sz="2400" dirty="0" err="1"/>
              <a:t>Vpt</a:t>
            </a:r>
            <a:r>
              <a:rPr lang="en-US" sz="2400" dirty="0"/>
              <a:t> </a:t>
            </a:r>
            <a:r>
              <a:rPr lang="en-US" sz="2400" i="1" dirty="0"/>
              <a:t>per sentence</a:t>
            </a:r>
            <a:r>
              <a:rPr lang="en-US" sz="2400" dirty="0"/>
              <a:t>; 					less obvious demarcation of </a:t>
            </a:r>
            <a:r>
              <a:rPr lang="en-US" sz="2400" dirty="0" err="1"/>
              <a:t>vpt</a:t>
            </a:r>
            <a:r>
              <a:rPr lang="en-US" sz="2400" dirty="0"/>
              <a:t> </a:t>
            </a:r>
          </a:p>
          <a:p>
            <a:r>
              <a:rPr lang="en-US" sz="2400" i="1" dirty="0"/>
              <a:t>Switching/mixing </a:t>
            </a:r>
            <a:r>
              <a:rPr lang="en-US" sz="2400" dirty="0"/>
              <a:t>of </a:t>
            </a:r>
            <a:r>
              <a:rPr lang="en-US" sz="2400" dirty="0" err="1"/>
              <a:t>vpts</a:t>
            </a:r>
            <a:r>
              <a:rPr lang="en-US" sz="2400" dirty="0"/>
              <a:t>; 				unspecified/context-dependent </a:t>
            </a:r>
            <a:r>
              <a:rPr lang="en-US" sz="2400" dirty="0" err="1"/>
              <a:t>vpt</a:t>
            </a:r>
            <a:endParaRPr lang="en-US" sz="2400" dirty="0"/>
          </a:p>
          <a:p>
            <a:endParaRPr lang="en-US" sz="2400" dirty="0"/>
          </a:p>
          <a:p>
            <a:r>
              <a:rPr lang="en-US" sz="2400" dirty="0"/>
              <a:t>Language-specific </a:t>
            </a:r>
            <a:r>
              <a:rPr lang="en-US" sz="2400" dirty="0" err="1"/>
              <a:t>vpt</a:t>
            </a:r>
            <a:r>
              <a:rPr lang="en-US" sz="2400" dirty="0"/>
              <a:t> arrangement and perspectivization of the same(!) narrated content.</a:t>
            </a:r>
          </a:p>
        </p:txBody>
      </p:sp>
    </p:spTree>
    <p:extLst>
      <p:ext uri="{BB962C8B-B14F-4D97-AF65-F5344CB8AC3E}">
        <p14:creationId xmlns:p14="http://schemas.microsoft.com/office/powerpoint/2010/main" val="26597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334-C17B-46A5-8DFA-F59E0BB6436C}"/>
              </a:ext>
            </a:extLst>
          </p:cNvPr>
          <p:cNvSpPr>
            <a:spLocks noGrp="1"/>
          </p:cNvSpPr>
          <p:nvPr>
            <p:ph type="title"/>
          </p:nvPr>
        </p:nvSpPr>
        <p:spPr/>
        <p:txBody>
          <a:bodyPr/>
          <a:lstStyle/>
          <a:p>
            <a:r>
              <a:rPr lang="en-US" dirty="0"/>
              <a:t>Case 2: Biblical texts  </a:t>
            </a:r>
          </a:p>
        </p:txBody>
      </p:sp>
      <p:sp>
        <p:nvSpPr>
          <p:cNvPr id="3" name="Content Placeholder 2">
            <a:extLst>
              <a:ext uri="{FF2B5EF4-FFF2-40B4-BE49-F238E27FC236}">
                <a16:creationId xmlns:a16="http://schemas.microsoft.com/office/drawing/2014/main" id="{D76C83F1-C937-440D-AF95-A9112A05C417}"/>
              </a:ext>
            </a:extLst>
          </p:cNvPr>
          <p:cNvSpPr>
            <a:spLocks noGrp="1"/>
          </p:cNvSpPr>
          <p:nvPr>
            <p:ph idx="1"/>
          </p:nvPr>
        </p:nvSpPr>
        <p:spPr>
          <a:xfrm>
            <a:off x="257176" y="2017713"/>
            <a:ext cx="11725274" cy="4114800"/>
          </a:xfrm>
        </p:spPr>
        <p:txBody>
          <a:bodyPr/>
          <a:lstStyle/>
          <a:p>
            <a:r>
              <a:rPr lang="en-US" dirty="0"/>
              <a:t>RI: How does the conventionalized toolkit of CN allow its various users to render an FID effect in narration?</a:t>
            </a:r>
            <a:endParaRPr lang="en-US" altLang="zh-TW" dirty="0"/>
          </a:p>
          <a:p>
            <a:r>
              <a:rPr lang="en-US" altLang="zh-TW" dirty="0"/>
              <a:t>Multiple published translations of the Bible.</a:t>
            </a:r>
          </a:p>
          <a:p>
            <a:r>
              <a:rPr lang="en-US" altLang="zh-TW" dirty="0"/>
              <a:t>5 versions used:</a:t>
            </a:r>
          </a:p>
          <a:p>
            <a:pPr lvl="1"/>
            <a:r>
              <a:rPr lang="en-US" altLang="zh-TW" dirty="0"/>
              <a:t>Chinese Union Version</a:t>
            </a:r>
            <a:r>
              <a:rPr lang="zh-TW" altLang="en-US" dirty="0"/>
              <a:t> 和合本</a:t>
            </a:r>
            <a:r>
              <a:rPr lang="en-US" altLang="zh-TW" dirty="0"/>
              <a:t>, Revised Chinese Union Version </a:t>
            </a:r>
            <a:r>
              <a:rPr lang="zh-TW" altLang="en-US" dirty="0"/>
              <a:t>修訂和合本</a:t>
            </a:r>
            <a:r>
              <a:rPr lang="en-US" altLang="zh-TW" dirty="0"/>
              <a:t>, Chinese Contemporary Bible </a:t>
            </a:r>
            <a:r>
              <a:rPr lang="zh-TW" altLang="en-US" dirty="0"/>
              <a:t>當代譯本</a:t>
            </a:r>
            <a:r>
              <a:rPr lang="en-US" altLang="zh-TW" dirty="0"/>
              <a:t>, Chinese Standard Bible </a:t>
            </a:r>
            <a:r>
              <a:rPr lang="zh-TW" altLang="en-US" dirty="0"/>
              <a:t>中文標準譯本</a:t>
            </a:r>
            <a:r>
              <a:rPr lang="en-US" altLang="zh-TW" dirty="0"/>
              <a:t>, Chinese New Version </a:t>
            </a:r>
            <a:r>
              <a:rPr lang="zh-TW" altLang="en-US" dirty="0"/>
              <a:t>中文聖經新譯本</a:t>
            </a:r>
            <a:r>
              <a:rPr lang="en-US" altLang="zh-TW" dirty="0"/>
              <a:t>.</a:t>
            </a:r>
          </a:p>
          <a:p>
            <a:r>
              <a:rPr lang="en-US" altLang="zh-TW" dirty="0"/>
              <a:t>Passage chosen: </a:t>
            </a:r>
            <a:r>
              <a:rPr lang="zh-TW" altLang="en-US" dirty="0"/>
              <a:t>路加福音 </a:t>
            </a:r>
            <a:r>
              <a:rPr lang="en-US" i="1" dirty="0"/>
              <a:t>Luke</a:t>
            </a:r>
            <a:r>
              <a:rPr lang="en-US" dirty="0"/>
              <a:t> 19:1-10 (Yamazaki 2006, in </a:t>
            </a:r>
            <a:r>
              <a:rPr lang="en-GB" i="1" dirty="0"/>
              <a:t>Journal of Biblical Literature</a:t>
            </a:r>
            <a:r>
              <a:rPr lang="en-GB" dirty="0"/>
              <a:t> 125:1</a:t>
            </a:r>
            <a:r>
              <a:rPr lang="en-US" dirty="0"/>
              <a:t>).</a:t>
            </a:r>
          </a:p>
          <a:p>
            <a:endParaRPr lang="en-US" dirty="0"/>
          </a:p>
        </p:txBody>
      </p:sp>
    </p:spTree>
    <p:extLst>
      <p:ext uri="{BB962C8B-B14F-4D97-AF65-F5344CB8AC3E}">
        <p14:creationId xmlns:p14="http://schemas.microsoft.com/office/powerpoint/2010/main" val="232519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227B-1793-4759-B85D-DE32C01DF301}"/>
              </a:ext>
            </a:extLst>
          </p:cNvPr>
          <p:cNvSpPr>
            <a:spLocks noGrp="1"/>
          </p:cNvSpPr>
          <p:nvPr>
            <p:ph type="title"/>
          </p:nvPr>
        </p:nvSpPr>
        <p:spPr>
          <a:xfrm>
            <a:off x="679453" y="725487"/>
            <a:ext cx="10782180" cy="647700"/>
          </a:xfrm>
        </p:spPr>
        <p:txBody>
          <a:bodyPr>
            <a:normAutofit fontScale="90000"/>
          </a:bodyPr>
          <a:lstStyle/>
          <a:p>
            <a:r>
              <a:rPr lang="en-US" dirty="0"/>
              <a:t>Finding 1: [V] – [V] reduplication </a:t>
            </a:r>
          </a:p>
        </p:txBody>
      </p:sp>
      <p:sp>
        <p:nvSpPr>
          <p:cNvPr id="3" name="Content Placeholder 2">
            <a:extLst>
              <a:ext uri="{FF2B5EF4-FFF2-40B4-BE49-F238E27FC236}">
                <a16:creationId xmlns:a16="http://schemas.microsoft.com/office/drawing/2014/main" id="{2E80564E-2BDF-4940-9C96-554A8FF4B09D}"/>
              </a:ext>
            </a:extLst>
          </p:cNvPr>
          <p:cNvSpPr>
            <a:spLocks noGrp="1"/>
          </p:cNvSpPr>
          <p:nvPr>
            <p:ph idx="1"/>
          </p:nvPr>
        </p:nvSpPr>
        <p:spPr>
          <a:xfrm>
            <a:off x="679453" y="1589088"/>
            <a:ext cx="10776428" cy="4114800"/>
          </a:xfrm>
        </p:spPr>
        <p:txBody>
          <a:bodyPr>
            <a:normAutofit fontScale="92500" lnSpcReduction="20000"/>
          </a:bodyPr>
          <a:lstStyle/>
          <a:p>
            <a:r>
              <a:rPr lang="en-US" altLang="zh-TW" sz="2000" dirty="0"/>
              <a:t>Character’s </a:t>
            </a:r>
            <a:r>
              <a:rPr lang="en-US" altLang="zh-TW" sz="2000" dirty="0" err="1"/>
              <a:t>vpt</a:t>
            </a:r>
            <a:r>
              <a:rPr lang="en-US" altLang="zh-TW" sz="2000" dirty="0"/>
              <a:t>: </a:t>
            </a:r>
          </a:p>
          <a:p>
            <a:pPr lvl="1"/>
            <a:r>
              <a:rPr lang="zh-TW" altLang="en-US" sz="1800" dirty="0"/>
              <a:t>他</a:t>
            </a:r>
            <a:r>
              <a:rPr lang="en-US" altLang="zh-TW" sz="1800" dirty="0"/>
              <a:t>	</a:t>
            </a:r>
            <a:r>
              <a:rPr lang="zh-TW" altLang="en-US" sz="1800" dirty="0"/>
              <a:t>要</a:t>
            </a:r>
            <a:r>
              <a:rPr lang="en-US" altLang="zh-TW" sz="1800" dirty="0"/>
              <a:t>	</a:t>
            </a:r>
            <a:r>
              <a:rPr lang="zh-TW" altLang="en-US" sz="1800" u="sng" dirty="0"/>
              <a:t>看看</a:t>
            </a:r>
            <a:r>
              <a:rPr lang="en-US" altLang="zh-TW" sz="1800" dirty="0"/>
              <a:t>		</a:t>
            </a:r>
            <a:r>
              <a:rPr lang="zh-TW" altLang="en-US" sz="1800" dirty="0"/>
              <a:t>耶穌</a:t>
            </a:r>
            <a:r>
              <a:rPr lang="en-US" altLang="zh-TW" sz="1800" dirty="0"/>
              <a:t>	</a:t>
            </a:r>
            <a:r>
              <a:rPr lang="zh-TW" altLang="en-US" sz="1800" dirty="0"/>
              <a:t>是</a:t>
            </a:r>
            <a:r>
              <a:rPr lang="en-US" altLang="zh-TW" sz="1800" dirty="0"/>
              <a:t>	</a:t>
            </a:r>
            <a:r>
              <a:rPr lang="zh-TW" altLang="en-US" sz="1800" dirty="0"/>
              <a:t>怎樣</a:t>
            </a:r>
            <a:r>
              <a:rPr lang="en-US" altLang="zh-TW" sz="1800" dirty="0"/>
              <a:t>		</a:t>
            </a:r>
            <a:r>
              <a:rPr lang="zh-TW" altLang="en-US" sz="1800" dirty="0"/>
              <a:t>的</a:t>
            </a:r>
            <a:r>
              <a:rPr lang="en-US" altLang="zh-TW" sz="1800" dirty="0"/>
              <a:t>	</a:t>
            </a:r>
            <a:r>
              <a:rPr lang="zh-TW" altLang="en-US" sz="1800" dirty="0"/>
              <a:t>人</a:t>
            </a:r>
            <a:r>
              <a:rPr lang="en-US" altLang="zh-TW" sz="1800" dirty="0"/>
              <a:t>… (RCUV)</a:t>
            </a:r>
          </a:p>
          <a:p>
            <a:pPr lvl="1"/>
            <a:r>
              <a:rPr lang="en-US" altLang="zh-TW" sz="1800" i="1" dirty="0" err="1"/>
              <a:t>Tā</a:t>
            </a:r>
            <a:r>
              <a:rPr lang="en-US" altLang="zh-TW" sz="1800" i="1" dirty="0"/>
              <a:t> 	</a:t>
            </a:r>
            <a:r>
              <a:rPr lang="en-US" altLang="zh-TW" sz="1800" i="1" dirty="0" err="1"/>
              <a:t>yào</a:t>
            </a:r>
            <a:r>
              <a:rPr lang="en-US" altLang="zh-TW" sz="1800" i="1" dirty="0"/>
              <a:t> 	</a:t>
            </a:r>
            <a:r>
              <a:rPr lang="en-US" altLang="zh-TW" sz="1800" i="1" dirty="0" err="1"/>
              <a:t>kàn-kàn</a:t>
            </a:r>
            <a:r>
              <a:rPr lang="en-US" altLang="zh-TW" sz="1800" i="1" dirty="0"/>
              <a:t> 		</a:t>
            </a:r>
            <a:r>
              <a:rPr lang="en-US" altLang="zh-TW" sz="1800" i="1" dirty="0" err="1"/>
              <a:t>yēsū</a:t>
            </a:r>
            <a:r>
              <a:rPr lang="en-US" altLang="zh-TW" sz="1800" i="1" dirty="0"/>
              <a:t> 	</a:t>
            </a:r>
            <a:r>
              <a:rPr lang="en-US" altLang="zh-TW" sz="1800" i="1" dirty="0" err="1"/>
              <a:t>shì</a:t>
            </a:r>
            <a:r>
              <a:rPr lang="en-US" altLang="zh-TW" sz="1800" i="1" dirty="0"/>
              <a:t> 	</a:t>
            </a:r>
            <a:r>
              <a:rPr lang="en-US" altLang="zh-TW" sz="1800" i="1" dirty="0" err="1"/>
              <a:t>zěnyang</a:t>
            </a:r>
            <a:r>
              <a:rPr lang="en-US" altLang="zh-TW" sz="1800" i="1" dirty="0"/>
              <a:t> 		de 	</a:t>
            </a:r>
            <a:r>
              <a:rPr lang="en-US" altLang="zh-TW" sz="1800" i="1" dirty="0" err="1"/>
              <a:t>rén</a:t>
            </a:r>
            <a:r>
              <a:rPr lang="en-US" altLang="zh-TW" sz="1800" i="1" dirty="0"/>
              <a:t> </a:t>
            </a:r>
          </a:p>
          <a:p>
            <a:pPr lvl="1"/>
            <a:r>
              <a:rPr lang="en-US" altLang="zh-TW" sz="1800" dirty="0"/>
              <a:t>He	MOD	see-RED		Jesus	LK	how		LK	man</a:t>
            </a:r>
          </a:p>
          <a:p>
            <a:r>
              <a:rPr lang="en-US" altLang="zh-TW" sz="2000" dirty="0"/>
              <a:t>Compare: </a:t>
            </a:r>
          </a:p>
          <a:p>
            <a:pPr lvl="1"/>
            <a:r>
              <a:rPr lang="zh-TW" altLang="en-US" sz="1800" dirty="0"/>
              <a:t>他要</a:t>
            </a:r>
            <a:r>
              <a:rPr lang="zh-TW" altLang="en-US" sz="1800" u="sng" dirty="0"/>
              <a:t>看</a:t>
            </a:r>
            <a:r>
              <a:rPr lang="zh-TW" altLang="en-US" sz="1800" dirty="0"/>
              <a:t>耶穌是怎樣的人</a:t>
            </a:r>
            <a:r>
              <a:rPr lang="en-US" altLang="zh-TW" sz="1800" dirty="0"/>
              <a:t>… (constructed from RCUV)</a:t>
            </a:r>
          </a:p>
          <a:p>
            <a:pPr lvl="1"/>
            <a:r>
              <a:rPr lang="zh-TW" altLang="en-US" sz="1800" dirty="0"/>
              <a:t>他	要	</a:t>
            </a:r>
            <a:r>
              <a:rPr lang="zh-TW" altLang="en-US" sz="1800" u="sng" dirty="0"/>
              <a:t>看</a:t>
            </a:r>
            <a:r>
              <a:rPr lang="zh-TW" altLang="en-US" sz="1800" dirty="0"/>
              <a:t>		耶穌	是	怎樣		的	人</a:t>
            </a:r>
            <a:r>
              <a:rPr lang="en-US" altLang="zh-TW" sz="1800" dirty="0"/>
              <a:t>… (RCUV)</a:t>
            </a:r>
          </a:p>
          <a:p>
            <a:pPr lvl="1"/>
            <a:r>
              <a:rPr lang="en-US" altLang="zh-TW" sz="1800" i="1" dirty="0" err="1"/>
              <a:t>Tā</a:t>
            </a:r>
            <a:r>
              <a:rPr lang="en-US" altLang="zh-TW" sz="1800" i="1" dirty="0"/>
              <a:t> 	</a:t>
            </a:r>
            <a:r>
              <a:rPr lang="en-US" altLang="zh-TW" sz="1800" i="1" dirty="0" err="1"/>
              <a:t>yào</a:t>
            </a:r>
            <a:r>
              <a:rPr lang="en-US" altLang="zh-TW" sz="1800" i="1" dirty="0"/>
              <a:t> 	</a:t>
            </a:r>
            <a:r>
              <a:rPr lang="en-US" altLang="zh-TW" sz="1800" i="1" dirty="0" err="1"/>
              <a:t>kàn</a:t>
            </a:r>
            <a:r>
              <a:rPr lang="en-US" altLang="zh-TW" sz="1800" i="1" dirty="0"/>
              <a:t> 		</a:t>
            </a:r>
            <a:r>
              <a:rPr lang="en-US" altLang="zh-TW" sz="1800" i="1" dirty="0" err="1"/>
              <a:t>yēsū</a:t>
            </a:r>
            <a:r>
              <a:rPr lang="en-US" altLang="zh-TW" sz="1800" i="1" dirty="0"/>
              <a:t> 	</a:t>
            </a:r>
            <a:r>
              <a:rPr lang="en-US" altLang="zh-TW" sz="1800" i="1" dirty="0" err="1"/>
              <a:t>shì</a:t>
            </a:r>
            <a:r>
              <a:rPr lang="en-US" altLang="zh-TW" sz="1800" i="1" dirty="0"/>
              <a:t> 	</a:t>
            </a:r>
            <a:r>
              <a:rPr lang="en-US" altLang="zh-TW" sz="1800" i="1" dirty="0" err="1"/>
              <a:t>zěnyang</a:t>
            </a:r>
            <a:r>
              <a:rPr lang="en-US" altLang="zh-TW" sz="1800" i="1" dirty="0"/>
              <a:t> 		de 	</a:t>
            </a:r>
            <a:r>
              <a:rPr lang="en-US" altLang="zh-TW" sz="1800" i="1" dirty="0" err="1"/>
              <a:t>rén</a:t>
            </a:r>
            <a:r>
              <a:rPr lang="en-US" altLang="zh-TW" sz="1800" i="1" dirty="0"/>
              <a:t> </a:t>
            </a:r>
          </a:p>
          <a:p>
            <a:pPr lvl="1"/>
            <a:r>
              <a:rPr lang="en-US" altLang="zh-TW" sz="1800" dirty="0"/>
              <a:t>He	MOD	see		Jesus	LK	how		LK	man</a:t>
            </a:r>
            <a:endParaRPr lang="en-US" altLang="zh-TW" sz="2000" dirty="0"/>
          </a:p>
          <a:p>
            <a:r>
              <a:rPr lang="en-US" altLang="zh-TW" sz="2000" dirty="0"/>
              <a:t>Verbal reduplication as a tentative aspectual construction, expressing ‘briefly</a:t>
            </a:r>
            <a:r>
              <a:rPr lang="zh-TW" altLang="en-US" sz="2000" dirty="0"/>
              <a:t> </a:t>
            </a:r>
            <a:r>
              <a:rPr lang="en-US" altLang="zh-TW" sz="2000" dirty="0"/>
              <a:t>or</a:t>
            </a:r>
            <a:r>
              <a:rPr lang="zh-TW" altLang="en-US" sz="2000" dirty="0"/>
              <a:t> </a:t>
            </a:r>
            <a:r>
              <a:rPr lang="en-US" altLang="zh-TW" sz="2000" dirty="0"/>
              <a:t>a</a:t>
            </a:r>
            <a:r>
              <a:rPr lang="zh-TW" altLang="en-US" sz="2000" dirty="0"/>
              <a:t> </a:t>
            </a:r>
            <a:r>
              <a:rPr lang="en-US" altLang="zh-TW" sz="2000" dirty="0"/>
              <a:t>bit’. Pragmatically, it introduces </a:t>
            </a:r>
            <a:r>
              <a:rPr lang="en-US" altLang="zh-TW" sz="2000" dirty="0" err="1"/>
              <a:t>Zaccheus’s</a:t>
            </a:r>
            <a:r>
              <a:rPr lang="en-US" altLang="zh-TW" sz="2000" dirty="0"/>
              <a:t> mental state (of uncertainty).</a:t>
            </a:r>
          </a:p>
          <a:p>
            <a:r>
              <a:rPr lang="en-US" altLang="zh-TW" sz="2000" dirty="0"/>
              <a:t>Elaborated in the Greek and English versions as an infinitive (e.g. </a:t>
            </a:r>
            <a:r>
              <a:rPr lang="en-US" altLang="zh-TW" sz="2000" i="1" dirty="0"/>
              <a:t>wanted </a:t>
            </a:r>
            <a:r>
              <a:rPr lang="en-US" altLang="zh-TW" sz="2000" i="1" u="sng" dirty="0"/>
              <a:t>to see</a:t>
            </a:r>
            <a:r>
              <a:rPr lang="en-US" altLang="zh-TW" sz="2000" dirty="0"/>
              <a:t>/</a:t>
            </a:r>
            <a:r>
              <a:rPr lang="en-US" altLang="zh-TW" sz="2000" i="1" dirty="0"/>
              <a:t>was trying </a:t>
            </a:r>
            <a:r>
              <a:rPr lang="en-US" altLang="zh-TW" sz="2000" i="1" u="sng" dirty="0"/>
              <a:t>to see</a:t>
            </a:r>
            <a:r>
              <a:rPr lang="en-US" altLang="zh-TW" sz="2000" dirty="0"/>
              <a:t>) in </a:t>
            </a:r>
            <a:r>
              <a:rPr lang="en-US" altLang="zh-TW" sz="2000" dirty="0" err="1"/>
              <a:t>irrealis</a:t>
            </a:r>
            <a:r>
              <a:rPr lang="en-US" altLang="zh-TW" sz="2000" dirty="0"/>
              <a:t> mood.</a:t>
            </a:r>
          </a:p>
          <a:p>
            <a:r>
              <a:rPr lang="en-US" altLang="zh-TW" sz="2000" dirty="0"/>
              <a:t>5/5 versions.</a:t>
            </a:r>
          </a:p>
        </p:txBody>
      </p:sp>
    </p:spTree>
    <p:extLst>
      <p:ext uri="{BB962C8B-B14F-4D97-AF65-F5344CB8AC3E}">
        <p14:creationId xmlns:p14="http://schemas.microsoft.com/office/powerpoint/2010/main" val="232931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DD77-1FB3-4672-B987-468A9D62D52F}"/>
              </a:ext>
            </a:extLst>
          </p:cNvPr>
          <p:cNvSpPr>
            <a:spLocks noGrp="1"/>
          </p:cNvSpPr>
          <p:nvPr>
            <p:ph type="title"/>
          </p:nvPr>
        </p:nvSpPr>
        <p:spPr>
          <a:xfrm>
            <a:off x="631828" y="725487"/>
            <a:ext cx="10782180" cy="647700"/>
          </a:xfrm>
        </p:spPr>
        <p:txBody>
          <a:bodyPr>
            <a:normAutofit fontScale="90000"/>
          </a:bodyPr>
          <a:lstStyle/>
          <a:p>
            <a:r>
              <a:rPr lang="en-US" dirty="0"/>
              <a:t>Finding 2: AABB reduplication (from AB)</a:t>
            </a:r>
          </a:p>
        </p:txBody>
      </p:sp>
      <p:sp>
        <p:nvSpPr>
          <p:cNvPr id="3" name="Content Placeholder 2">
            <a:extLst>
              <a:ext uri="{FF2B5EF4-FFF2-40B4-BE49-F238E27FC236}">
                <a16:creationId xmlns:a16="http://schemas.microsoft.com/office/drawing/2014/main" id="{90B2E6E1-A9E5-4C96-8046-6730C8FBD571}"/>
              </a:ext>
            </a:extLst>
          </p:cNvPr>
          <p:cNvSpPr>
            <a:spLocks noGrp="1"/>
          </p:cNvSpPr>
          <p:nvPr>
            <p:ph idx="1"/>
          </p:nvPr>
        </p:nvSpPr>
        <p:spPr>
          <a:xfrm>
            <a:off x="271462" y="1512888"/>
            <a:ext cx="11649075" cy="4114800"/>
          </a:xfrm>
        </p:spPr>
        <p:txBody>
          <a:bodyPr>
            <a:normAutofit fontScale="85000" lnSpcReduction="20000"/>
          </a:bodyPr>
          <a:lstStyle/>
          <a:p>
            <a:r>
              <a:rPr lang="en-US" altLang="zh-TW" dirty="0"/>
              <a:t>Character’s </a:t>
            </a:r>
            <a:r>
              <a:rPr lang="en-US" altLang="zh-TW" dirty="0" err="1"/>
              <a:t>vpt</a:t>
            </a:r>
            <a:r>
              <a:rPr lang="en-US" altLang="zh-TW" dirty="0"/>
              <a:t>:</a:t>
            </a:r>
          </a:p>
          <a:p>
            <a:pPr lvl="1"/>
            <a:r>
              <a:rPr lang="zh-TW" altLang="en-US" sz="1800" dirty="0"/>
              <a:t>他</a:t>
            </a:r>
            <a:r>
              <a:rPr lang="en-US" altLang="zh-TW" sz="1800" dirty="0"/>
              <a:t>	</a:t>
            </a:r>
            <a:r>
              <a:rPr lang="zh-TW" altLang="en-US" sz="1800" dirty="0"/>
              <a:t>就</a:t>
            </a:r>
            <a:r>
              <a:rPr lang="en-US" altLang="zh-TW" sz="1800" dirty="0"/>
              <a:t>	</a:t>
            </a:r>
            <a:r>
              <a:rPr lang="zh-TW" altLang="en-US" sz="1800" dirty="0"/>
              <a:t>急忙</a:t>
            </a:r>
            <a:r>
              <a:rPr lang="en-US" altLang="zh-TW" sz="1800" dirty="0"/>
              <a:t>	</a:t>
            </a:r>
            <a:r>
              <a:rPr lang="zh-TW" altLang="en-US" sz="1800" dirty="0"/>
              <a:t>下來，</a:t>
            </a:r>
            <a:r>
              <a:rPr lang="en-US" altLang="zh-TW" sz="1800" dirty="0"/>
              <a:t>		</a:t>
            </a:r>
            <a:r>
              <a:rPr lang="zh-TW" altLang="en-US" sz="1800" u="sng" dirty="0"/>
              <a:t>歡歡喜喜</a:t>
            </a:r>
            <a:r>
              <a:rPr lang="en-US" altLang="zh-TW" sz="1800" dirty="0"/>
              <a:t>	</a:t>
            </a:r>
            <a:r>
              <a:rPr lang="zh-TW" altLang="en-US" sz="1800" dirty="0"/>
              <a:t>地</a:t>
            </a:r>
            <a:r>
              <a:rPr lang="en-US" altLang="zh-TW" sz="1800" dirty="0"/>
              <a:t>	</a:t>
            </a:r>
            <a:r>
              <a:rPr lang="zh-TW" altLang="en-US" sz="1800" dirty="0"/>
              <a:t>接待</a:t>
            </a:r>
            <a:r>
              <a:rPr lang="en-US" altLang="zh-TW" sz="1800" dirty="0"/>
              <a:t>	</a:t>
            </a:r>
            <a:r>
              <a:rPr lang="zh-TW" altLang="en-US" sz="1800" dirty="0"/>
              <a:t>耶穌。</a:t>
            </a:r>
            <a:r>
              <a:rPr lang="en-US" altLang="zh-TW" sz="1800" dirty="0"/>
              <a:t>(RCUV)</a:t>
            </a:r>
          </a:p>
          <a:p>
            <a:pPr lvl="1"/>
            <a:r>
              <a:rPr lang="en-US" altLang="zh-TW" sz="1800" i="1" dirty="0" err="1"/>
              <a:t>Tā</a:t>
            </a:r>
            <a:r>
              <a:rPr lang="en-US" altLang="zh-TW" sz="1800" i="1" dirty="0"/>
              <a:t> 	</a:t>
            </a:r>
            <a:r>
              <a:rPr lang="en-US" altLang="zh-TW" sz="1800" i="1" dirty="0" err="1"/>
              <a:t>jiù</a:t>
            </a:r>
            <a:r>
              <a:rPr lang="en-US" altLang="zh-TW" sz="1800" i="1" dirty="0"/>
              <a:t> 	</a:t>
            </a:r>
            <a:r>
              <a:rPr lang="en-US" altLang="zh-TW" sz="1800" i="1" dirty="0" err="1"/>
              <a:t>jímáng</a:t>
            </a:r>
            <a:r>
              <a:rPr lang="en-US" altLang="zh-TW" sz="1800" i="1" dirty="0"/>
              <a:t> 	</a:t>
            </a:r>
            <a:r>
              <a:rPr lang="en-US" altLang="zh-TW" sz="1800" i="1" dirty="0" err="1"/>
              <a:t>xià-lái</a:t>
            </a:r>
            <a:r>
              <a:rPr lang="en-US" altLang="zh-TW" sz="1800" i="1" dirty="0"/>
              <a:t> 		</a:t>
            </a:r>
            <a:r>
              <a:rPr lang="en-US" altLang="zh-TW" sz="1800" i="1" dirty="0" err="1"/>
              <a:t>huān-huān-xǐ-xǐ</a:t>
            </a:r>
            <a:r>
              <a:rPr lang="en-US" altLang="zh-TW" sz="1800" i="1" dirty="0"/>
              <a:t> 	di 	</a:t>
            </a:r>
            <a:r>
              <a:rPr lang="en-US" altLang="zh-TW" sz="1800" i="1" dirty="0" err="1"/>
              <a:t>jiēdài</a:t>
            </a:r>
            <a:r>
              <a:rPr lang="en-US" altLang="zh-TW" sz="1800" i="1" dirty="0"/>
              <a:t> 	</a:t>
            </a:r>
            <a:r>
              <a:rPr lang="en-US" altLang="zh-TW" sz="1800" i="1" dirty="0" err="1"/>
              <a:t>yēsū</a:t>
            </a:r>
            <a:r>
              <a:rPr lang="en-US" altLang="zh-TW" sz="1800" i="1" dirty="0"/>
              <a:t> </a:t>
            </a:r>
          </a:p>
          <a:p>
            <a:pPr lvl="1"/>
            <a:r>
              <a:rPr lang="en-US" altLang="zh-TW" sz="1800" dirty="0"/>
              <a:t>He	PRT	hurried	come down		happy-RED		LK	receive	Jesus</a:t>
            </a:r>
          </a:p>
          <a:p>
            <a:r>
              <a:rPr lang="en-US" dirty="0"/>
              <a:t>Compare:</a:t>
            </a:r>
          </a:p>
          <a:p>
            <a:pPr lvl="1"/>
            <a:r>
              <a:rPr lang="zh-TW" altLang="en-US" sz="1800" dirty="0">
                <a:solidFill>
                  <a:srgbClr val="000000"/>
                </a:solidFill>
              </a:rPr>
              <a:t>他</a:t>
            </a:r>
            <a:r>
              <a:rPr lang="en-US" altLang="zh-TW" sz="1800" dirty="0">
                <a:solidFill>
                  <a:srgbClr val="000000"/>
                </a:solidFill>
              </a:rPr>
              <a:t>	</a:t>
            </a:r>
            <a:r>
              <a:rPr lang="zh-TW" altLang="en-US" sz="1800" dirty="0">
                <a:solidFill>
                  <a:srgbClr val="000000"/>
                </a:solidFill>
              </a:rPr>
              <a:t>就</a:t>
            </a:r>
            <a:r>
              <a:rPr lang="en-US" altLang="zh-TW" sz="1800" dirty="0">
                <a:solidFill>
                  <a:srgbClr val="000000"/>
                </a:solidFill>
              </a:rPr>
              <a:t>	</a:t>
            </a:r>
            <a:r>
              <a:rPr lang="zh-TW" altLang="en-US" sz="1800" dirty="0">
                <a:solidFill>
                  <a:srgbClr val="000000"/>
                </a:solidFill>
              </a:rPr>
              <a:t>急忙</a:t>
            </a:r>
            <a:r>
              <a:rPr lang="en-US" altLang="zh-TW" sz="1800" dirty="0">
                <a:solidFill>
                  <a:srgbClr val="000000"/>
                </a:solidFill>
              </a:rPr>
              <a:t>	</a:t>
            </a:r>
            <a:r>
              <a:rPr lang="zh-TW" altLang="en-US" sz="1800" dirty="0">
                <a:solidFill>
                  <a:srgbClr val="000000"/>
                </a:solidFill>
              </a:rPr>
              <a:t>下來，</a:t>
            </a:r>
            <a:r>
              <a:rPr lang="en-US" altLang="zh-TW" sz="1800" dirty="0">
                <a:solidFill>
                  <a:srgbClr val="000000"/>
                </a:solidFill>
              </a:rPr>
              <a:t>		</a:t>
            </a:r>
            <a:r>
              <a:rPr lang="zh-TW" altLang="en-US" sz="1800" u="sng" dirty="0">
                <a:solidFill>
                  <a:srgbClr val="000000"/>
                </a:solidFill>
              </a:rPr>
              <a:t>歡喜</a:t>
            </a:r>
            <a:r>
              <a:rPr lang="en-US" altLang="zh-TW" sz="1800" dirty="0">
                <a:solidFill>
                  <a:srgbClr val="000000"/>
                </a:solidFill>
              </a:rPr>
              <a:t>	</a:t>
            </a:r>
            <a:r>
              <a:rPr lang="zh-TW" altLang="en-US" sz="1800" dirty="0">
                <a:solidFill>
                  <a:srgbClr val="000000"/>
                </a:solidFill>
              </a:rPr>
              <a:t>地</a:t>
            </a:r>
            <a:r>
              <a:rPr lang="en-US" altLang="zh-TW" sz="1800" dirty="0">
                <a:solidFill>
                  <a:srgbClr val="000000"/>
                </a:solidFill>
              </a:rPr>
              <a:t>	</a:t>
            </a:r>
            <a:r>
              <a:rPr lang="zh-TW" altLang="en-US" sz="1800" dirty="0">
                <a:solidFill>
                  <a:srgbClr val="000000"/>
                </a:solidFill>
              </a:rPr>
              <a:t>接待</a:t>
            </a:r>
            <a:r>
              <a:rPr lang="en-US" altLang="zh-TW" sz="1800" dirty="0">
                <a:solidFill>
                  <a:srgbClr val="000000"/>
                </a:solidFill>
              </a:rPr>
              <a:t>	</a:t>
            </a:r>
            <a:r>
              <a:rPr lang="zh-TW" altLang="en-US" sz="1800" dirty="0">
                <a:solidFill>
                  <a:srgbClr val="000000"/>
                </a:solidFill>
              </a:rPr>
              <a:t>耶穌。</a:t>
            </a:r>
            <a:r>
              <a:rPr lang="en-US" altLang="zh-TW" sz="1800" dirty="0">
                <a:solidFill>
                  <a:srgbClr val="000000"/>
                </a:solidFill>
              </a:rPr>
              <a:t>(constructed from RCUV)</a:t>
            </a:r>
          </a:p>
          <a:p>
            <a:pPr lvl="1"/>
            <a:r>
              <a:rPr lang="en-US" altLang="zh-TW" sz="1800" i="1" dirty="0" err="1">
                <a:solidFill>
                  <a:srgbClr val="000000"/>
                </a:solidFill>
              </a:rPr>
              <a:t>Tā</a:t>
            </a:r>
            <a:r>
              <a:rPr lang="en-US" altLang="zh-TW" sz="1800" i="1" dirty="0">
                <a:solidFill>
                  <a:srgbClr val="000000"/>
                </a:solidFill>
              </a:rPr>
              <a:t> 	</a:t>
            </a:r>
            <a:r>
              <a:rPr lang="en-US" altLang="zh-TW" sz="1800" i="1" dirty="0" err="1">
                <a:solidFill>
                  <a:srgbClr val="000000"/>
                </a:solidFill>
              </a:rPr>
              <a:t>jiù</a:t>
            </a:r>
            <a:r>
              <a:rPr lang="en-US" altLang="zh-TW" sz="1800" i="1" dirty="0">
                <a:solidFill>
                  <a:srgbClr val="000000"/>
                </a:solidFill>
              </a:rPr>
              <a:t> 	</a:t>
            </a:r>
            <a:r>
              <a:rPr lang="en-US" altLang="zh-TW" sz="1800" i="1" dirty="0" err="1">
                <a:solidFill>
                  <a:srgbClr val="000000"/>
                </a:solidFill>
              </a:rPr>
              <a:t>jímáng</a:t>
            </a:r>
            <a:r>
              <a:rPr lang="en-US" altLang="zh-TW" sz="1800" i="1" dirty="0">
                <a:solidFill>
                  <a:srgbClr val="000000"/>
                </a:solidFill>
              </a:rPr>
              <a:t> 	</a:t>
            </a:r>
            <a:r>
              <a:rPr lang="en-US" altLang="zh-TW" sz="1800" i="1" dirty="0" err="1">
                <a:solidFill>
                  <a:srgbClr val="000000"/>
                </a:solidFill>
              </a:rPr>
              <a:t>xià-lái</a:t>
            </a:r>
            <a:r>
              <a:rPr lang="en-US" altLang="zh-TW" sz="1800" i="1" dirty="0">
                <a:solidFill>
                  <a:srgbClr val="000000"/>
                </a:solidFill>
              </a:rPr>
              <a:t> 		</a:t>
            </a:r>
            <a:r>
              <a:rPr lang="en-US" altLang="zh-TW" sz="1800" i="1" dirty="0" err="1">
                <a:solidFill>
                  <a:srgbClr val="000000"/>
                </a:solidFill>
              </a:rPr>
              <a:t>huān-xǐ</a:t>
            </a:r>
            <a:r>
              <a:rPr lang="en-US" altLang="zh-TW" sz="1800" i="1" dirty="0">
                <a:solidFill>
                  <a:srgbClr val="000000"/>
                </a:solidFill>
              </a:rPr>
              <a:t> 	di 	</a:t>
            </a:r>
            <a:r>
              <a:rPr lang="en-US" altLang="zh-TW" sz="1800" i="1" dirty="0" err="1">
                <a:solidFill>
                  <a:srgbClr val="000000"/>
                </a:solidFill>
              </a:rPr>
              <a:t>jiēdài</a:t>
            </a:r>
            <a:r>
              <a:rPr lang="en-US" altLang="zh-TW" sz="1800" i="1" dirty="0">
                <a:solidFill>
                  <a:srgbClr val="000000"/>
                </a:solidFill>
              </a:rPr>
              <a:t> 	</a:t>
            </a:r>
            <a:r>
              <a:rPr lang="en-US" altLang="zh-TW" sz="1800" i="1" dirty="0" err="1">
                <a:solidFill>
                  <a:srgbClr val="000000"/>
                </a:solidFill>
              </a:rPr>
              <a:t>yēsū</a:t>
            </a:r>
            <a:r>
              <a:rPr lang="en-US" altLang="zh-TW" sz="1800" i="1" dirty="0">
                <a:solidFill>
                  <a:srgbClr val="000000"/>
                </a:solidFill>
              </a:rPr>
              <a:t> </a:t>
            </a:r>
          </a:p>
          <a:p>
            <a:pPr lvl="1"/>
            <a:r>
              <a:rPr lang="en-US" altLang="zh-TW" sz="1800" dirty="0">
                <a:solidFill>
                  <a:srgbClr val="000000"/>
                </a:solidFill>
              </a:rPr>
              <a:t>He	PRT	hurried	come down		happy	LK	receive	Jesus</a:t>
            </a:r>
            <a:endParaRPr lang="en-US" altLang="zh-TW" dirty="0"/>
          </a:p>
          <a:p>
            <a:r>
              <a:rPr lang="en-US" dirty="0"/>
              <a:t>Intensifying the emotion of the character.</a:t>
            </a:r>
          </a:p>
          <a:p>
            <a:r>
              <a:rPr lang="en-US" dirty="0"/>
              <a:t>In other </a:t>
            </a:r>
            <a:r>
              <a:rPr lang="en-US" dirty="0" err="1"/>
              <a:t>lgs</a:t>
            </a:r>
            <a:r>
              <a:rPr lang="en-US" dirty="0"/>
              <a:t> as an adverbial (</a:t>
            </a:r>
            <a:r>
              <a:rPr lang="en-US" i="1" dirty="0"/>
              <a:t>joyfully</a:t>
            </a:r>
            <a:r>
              <a:rPr lang="en-US" dirty="0"/>
              <a:t> or </a:t>
            </a:r>
            <a:r>
              <a:rPr lang="en-US" i="1" dirty="0"/>
              <a:t>gladly</a:t>
            </a:r>
            <a:r>
              <a:rPr lang="en-US" dirty="0"/>
              <a:t>).</a:t>
            </a:r>
          </a:p>
          <a:p>
            <a:r>
              <a:rPr lang="en-US" dirty="0"/>
              <a:t>5/5 versions.</a:t>
            </a:r>
          </a:p>
          <a:p>
            <a:r>
              <a:rPr lang="zh-TW" altLang="en-US" dirty="0"/>
              <a:t>撒該連忙爬下來，</a:t>
            </a:r>
            <a:r>
              <a:rPr lang="zh-TW" altLang="en-US" u="sng" dirty="0"/>
              <a:t>興高采烈</a:t>
            </a:r>
            <a:r>
              <a:rPr lang="zh-TW" altLang="en-US" dirty="0"/>
              <a:t>地帶耶穌回家。</a:t>
            </a:r>
            <a:r>
              <a:rPr lang="en-US" altLang="zh-TW" dirty="0"/>
              <a:t>(CCB)</a:t>
            </a:r>
          </a:p>
          <a:p>
            <a:r>
              <a:rPr lang="en-US" dirty="0"/>
              <a:t>N1-V1-N2-V2, where N1-V1 and N2-V2 are synonymous.</a:t>
            </a:r>
          </a:p>
          <a:p>
            <a:endParaRPr lang="en-US" dirty="0"/>
          </a:p>
        </p:txBody>
      </p:sp>
    </p:spTree>
    <p:extLst>
      <p:ext uri="{BB962C8B-B14F-4D97-AF65-F5344CB8AC3E}">
        <p14:creationId xmlns:p14="http://schemas.microsoft.com/office/powerpoint/2010/main" val="5187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6575-F2A6-4C00-89BC-81E9308D0717}"/>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02302CB9-0E39-474B-89B1-A35F54CCF4C9}"/>
              </a:ext>
            </a:extLst>
          </p:cNvPr>
          <p:cNvSpPr>
            <a:spLocks noGrp="1"/>
          </p:cNvSpPr>
          <p:nvPr>
            <p:ph idx="1"/>
          </p:nvPr>
        </p:nvSpPr>
        <p:spPr/>
        <p:txBody>
          <a:bodyPr/>
          <a:lstStyle/>
          <a:p>
            <a:r>
              <a:rPr lang="en-US" dirty="0"/>
              <a:t>Multi-</a:t>
            </a:r>
            <a:r>
              <a:rPr lang="en-US" dirty="0" err="1"/>
              <a:t>ParT</a:t>
            </a:r>
            <a:r>
              <a:rPr lang="en-US" dirty="0"/>
              <a:t> helps identify stylistic strategies (character-based </a:t>
            </a:r>
            <a:r>
              <a:rPr lang="en-US" dirty="0" err="1"/>
              <a:t>vpt</a:t>
            </a:r>
            <a:r>
              <a:rPr lang="en-US" dirty="0"/>
              <a:t>) in CN:</a:t>
            </a:r>
          </a:p>
          <a:p>
            <a:pPr lvl="1"/>
            <a:r>
              <a:rPr lang="en-US" dirty="0"/>
              <a:t>CN: Reduplication</a:t>
            </a:r>
          </a:p>
          <a:p>
            <a:pPr lvl="2"/>
            <a:r>
              <a:rPr lang="en-US" dirty="0"/>
              <a:t>VV: uncertainty (</a:t>
            </a:r>
            <a:r>
              <a:rPr lang="en-US" dirty="0" err="1"/>
              <a:t>irrealis</a:t>
            </a:r>
            <a:r>
              <a:rPr lang="en-US" dirty="0"/>
              <a:t>)</a:t>
            </a:r>
          </a:p>
          <a:p>
            <a:pPr lvl="2"/>
            <a:r>
              <a:rPr lang="en-US" dirty="0"/>
              <a:t>AABB: (intensification of character emotion) </a:t>
            </a:r>
          </a:p>
          <a:p>
            <a:endParaRPr lang="en-US" dirty="0"/>
          </a:p>
          <a:p>
            <a:r>
              <a:rPr lang="en-US" dirty="0"/>
              <a:t>Multi-</a:t>
            </a:r>
            <a:r>
              <a:rPr lang="en-US" dirty="0" err="1"/>
              <a:t>ParT</a:t>
            </a:r>
            <a:r>
              <a:rPr lang="en-US" dirty="0"/>
              <a:t> turns up the stability across users (influential versions).</a:t>
            </a:r>
          </a:p>
          <a:p>
            <a:pPr lvl="1"/>
            <a:r>
              <a:rPr lang="en-US" dirty="0"/>
              <a:t>VV: 5/5 (100%)</a:t>
            </a:r>
          </a:p>
          <a:p>
            <a:pPr lvl="1"/>
            <a:r>
              <a:rPr lang="en-US" dirty="0"/>
              <a:t>AABB: 5/5 (100%)</a:t>
            </a:r>
          </a:p>
        </p:txBody>
      </p:sp>
    </p:spTree>
    <p:extLst>
      <p:ext uri="{BB962C8B-B14F-4D97-AF65-F5344CB8AC3E}">
        <p14:creationId xmlns:p14="http://schemas.microsoft.com/office/powerpoint/2010/main" val="36347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F770-D252-F4E6-3135-CE459EE16725}"/>
              </a:ext>
            </a:extLst>
          </p:cNvPr>
          <p:cNvSpPr>
            <a:spLocks noGrp="1"/>
          </p:cNvSpPr>
          <p:nvPr>
            <p:ph type="title"/>
          </p:nvPr>
        </p:nvSpPr>
        <p:spPr/>
        <p:txBody>
          <a:bodyPr/>
          <a:lstStyle/>
          <a:p>
            <a:r>
              <a:rPr lang="en-US" dirty="0"/>
              <a:t>The tenseless nature of Chinese</a:t>
            </a:r>
          </a:p>
        </p:txBody>
      </p:sp>
      <p:sp>
        <p:nvSpPr>
          <p:cNvPr id="3" name="Content Placeholder 2">
            <a:extLst>
              <a:ext uri="{FF2B5EF4-FFF2-40B4-BE49-F238E27FC236}">
                <a16:creationId xmlns:a16="http://schemas.microsoft.com/office/drawing/2014/main" id="{F785532D-86A6-49A5-C4CF-274A21426606}"/>
              </a:ext>
            </a:extLst>
          </p:cNvPr>
          <p:cNvSpPr>
            <a:spLocks noGrp="1"/>
          </p:cNvSpPr>
          <p:nvPr>
            <p:ph idx="1"/>
          </p:nvPr>
        </p:nvSpPr>
        <p:spPr/>
        <p:txBody>
          <a:bodyPr/>
          <a:lstStyle/>
          <a:p>
            <a:r>
              <a:rPr lang="en-US" dirty="0"/>
              <a:t>Consequence (class fill in):</a:t>
            </a:r>
          </a:p>
          <a:p>
            <a:pPr lvl="1"/>
            <a:r>
              <a:rPr lang="en-US" dirty="0"/>
              <a:t>Viewpoint representation as vague</a:t>
            </a:r>
          </a:p>
          <a:p>
            <a:pPr lvl="1"/>
            <a:r>
              <a:rPr lang="en-US" dirty="0"/>
              <a:t>Reduplication as an alternative strategy.</a:t>
            </a:r>
          </a:p>
          <a:p>
            <a:pPr lvl="1"/>
            <a:endParaRPr lang="en-US" dirty="0"/>
          </a:p>
        </p:txBody>
      </p:sp>
    </p:spTree>
    <p:extLst>
      <p:ext uri="{BB962C8B-B14F-4D97-AF65-F5344CB8AC3E}">
        <p14:creationId xmlns:p14="http://schemas.microsoft.com/office/powerpoint/2010/main" val="146260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C1C5-4CD6-D299-5BE0-78C81F111010}"/>
              </a:ext>
            </a:extLst>
          </p:cNvPr>
          <p:cNvSpPr>
            <a:spLocks noGrp="1"/>
          </p:cNvSpPr>
          <p:nvPr>
            <p:ph type="title"/>
          </p:nvPr>
        </p:nvSpPr>
        <p:spPr/>
        <p:txBody>
          <a:bodyPr/>
          <a:lstStyle/>
          <a:p>
            <a:r>
              <a:rPr lang="en-US" dirty="0"/>
              <a:t>Metaphorical understanding of TIME in CH</a:t>
            </a:r>
          </a:p>
        </p:txBody>
      </p:sp>
      <p:sp>
        <p:nvSpPr>
          <p:cNvPr id="3" name="Content Placeholder 2">
            <a:extLst>
              <a:ext uri="{FF2B5EF4-FFF2-40B4-BE49-F238E27FC236}">
                <a16:creationId xmlns:a16="http://schemas.microsoft.com/office/drawing/2014/main" id="{4CC33C08-8A85-893F-1A80-E0B75DDF07C9}"/>
              </a:ext>
            </a:extLst>
          </p:cNvPr>
          <p:cNvSpPr>
            <a:spLocks noGrp="1"/>
          </p:cNvSpPr>
          <p:nvPr>
            <p:ph idx="1"/>
          </p:nvPr>
        </p:nvSpPr>
        <p:spPr/>
        <p:txBody>
          <a:bodyPr/>
          <a:lstStyle/>
          <a:p>
            <a:r>
              <a:rPr lang="en-US" dirty="0"/>
              <a:t>Phrases</a:t>
            </a:r>
          </a:p>
          <a:p>
            <a:r>
              <a:rPr lang="en-US" dirty="0"/>
              <a:t>Last week</a:t>
            </a:r>
          </a:p>
          <a:p>
            <a:r>
              <a:rPr lang="en-US" dirty="0"/>
              <a:t>This week</a:t>
            </a:r>
          </a:p>
          <a:p>
            <a:r>
              <a:rPr lang="en-US" dirty="0"/>
              <a:t>Next week</a:t>
            </a:r>
          </a:p>
          <a:p>
            <a:endParaRPr lang="en-US" dirty="0"/>
          </a:p>
        </p:txBody>
      </p:sp>
    </p:spTree>
    <p:extLst>
      <p:ext uri="{BB962C8B-B14F-4D97-AF65-F5344CB8AC3E}">
        <p14:creationId xmlns:p14="http://schemas.microsoft.com/office/powerpoint/2010/main" val="392834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71" y="383597"/>
            <a:ext cx="7280564" cy="1325563"/>
          </a:xfrm>
        </p:spPr>
        <p:txBody>
          <a:bodyPr/>
          <a:lstStyle/>
          <a:p>
            <a:r>
              <a:rPr lang="en-US" dirty="0"/>
              <a:t>Understanding TIME using UP-DOWN</a:t>
            </a:r>
            <a:endParaRPr lang="en-GB" dirty="0"/>
          </a:p>
        </p:txBody>
      </p:sp>
      <p:sp>
        <p:nvSpPr>
          <p:cNvPr id="3" name="Content Placeholder 2"/>
          <p:cNvSpPr>
            <a:spLocks noGrp="1"/>
          </p:cNvSpPr>
          <p:nvPr>
            <p:ph idx="1"/>
          </p:nvPr>
        </p:nvSpPr>
        <p:spPr>
          <a:xfrm>
            <a:off x="838200" y="1825625"/>
            <a:ext cx="6190706" cy="4351338"/>
          </a:xfrm>
        </p:spPr>
        <p:txBody>
          <a:bodyPr>
            <a:normAutofit fontScale="77500" lnSpcReduction="20000"/>
          </a:bodyPr>
          <a:lstStyle/>
          <a:p>
            <a:r>
              <a:rPr lang="en-US" dirty="0"/>
              <a:t>English: </a:t>
            </a:r>
            <a:r>
              <a:rPr lang="en-US" i="1" dirty="0"/>
              <a:t>last month, next month</a:t>
            </a:r>
          </a:p>
          <a:p>
            <a:r>
              <a:rPr lang="en-US" dirty="0"/>
              <a:t>Chinese: </a:t>
            </a:r>
          </a:p>
          <a:p>
            <a:r>
              <a:rPr lang="zh-TW" altLang="en-US" dirty="0"/>
              <a:t>上個月</a:t>
            </a:r>
            <a:r>
              <a:rPr lang="en-US" dirty="0"/>
              <a:t> </a:t>
            </a:r>
            <a:r>
              <a:rPr lang="en-US" altLang="zh-TW" i="1" dirty="0"/>
              <a:t>shàng-ge-yuè</a:t>
            </a:r>
            <a:r>
              <a:rPr lang="en-US" altLang="zh-TW" dirty="0"/>
              <a:t> </a:t>
            </a:r>
            <a:r>
              <a:rPr lang="en-US" dirty="0"/>
              <a:t>‘up-CL-month’, </a:t>
            </a:r>
          </a:p>
          <a:p>
            <a:r>
              <a:rPr lang="zh-TW" altLang="en-US" dirty="0"/>
              <a:t>下個月 </a:t>
            </a:r>
            <a:r>
              <a:rPr lang="en-US" altLang="zh-TW" i="1" dirty="0" err="1"/>
              <a:t>xià-ge-yuè</a:t>
            </a:r>
            <a:r>
              <a:rPr lang="en-US" altLang="zh-TW" dirty="0"/>
              <a:t> </a:t>
            </a:r>
            <a:r>
              <a:rPr lang="en-US" dirty="0"/>
              <a:t>‘down-CL-month’,</a:t>
            </a:r>
          </a:p>
          <a:p>
            <a:r>
              <a:rPr lang="en-US" dirty="0"/>
              <a:t>Czech: </a:t>
            </a:r>
            <a:r>
              <a:rPr lang="en-US" i="1" dirty="0" err="1"/>
              <a:t>minulý</a:t>
            </a:r>
            <a:r>
              <a:rPr lang="en-US" i="1" dirty="0"/>
              <a:t> </a:t>
            </a:r>
            <a:r>
              <a:rPr lang="en-US" i="1" dirty="0" err="1"/>
              <a:t>měsíc</a:t>
            </a:r>
            <a:r>
              <a:rPr lang="en-US" dirty="0"/>
              <a:t>(?)</a:t>
            </a:r>
          </a:p>
          <a:p>
            <a:endParaRPr lang="en-US" dirty="0"/>
          </a:p>
          <a:p>
            <a:r>
              <a:rPr lang="en-US" dirty="0"/>
              <a:t>English: </a:t>
            </a:r>
            <a:r>
              <a:rPr lang="en-US" i="1" dirty="0"/>
              <a:t>first half of the year, second half of the year</a:t>
            </a:r>
          </a:p>
          <a:p>
            <a:r>
              <a:rPr lang="en-US" dirty="0"/>
              <a:t>Chinese: </a:t>
            </a:r>
          </a:p>
          <a:p>
            <a:r>
              <a:rPr lang="zh-TW" altLang="en-US" dirty="0"/>
              <a:t>上半年 </a:t>
            </a:r>
            <a:r>
              <a:rPr lang="en-US" altLang="zh-TW" i="1" dirty="0" err="1"/>
              <a:t>shàng-bàn-nián</a:t>
            </a:r>
            <a:r>
              <a:rPr lang="en-US" altLang="zh-TW" dirty="0"/>
              <a:t> </a:t>
            </a:r>
            <a:r>
              <a:rPr lang="en-US" dirty="0"/>
              <a:t>‘up-half-year’, </a:t>
            </a:r>
          </a:p>
          <a:p>
            <a:r>
              <a:rPr lang="zh-TW" altLang="en-US" dirty="0"/>
              <a:t>下半年 </a:t>
            </a:r>
            <a:r>
              <a:rPr lang="en-US" altLang="zh-TW" i="1" dirty="0" err="1"/>
              <a:t>xià-bàn-nián</a:t>
            </a:r>
            <a:r>
              <a:rPr lang="en-US" altLang="zh-TW" dirty="0"/>
              <a:t> </a:t>
            </a:r>
            <a:r>
              <a:rPr lang="en-US" dirty="0"/>
              <a:t>‘down-half-year’</a:t>
            </a:r>
          </a:p>
          <a:p>
            <a:r>
              <a:rPr lang="en-US" dirty="0"/>
              <a:t>Czech: </a:t>
            </a:r>
            <a:r>
              <a:rPr lang="en-US" i="1" dirty="0" err="1"/>
              <a:t>první</a:t>
            </a:r>
            <a:r>
              <a:rPr lang="en-US" i="1" dirty="0"/>
              <a:t> </a:t>
            </a:r>
            <a:r>
              <a:rPr lang="en-US" i="1" dirty="0" err="1"/>
              <a:t>polovina</a:t>
            </a:r>
            <a:r>
              <a:rPr lang="en-US" i="1" dirty="0"/>
              <a:t> </a:t>
            </a:r>
            <a:r>
              <a:rPr lang="en-US" i="1" dirty="0" err="1"/>
              <a:t>roku</a:t>
            </a:r>
            <a:r>
              <a:rPr lang="en-US" dirty="0"/>
              <a:t>(?)</a:t>
            </a:r>
            <a:endParaRPr lang="en-GB" dirty="0"/>
          </a:p>
        </p:txBody>
      </p:sp>
      <p:sp>
        <p:nvSpPr>
          <p:cNvPr id="5" name="AutoShape 2" descr="Image result for 朝代列表 中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朝代列表 中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7299369" y="457199"/>
            <a:ext cx="4975757" cy="6839528"/>
          </a:xfrm>
          <a:prstGeom prst="rect">
            <a:avLst/>
          </a:prstGeom>
        </p:spPr>
      </p:pic>
    </p:spTree>
    <p:extLst>
      <p:ext uri="{BB962C8B-B14F-4D97-AF65-F5344CB8AC3E}">
        <p14:creationId xmlns:p14="http://schemas.microsoft.com/office/powerpoint/2010/main" val="24269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 reasoning about TIME</a:t>
            </a:r>
          </a:p>
        </p:txBody>
      </p:sp>
      <p:sp>
        <p:nvSpPr>
          <p:cNvPr id="3" name="Content Placeholder 2"/>
          <p:cNvSpPr>
            <a:spLocks noGrp="1"/>
          </p:cNvSpPr>
          <p:nvPr>
            <p:ph idx="1"/>
          </p:nvPr>
        </p:nvSpPr>
        <p:spPr>
          <a:xfrm>
            <a:off x="838200" y="1825625"/>
            <a:ext cx="10703560" cy="4351338"/>
          </a:xfrm>
        </p:spPr>
        <p:txBody>
          <a:bodyPr/>
          <a:lstStyle/>
          <a:p>
            <a:r>
              <a:rPr lang="en-GB" dirty="0"/>
              <a:t>Fish race experiment (</a:t>
            </a:r>
            <a:r>
              <a:rPr lang="en-GB" dirty="0">
                <a:hlinkClick r:id="rId2"/>
              </a:rPr>
              <a:t>Boroditsky 2001</a:t>
            </a:r>
            <a:r>
              <a:rPr lang="en-GB" dirty="0"/>
              <a:t>):</a:t>
            </a:r>
            <a:endParaRPr lang="en-US" dirty="0"/>
          </a:p>
          <a:p>
            <a:r>
              <a:rPr lang="en-US" dirty="0"/>
              <a:t>Task: Below you will see a picture and a statement. Based on the picture, please decide whether the statement is true.</a:t>
            </a:r>
            <a:endParaRPr lang="en-GB" dirty="0"/>
          </a:p>
        </p:txBody>
      </p:sp>
      <p:sp>
        <p:nvSpPr>
          <p:cNvPr id="4" name="AutoShape 6" descr="Image result for ti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040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1B76-A6C0-F9F9-8A47-AF25E9EB9743}"/>
              </a:ext>
            </a:extLst>
          </p:cNvPr>
          <p:cNvSpPr>
            <a:spLocks noGrp="1"/>
          </p:cNvSpPr>
          <p:nvPr>
            <p:ph type="title"/>
          </p:nvPr>
        </p:nvSpPr>
        <p:spPr>
          <a:xfrm>
            <a:off x="838200" y="365126"/>
            <a:ext cx="10515600" cy="744484"/>
          </a:xfrm>
        </p:spPr>
        <p:txBody>
          <a:bodyPr/>
          <a:lstStyle/>
          <a:p>
            <a:r>
              <a:rPr lang="en-US" dirty="0"/>
              <a:t>Overview: linguistic facts</a:t>
            </a:r>
          </a:p>
        </p:txBody>
      </p:sp>
      <p:sp>
        <p:nvSpPr>
          <p:cNvPr id="3" name="Content Placeholder 2">
            <a:extLst>
              <a:ext uri="{FF2B5EF4-FFF2-40B4-BE49-F238E27FC236}">
                <a16:creationId xmlns:a16="http://schemas.microsoft.com/office/drawing/2014/main" id="{B4F5FD31-0D79-F3EA-B58D-91F15BA50A97}"/>
              </a:ext>
            </a:extLst>
          </p:cNvPr>
          <p:cNvSpPr>
            <a:spLocks noGrp="1"/>
          </p:cNvSpPr>
          <p:nvPr>
            <p:ph idx="1"/>
          </p:nvPr>
        </p:nvSpPr>
        <p:spPr>
          <a:xfrm>
            <a:off x="838200" y="1825625"/>
            <a:ext cx="6619875" cy="4351338"/>
          </a:xfrm>
        </p:spPr>
        <p:txBody>
          <a:bodyPr>
            <a:normAutofit fontScale="92500" lnSpcReduction="20000"/>
          </a:bodyPr>
          <a:lstStyle/>
          <a:p>
            <a:r>
              <a:rPr lang="en-US" dirty="0"/>
              <a:t>Sinitic (Sino-Tibetan language family)</a:t>
            </a:r>
          </a:p>
          <a:p>
            <a:r>
              <a:rPr lang="en-US" dirty="0"/>
              <a:t>Chinese and Mandarin?</a:t>
            </a:r>
          </a:p>
          <a:p>
            <a:r>
              <a:rPr lang="en-US" dirty="0"/>
              <a:t>Mandarin being a form of Chinese (a standard variety).</a:t>
            </a:r>
          </a:p>
          <a:p>
            <a:r>
              <a:rPr lang="en-US" dirty="0"/>
              <a:t>Mandarin spoken as an official language in:</a:t>
            </a:r>
          </a:p>
          <a:p>
            <a:pPr lvl="1"/>
            <a:r>
              <a:rPr lang="en-US" dirty="0"/>
              <a:t>China (incl. Hong Kong, Macau); Beijing</a:t>
            </a:r>
          </a:p>
          <a:p>
            <a:pPr lvl="1"/>
            <a:r>
              <a:rPr lang="en-US" dirty="0"/>
              <a:t>Singapore; Singaporean </a:t>
            </a:r>
          </a:p>
          <a:p>
            <a:pPr lvl="1"/>
            <a:r>
              <a:rPr lang="en-US" dirty="0"/>
              <a:t>Taiwan; Taiwanese</a:t>
            </a:r>
          </a:p>
          <a:p>
            <a:r>
              <a:rPr lang="en-US" dirty="0"/>
              <a:t>https://www.youtube.com/watch?v=eJj5BWB1ai0</a:t>
            </a:r>
          </a:p>
          <a:p>
            <a:r>
              <a:rPr lang="en-US" dirty="0"/>
              <a:t>Also used in various parts of the world (lg of the diaspora).</a:t>
            </a:r>
          </a:p>
          <a:p>
            <a:endParaRPr lang="en-US" dirty="0"/>
          </a:p>
          <a:p>
            <a:endParaRPr lang="en-US" dirty="0"/>
          </a:p>
        </p:txBody>
      </p:sp>
      <p:graphicFrame>
        <p:nvGraphicFramePr>
          <p:cNvPr id="4" name="Table 3">
            <a:extLst>
              <a:ext uri="{FF2B5EF4-FFF2-40B4-BE49-F238E27FC236}">
                <a16:creationId xmlns:a16="http://schemas.microsoft.com/office/drawing/2014/main" id="{367E145B-1856-286B-94CC-EA4D36755347}"/>
              </a:ext>
            </a:extLst>
          </p:cNvPr>
          <p:cNvGraphicFramePr>
            <a:graphicFrameLocks noGrp="1"/>
          </p:cNvGraphicFramePr>
          <p:nvPr>
            <p:extLst>
              <p:ext uri="{D42A27DB-BD31-4B8C-83A1-F6EECF244321}">
                <p14:modId xmlns:p14="http://schemas.microsoft.com/office/powerpoint/2010/main" val="2821933634"/>
              </p:ext>
            </p:extLst>
          </p:nvPr>
        </p:nvGraphicFramePr>
        <p:xfrm>
          <a:off x="7898711" y="1005840"/>
          <a:ext cx="4159940" cy="5852160"/>
        </p:xfrm>
        <a:graphic>
          <a:graphicData uri="http://schemas.openxmlformats.org/drawingml/2006/table">
            <a:tbl>
              <a:tblPr/>
              <a:tblGrid>
                <a:gridCol w="2079970">
                  <a:extLst>
                    <a:ext uri="{9D8B030D-6E8A-4147-A177-3AD203B41FA5}">
                      <a16:colId xmlns:a16="http://schemas.microsoft.com/office/drawing/2014/main" val="649078977"/>
                    </a:ext>
                  </a:extLst>
                </a:gridCol>
                <a:gridCol w="2079970">
                  <a:extLst>
                    <a:ext uri="{9D8B030D-6E8A-4147-A177-3AD203B41FA5}">
                      <a16:colId xmlns:a16="http://schemas.microsoft.com/office/drawing/2014/main" val="3673161129"/>
                    </a:ext>
                  </a:extLst>
                </a:gridCol>
              </a:tblGrid>
              <a:tr h="0">
                <a:tc>
                  <a:txBody>
                    <a:bodyPr/>
                    <a:lstStyle/>
                    <a:p>
                      <a:pPr algn="l" fontAlgn="t"/>
                      <a:r>
                        <a:rPr lang="en-US" b="0">
                          <a:effectLst/>
                        </a:rPr>
                        <a:t> </a:t>
                      </a:r>
                      <a:r>
                        <a:rPr lang="en-US" b="0" u="none" strike="noStrike">
                          <a:solidFill>
                            <a:srgbClr val="3366CC"/>
                          </a:solidFill>
                          <a:effectLst/>
                          <a:hlinkClick r:id="rId2" tooltip="Thailand"/>
                        </a:rPr>
                        <a:t>Thailand</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3" tooltip="Thai Chinese"/>
                        </a:rPr>
                        <a:t>9,392,792</a:t>
                      </a:r>
                      <a:r>
                        <a:rPr lang="en-US">
                          <a:effectLst/>
                        </a:rPr>
                        <a:t> (2012)</a:t>
                      </a:r>
                      <a:r>
                        <a:rPr lang="en-US" b="0" i="0" u="none" strike="noStrike" baseline="30000">
                          <a:solidFill>
                            <a:srgbClr val="3366CC"/>
                          </a:solidFill>
                          <a:effectLst/>
                          <a:hlinkClick r:id="rId4"/>
                        </a:rPr>
                        <a:t>[2]</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63893977"/>
                  </a:ext>
                </a:extLst>
              </a:tr>
              <a:tr h="0">
                <a:tc>
                  <a:txBody>
                    <a:bodyPr/>
                    <a:lstStyle/>
                    <a:p>
                      <a:pPr algn="l" fontAlgn="t"/>
                      <a:r>
                        <a:rPr lang="en-US" b="0">
                          <a:effectLst/>
                        </a:rPr>
                        <a:t> </a:t>
                      </a:r>
                      <a:r>
                        <a:rPr lang="en-US" b="0" u="none" strike="noStrike">
                          <a:solidFill>
                            <a:srgbClr val="3366CC"/>
                          </a:solidFill>
                          <a:effectLst/>
                          <a:hlinkClick r:id="rId5" tooltip="Indonesia"/>
                        </a:rPr>
                        <a:t>Indonesia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6" tooltip="Chinese Indonesians"/>
                        </a:rPr>
                        <a:t>8,010,720</a:t>
                      </a:r>
                      <a:r>
                        <a:rPr lang="en-US">
                          <a:effectLst/>
                        </a:rPr>
                        <a:t> (2011)</a:t>
                      </a:r>
                      <a:r>
                        <a:rPr lang="en-US" b="0" i="0" u="none" strike="noStrike" baseline="30000">
                          <a:solidFill>
                            <a:srgbClr val="3366CC"/>
                          </a:solidFill>
                          <a:effectLst/>
                          <a:hlinkClick r:id="rId7"/>
                        </a:rPr>
                        <a:t>[1]</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84429102"/>
                  </a:ext>
                </a:extLst>
              </a:tr>
              <a:tr h="0">
                <a:tc>
                  <a:txBody>
                    <a:bodyPr/>
                    <a:lstStyle/>
                    <a:p>
                      <a:pPr algn="l" fontAlgn="t"/>
                      <a:r>
                        <a:rPr lang="en-US" b="0">
                          <a:effectLst/>
                        </a:rPr>
                        <a:t> </a:t>
                      </a:r>
                      <a:r>
                        <a:rPr lang="en-US" b="0" u="none" strike="noStrike">
                          <a:solidFill>
                            <a:srgbClr val="3366CC"/>
                          </a:solidFill>
                          <a:effectLst/>
                          <a:hlinkClick r:id="rId8" tooltip="Malaysia"/>
                        </a:rPr>
                        <a:t>Malaysia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9" tooltip="Malaysian Chinese"/>
                        </a:rPr>
                        <a:t>6,712,200</a:t>
                      </a:r>
                      <a:r>
                        <a:rPr lang="en-US">
                          <a:effectLst/>
                        </a:rPr>
                        <a:t> (2021)</a:t>
                      </a:r>
                      <a:r>
                        <a:rPr lang="en-US" b="0" i="0" u="none" strike="noStrike" baseline="30000">
                          <a:solidFill>
                            <a:srgbClr val="3366CC"/>
                          </a:solidFill>
                          <a:effectLst/>
                          <a:hlinkClick r:id="rId10"/>
                        </a:rPr>
                        <a:t>[3]</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5021702"/>
                  </a:ext>
                </a:extLst>
              </a:tr>
              <a:tr h="0">
                <a:tc>
                  <a:txBody>
                    <a:bodyPr/>
                    <a:lstStyle/>
                    <a:p>
                      <a:pPr algn="l" fontAlgn="t"/>
                      <a:r>
                        <a:rPr lang="en-US" b="0">
                          <a:effectLst/>
                        </a:rPr>
                        <a:t> </a:t>
                      </a:r>
                      <a:r>
                        <a:rPr lang="en-US" b="0" u="none" strike="noStrike">
                          <a:solidFill>
                            <a:srgbClr val="3366CC"/>
                          </a:solidFill>
                          <a:effectLst/>
                          <a:hlinkClick r:id="rId11" tooltip="United States"/>
                        </a:rPr>
                        <a:t>United States</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12" tooltip="Chinese Americans"/>
                        </a:rPr>
                        <a:t>5,143,982</a:t>
                      </a:r>
                      <a:r>
                        <a:rPr lang="en-US">
                          <a:effectLst/>
                        </a:rPr>
                        <a:t> (2018)</a:t>
                      </a:r>
                      <a:r>
                        <a:rPr lang="en-US" b="0" i="0" u="none" strike="noStrike" baseline="30000">
                          <a:solidFill>
                            <a:srgbClr val="3366CC"/>
                          </a:solidFill>
                          <a:effectLst/>
                          <a:hlinkClick r:id="rId13"/>
                        </a:rPr>
                        <a:t>[4]</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8570563"/>
                  </a:ext>
                </a:extLst>
              </a:tr>
              <a:tr h="0">
                <a:tc>
                  <a:txBody>
                    <a:bodyPr/>
                    <a:lstStyle/>
                    <a:p>
                      <a:pPr algn="l" fontAlgn="t"/>
                      <a:r>
                        <a:rPr lang="en-US" b="0">
                          <a:effectLst/>
                        </a:rPr>
                        <a:t> </a:t>
                      </a:r>
                      <a:r>
                        <a:rPr lang="en-US" b="0" u="none" strike="noStrike">
                          <a:solidFill>
                            <a:srgbClr val="3366CC"/>
                          </a:solidFill>
                          <a:effectLst/>
                          <a:hlinkClick r:id="rId14" tooltip="Singapore"/>
                        </a:rPr>
                        <a:t>Singapore</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15" tooltip="Chinese Singaporeans"/>
                        </a:rPr>
                        <a:t>2,675,521</a:t>
                      </a:r>
                      <a:r>
                        <a:rPr lang="en-US">
                          <a:effectLst/>
                        </a:rPr>
                        <a:t> (2020)</a:t>
                      </a:r>
                      <a:r>
                        <a:rPr lang="en-US" b="0" i="0" u="none" strike="noStrike" baseline="30000">
                          <a:solidFill>
                            <a:srgbClr val="3366CC"/>
                          </a:solidFill>
                          <a:effectLst/>
                          <a:hlinkClick r:id="rId16"/>
                        </a:rPr>
                        <a:t>[5]</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2168395"/>
                  </a:ext>
                </a:extLst>
              </a:tr>
              <a:tr h="0">
                <a:tc>
                  <a:txBody>
                    <a:bodyPr/>
                    <a:lstStyle/>
                    <a:p>
                      <a:pPr algn="l" fontAlgn="t"/>
                      <a:r>
                        <a:rPr lang="en-US" b="0">
                          <a:effectLst/>
                        </a:rPr>
                        <a:t> </a:t>
                      </a:r>
                      <a:r>
                        <a:rPr lang="en-US" b="0" u="none" strike="noStrike">
                          <a:solidFill>
                            <a:srgbClr val="3366CC"/>
                          </a:solidFill>
                          <a:effectLst/>
                          <a:hlinkClick r:id="rId17" tooltip="Myanmar"/>
                        </a:rPr>
                        <a:t>Myanmar</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18" tooltip="Chinese people in Myanmar"/>
                        </a:rPr>
                        <a:t>1,725,794</a:t>
                      </a:r>
                      <a:r>
                        <a:rPr lang="en-US">
                          <a:effectLst/>
                        </a:rPr>
                        <a:t> (2011)</a:t>
                      </a:r>
                      <a:r>
                        <a:rPr lang="en-US" b="0" i="0" u="none" strike="noStrike" baseline="30000">
                          <a:solidFill>
                            <a:srgbClr val="3366CC"/>
                          </a:solidFill>
                          <a:effectLst/>
                          <a:hlinkClick r:id="rId7"/>
                        </a:rPr>
                        <a:t>[1]</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932297"/>
                  </a:ext>
                </a:extLst>
              </a:tr>
              <a:tr h="0">
                <a:tc>
                  <a:txBody>
                    <a:bodyPr/>
                    <a:lstStyle/>
                    <a:p>
                      <a:pPr algn="l" fontAlgn="t"/>
                      <a:r>
                        <a:rPr lang="en-US" b="0">
                          <a:effectLst/>
                        </a:rPr>
                        <a:t> </a:t>
                      </a:r>
                      <a:r>
                        <a:rPr lang="en-US" b="0" u="none" strike="noStrike">
                          <a:solidFill>
                            <a:srgbClr val="3366CC"/>
                          </a:solidFill>
                          <a:effectLst/>
                          <a:hlinkClick r:id="rId19" tooltip="Canada"/>
                        </a:rPr>
                        <a:t>Canada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20" tooltip="Chinese Canadians"/>
                        </a:rPr>
                        <a:t>1,715,770</a:t>
                      </a:r>
                      <a:r>
                        <a:rPr lang="en-US">
                          <a:effectLst/>
                        </a:rPr>
                        <a:t> (2021)</a:t>
                      </a:r>
                      <a:r>
                        <a:rPr lang="en-US" b="0" i="0" u="none" strike="noStrike" baseline="30000">
                          <a:solidFill>
                            <a:srgbClr val="3366CC"/>
                          </a:solidFill>
                          <a:effectLst/>
                          <a:hlinkClick r:id="rId21"/>
                        </a:rPr>
                        <a:t>[6]</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65801143"/>
                  </a:ext>
                </a:extLst>
              </a:tr>
              <a:tr h="0">
                <a:tc>
                  <a:txBody>
                    <a:bodyPr/>
                    <a:lstStyle/>
                    <a:p>
                      <a:pPr algn="l" fontAlgn="t"/>
                      <a:r>
                        <a:rPr lang="en-US" b="0">
                          <a:effectLst/>
                        </a:rPr>
                        <a:t> </a:t>
                      </a:r>
                      <a:r>
                        <a:rPr lang="en-US" b="0" u="none" strike="noStrike">
                          <a:solidFill>
                            <a:srgbClr val="3366CC"/>
                          </a:solidFill>
                          <a:effectLst/>
                          <a:hlinkClick r:id="rId22" tooltip="Australia"/>
                        </a:rPr>
                        <a:t>Australia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23" tooltip="Chinese Australians"/>
                        </a:rPr>
                        <a:t>1,390,639</a:t>
                      </a:r>
                      <a:r>
                        <a:rPr lang="en-US">
                          <a:effectLst/>
                        </a:rPr>
                        <a:t> (2021)</a:t>
                      </a:r>
                      <a:r>
                        <a:rPr lang="en-US" b="0" i="0" u="none" strike="noStrike" baseline="30000">
                          <a:solidFill>
                            <a:srgbClr val="3366CC"/>
                          </a:solidFill>
                          <a:effectLst/>
                          <a:hlinkClick r:id="rId24"/>
                        </a:rPr>
                        <a:t>[7]</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766849954"/>
                  </a:ext>
                </a:extLst>
              </a:tr>
              <a:tr h="0">
                <a:tc>
                  <a:txBody>
                    <a:bodyPr/>
                    <a:lstStyle/>
                    <a:p>
                      <a:pPr algn="l" fontAlgn="t"/>
                      <a:r>
                        <a:rPr lang="en-US" b="0">
                          <a:effectLst/>
                        </a:rPr>
                        <a:t> </a:t>
                      </a:r>
                      <a:r>
                        <a:rPr lang="en-US" b="0" u="none" strike="noStrike">
                          <a:solidFill>
                            <a:srgbClr val="3366CC"/>
                          </a:solidFill>
                          <a:effectLst/>
                          <a:hlinkClick r:id="rId25" tooltip="Philippines"/>
                        </a:rPr>
                        <a:t>Philippines</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a:solidFill>
                            <a:srgbClr val="3366CC"/>
                          </a:solidFill>
                          <a:effectLst/>
                          <a:hlinkClick r:id="rId26" tooltip="Chinese Filipino"/>
                        </a:rPr>
                        <a:t>1,350,000</a:t>
                      </a:r>
                      <a:r>
                        <a:rPr lang="en-US">
                          <a:effectLst/>
                        </a:rPr>
                        <a:t> (2013)</a:t>
                      </a:r>
                      <a:r>
                        <a:rPr lang="en-US" b="0" i="0" u="none" strike="noStrike" baseline="30000">
                          <a:solidFill>
                            <a:srgbClr val="3366CC"/>
                          </a:solidFill>
                          <a:effectLst/>
                          <a:hlinkClick r:id="rId27"/>
                        </a:rPr>
                        <a:t>[8]</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6909420"/>
                  </a:ext>
                </a:extLst>
              </a:tr>
              <a:tr h="0">
                <a:tc>
                  <a:txBody>
                    <a:bodyPr/>
                    <a:lstStyle/>
                    <a:p>
                      <a:pPr algn="l" fontAlgn="t"/>
                      <a:r>
                        <a:rPr lang="en-US" b="0">
                          <a:effectLst/>
                        </a:rPr>
                        <a:t> </a:t>
                      </a:r>
                      <a:r>
                        <a:rPr lang="en-US" b="0" u="none" strike="noStrike">
                          <a:solidFill>
                            <a:srgbClr val="3366CC"/>
                          </a:solidFill>
                          <a:effectLst/>
                          <a:hlinkClick r:id="rId28" tooltip="South Korea"/>
                        </a:rPr>
                        <a:t>South Korea</a:t>
                      </a:r>
                      <a:endParaRPr lang="en-US" b="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u="none" strike="noStrike" dirty="0">
                          <a:solidFill>
                            <a:srgbClr val="3366CC"/>
                          </a:solidFill>
                          <a:effectLst/>
                          <a:hlinkClick r:id="rId29" tooltip="Chinese in South Korea"/>
                        </a:rPr>
                        <a:t>1,070,566</a:t>
                      </a:r>
                      <a:r>
                        <a:rPr lang="en-US" dirty="0">
                          <a:effectLst/>
                        </a:rPr>
                        <a:t> (2018)</a:t>
                      </a:r>
                      <a:r>
                        <a:rPr lang="en-US" b="0" i="0" u="none" strike="noStrike" baseline="30000" dirty="0">
                          <a:solidFill>
                            <a:srgbClr val="3366CC"/>
                          </a:solidFill>
                          <a:effectLst/>
                          <a:hlinkClick r:id="rId30"/>
                        </a:rPr>
                        <a:t>[9]</a:t>
                      </a:r>
                      <a:endParaRPr lang="en-US"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26994902"/>
                  </a:ext>
                </a:extLst>
              </a:tr>
            </a:tbl>
          </a:graphicData>
        </a:graphic>
      </p:graphicFrame>
      <p:pic>
        <p:nvPicPr>
          <p:cNvPr id="1026" name="Picture 2">
            <a:extLst>
              <a:ext uri="{FF2B5EF4-FFF2-40B4-BE49-F238E27FC236}">
                <a16:creationId xmlns:a16="http://schemas.microsoft.com/office/drawing/2014/main" id="{E2960187-E2B9-50FD-826C-B05A55BADF0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96D2D23-03F2-AD19-4BBF-2E6F675D01C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A728EC4-55A8-F2FF-12D1-28B5D01D039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0FFBE0D2-6C71-F2B3-C1BA-A6FE94D635B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4C7E67-E22F-FD9E-2D16-AF4C17521AC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13BCAF9F-3FCF-0919-55DD-C6BB73CC1627}"/>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D7BC44E-DE77-5861-B21B-B41F4231BD1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6973C066-5782-3885-5C7B-271D5A092865}"/>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B3C3299-E57D-F0FE-63EB-56FC0AB77DE1}"/>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898711" y="2924521"/>
            <a:ext cx="8666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1D56B518-B17C-C97B-C7BE-E02F373E2FE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898711" y="2924521"/>
            <a:ext cx="8666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will see a picture and a statement. Raise your left hand if the statement is true. Raise your right hand if the statement is false. Be as fast as you can.</a:t>
            </a:r>
            <a:endParaRPr lang="en-GB" sz="3200" dirty="0"/>
          </a:p>
        </p:txBody>
      </p:sp>
      <p:sp>
        <p:nvSpPr>
          <p:cNvPr id="3" name="Content Placeholder 2"/>
          <p:cNvSpPr>
            <a:spLocks noGrp="1"/>
          </p:cNvSpPr>
          <p:nvPr>
            <p:ph idx="1"/>
          </p:nvPr>
        </p:nvSpPr>
        <p:spPr>
          <a:xfrm>
            <a:off x="838200" y="1825625"/>
            <a:ext cx="10515600" cy="2570884"/>
          </a:xfrm>
        </p:spPr>
        <p:txBody>
          <a:bodyPr/>
          <a:lstStyle/>
          <a:p>
            <a:endParaRPr lang="en-US" dirty="0"/>
          </a:p>
          <a:p>
            <a:endParaRPr lang="en-GB" dirty="0"/>
          </a:p>
        </p:txBody>
      </p:sp>
      <p:pic>
        <p:nvPicPr>
          <p:cNvPr id="6" name="Picture 5"/>
          <p:cNvPicPr>
            <a:picLocks noChangeAspect="1"/>
          </p:cNvPicPr>
          <p:nvPr/>
        </p:nvPicPr>
        <p:blipFill>
          <a:blip r:embed="rId2"/>
          <a:stretch>
            <a:fillRect/>
          </a:stretch>
        </p:blipFill>
        <p:spPr>
          <a:xfrm>
            <a:off x="4032803" y="2641850"/>
            <a:ext cx="3884784" cy="2899968"/>
          </a:xfrm>
          <a:prstGeom prst="rect">
            <a:avLst/>
          </a:prstGeom>
        </p:spPr>
      </p:pic>
    </p:spTree>
    <p:extLst>
      <p:ext uri="{BB962C8B-B14F-4D97-AF65-F5344CB8AC3E}">
        <p14:creationId xmlns:p14="http://schemas.microsoft.com/office/powerpoint/2010/main" val="18041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will see a picture and a statement. Raise your left hand if the statement is true. Raise your right hand if the statement is false. Be as fast as you can.</a:t>
            </a:r>
            <a:endParaRPr lang="en-GB" sz="3200" dirty="0"/>
          </a:p>
        </p:txBody>
      </p:sp>
      <p:sp>
        <p:nvSpPr>
          <p:cNvPr id="3" name="Content Placeholder 2"/>
          <p:cNvSpPr>
            <a:spLocks noGrp="1"/>
          </p:cNvSpPr>
          <p:nvPr>
            <p:ph idx="1"/>
          </p:nvPr>
        </p:nvSpPr>
        <p:spPr>
          <a:xfrm>
            <a:off x="838200" y="1825625"/>
            <a:ext cx="10515600" cy="2570884"/>
          </a:xfrm>
        </p:spPr>
        <p:txBody>
          <a:bodyPr/>
          <a:lstStyle/>
          <a:p>
            <a:endParaRPr lang="en-US" dirty="0"/>
          </a:p>
          <a:p>
            <a:endParaRPr lang="en-GB" dirty="0"/>
          </a:p>
        </p:txBody>
      </p:sp>
      <p:pic>
        <p:nvPicPr>
          <p:cNvPr id="6" name="Picture 5"/>
          <p:cNvPicPr>
            <a:picLocks noChangeAspect="1"/>
          </p:cNvPicPr>
          <p:nvPr/>
        </p:nvPicPr>
        <p:blipFill>
          <a:blip r:embed="rId2"/>
          <a:stretch>
            <a:fillRect/>
          </a:stretch>
        </p:blipFill>
        <p:spPr>
          <a:xfrm>
            <a:off x="4119418" y="2127297"/>
            <a:ext cx="3629891" cy="4029019"/>
          </a:xfrm>
          <a:prstGeom prst="rect">
            <a:avLst/>
          </a:prstGeom>
        </p:spPr>
      </p:pic>
    </p:spTree>
    <p:extLst>
      <p:ext uri="{BB962C8B-B14F-4D97-AF65-F5344CB8AC3E}">
        <p14:creationId xmlns:p14="http://schemas.microsoft.com/office/powerpoint/2010/main" val="8737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5973-C67B-4264-A126-D1D9DC7C52B8}"/>
              </a:ext>
            </a:extLst>
          </p:cNvPr>
          <p:cNvSpPr>
            <a:spLocks noGrp="1"/>
          </p:cNvSpPr>
          <p:nvPr>
            <p:ph type="title"/>
          </p:nvPr>
        </p:nvSpPr>
        <p:spPr/>
        <p:txBody>
          <a:bodyPr/>
          <a:lstStyle/>
          <a:p>
            <a:r>
              <a:rPr lang="en-US" dirty="0"/>
              <a:t>Mandarin-English bilinguals</a:t>
            </a:r>
          </a:p>
        </p:txBody>
      </p:sp>
      <p:sp>
        <p:nvSpPr>
          <p:cNvPr id="3" name="Content Placeholder 2">
            <a:extLst>
              <a:ext uri="{FF2B5EF4-FFF2-40B4-BE49-F238E27FC236}">
                <a16:creationId xmlns:a16="http://schemas.microsoft.com/office/drawing/2014/main" id="{29B4F8DC-8897-471F-8599-32D089838136}"/>
              </a:ext>
            </a:extLst>
          </p:cNvPr>
          <p:cNvSpPr>
            <a:spLocks noGrp="1"/>
          </p:cNvSpPr>
          <p:nvPr>
            <p:ph idx="1"/>
          </p:nvPr>
        </p:nvSpPr>
        <p:spPr/>
        <p:txBody>
          <a:bodyPr/>
          <a:lstStyle/>
          <a:p>
            <a:r>
              <a:rPr lang="en-US" dirty="0"/>
              <a:t>Mandarin Chinese as L1, English as L2.</a:t>
            </a:r>
          </a:p>
          <a:p>
            <a:r>
              <a:rPr lang="en-US" dirty="0"/>
              <a:t>Strong vertical bias for CN-EN bilinguals who started English late.</a:t>
            </a:r>
          </a:p>
          <a:p>
            <a:r>
              <a:rPr lang="en-US" dirty="0"/>
              <a:t>Learning EN gives those CN speakers a “horizontal bias”.</a:t>
            </a:r>
          </a:p>
          <a:p>
            <a:r>
              <a:rPr lang="en-US" dirty="0"/>
              <a:t>Learning a different language does make one reason about TIME differently.</a:t>
            </a:r>
          </a:p>
          <a:p>
            <a:endParaRPr lang="en-US" dirty="0"/>
          </a:p>
          <a:p>
            <a:r>
              <a:rPr lang="en-US" dirty="0"/>
              <a:t>Lera Boroditsky’s </a:t>
            </a:r>
            <a:r>
              <a:rPr lang="en-US" dirty="0">
                <a:hlinkClick r:id="rId2"/>
              </a:rPr>
              <a:t>TED talk </a:t>
            </a:r>
            <a:r>
              <a:rPr lang="en-US" dirty="0"/>
              <a:t>(recommended!)</a:t>
            </a:r>
          </a:p>
        </p:txBody>
      </p:sp>
    </p:spTree>
    <p:extLst>
      <p:ext uri="{BB962C8B-B14F-4D97-AF65-F5344CB8AC3E}">
        <p14:creationId xmlns:p14="http://schemas.microsoft.com/office/powerpoint/2010/main" val="23561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F4DB-F93C-2D8E-867C-A8FCBB94974A}"/>
              </a:ext>
            </a:extLst>
          </p:cNvPr>
          <p:cNvSpPr>
            <a:spLocks noGrp="1"/>
          </p:cNvSpPr>
          <p:nvPr>
            <p:ph type="title"/>
          </p:nvPr>
        </p:nvSpPr>
        <p:spPr/>
        <p:txBody>
          <a:bodyPr/>
          <a:lstStyle/>
          <a:p>
            <a:r>
              <a:rPr lang="en-US" dirty="0"/>
              <a:t>Summary of Chinese TIME</a:t>
            </a:r>
          </a:p>
        </p:txBody>
      </p:sp>
      <p:sp>
        <p:nvSpPr>
          <p:cNvPr id="3" name="Content Placeholder 2">
            <a:extLst>
              <a:ext uri="{FF2B5EF4-FFF2-40B4-BE49-F238E27FC236}">
                <a16:creationId xmlns:a16="http://schemas.microsoft.com/office/drawing/2014/main" id="{3176993C-1837-DF8D-9720-2A901D7005B3}"/>
              </a:ext>
            </a:extLst>
          </p:cNvPr>
          <p:cNvSpPr>
            <a:spLocks noGrp="1"/>
          </p:cNvSpPr>
          <p:nvPr>
            <p:ph idx="1"/>
          </p:nvPr>
        </p:nvSpPr>
        <p:spPr/>
        <p:txBody>
          <a:bodyPr/>
          <a:lstStyle/>
          <a:p>
            <a:r>
              <a:rPr lang="en-US" dirty="0"/>
              <a:t>Tenseless</a:t>
            </a:r>
          </a:p>
          <a:p>
            <a:pPr lvl="1"/>
            <a:r>
              <a:rPr lang="en-US" dirty="0"/>
              <a:t>Analytic</a:t>
            </a:r>
          </a:p>
          <a:p>
            <a:pPr lvl="1"/>
            <a:r>
              <a:rPr lang="en-US" dirty="0"/>
              <a:t>Grammatical consequence</a:t>
            </a:r>
          </a:p>
          <a:p>
            <a:pPr lvl="1"/>
            <a:endParaRPr lang="en-US" dirty="0"/>
          </a:p>
          <a:p>
            <a:endParaRPr lang="en-US" dirty="0"/>
          </a:p>
          <a:p>
            <a:r>
              <a:rPr lang="en-US" dirty="0"/>
              <a:t>Up-down temporal orientation</a:t>
            </a:r>
          </a:p>
          <a:p>
            <a:r>
              <a:rPr lang="en-US" dirty="0"/>
              <a:t>Metaphorical (SPACE &gt; TIME)</a:t>
            </a:r>
          </a:p>
          <a:p>
            <a:endParaRPr lang="en-US" dirty="0"/>
          </a:p>
          <a:p>
            <a:endParaRPr lang="en-US" dirty="0"/>
          </a:p>
        </p:txBody>
      </p:sp>
    </p:spTree>
    <p:extLst>
      <p:ext uri="{BB962C8B-B14F-4D97-AF65-F5344CB8AC3E}">
        <p14:creationId xmlns:p14="http://schemas.microsoft.com/office/powerpoint/2010/main" val="243177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4FC9-7B68-B909-6C77-83177DEDEF20}"/>
              </a:ext>
            </a:extLst>
          </p:cNvPr>
          <p:cNvSpPr>
            <a:spLocks noGrp="1"/>
          </p:cNvSpPr>
          <p:nvPr>
            <p:ph type="title"/>
          </p:nvPr>
        </p:nvSpPr>
        <p:spPr/>
        <p:txBody>
          <a:bodyPr/>
          <a:lstStyle/>
          <a:p>
            <a:r>
              <a:rPr lang="en-US"/>
              <a:t>Next week</a:t>
            </a:r>
          </a:p>
        </p:txBody>
      </p:sp>
      <p:sp>
        <p:nvSpPr>
          <p:cNvPr id="3" name="Content Placeholder 2">
            <a:extLst>
              <a:ext uri="{FF2B5EF4-FFF2-40B4-BE49-F238E27FC236}">
                <a16:creationId xmlns:a16="http://schemas.microsoft.com/office/drawing/2014/main" id="{FD715644-E76B-28EF-A3D2-CB4F2FF839B4}"/>
              </a:ext>
            </a:extLst>
          </p:cNvPr>
          <p:cNvSpPr>
            <a:spLocks noGrp="1"/>
          </p:cNvSpPr>
          <p:nvPr>
            <p:ph idx="1"/>
          </p:nvPr>
        </p:nvSpPr>
        <p:spPr/>
        <p:txBody>
          <a:bodyPr/>
          <a:lstStyle/>
          <a:p>
            <a:r>
              <a:rPr lang="en-US" dirty="0"/>
              <a:t>3. Section of TONE: Find out the definition of "lexical tone". </a:t>
            </a:r>
          </a:p>
          <a:p>
            <a:r>
              <a:rPr lang="en-US" dirty="0"/>
              <a:t>4. Section of PLURICENTRICITY: Find out where Standard Chinese is spoken.</a:t>
            </a:r>
          </a:p>
          <a:p>
            <a:endParaRPr lang="en-US" dirty="0"/>
          </a:p>
        </p:txBody>
      </p:sp>
    </p:spTree>
    <p:extLst>
      <p:ext uri="{BB962C8B-B14F-4D97-AF65-F5344CB8AC3E}">
        <p14:creationId xmlns:p14="http://schemas.microsoft.com/office/powerpoint/2010/main" val="85685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E98B-69BB-129B-F520-99C9D1D76E90}"/>
              </a:ext>
            </a:extLst>
          </p:cNvPr>
          <p:cNvSpPr>
            <a:spLocks noGrp="1"/>
          </p:cNvSpPr>
          <p:nvPr>
            <p:ph type="title"/>
          </p:nvPr>
        </p:nvSpPr>
        <p:spPr/>
        <p:txBody>
          <a:bodyPr/>
          <a:lstStyle/>
          <a:p>
            <a:r>
              <a:rPr lang="en-US" dirty="0"/>
              <a:t>Tonal language</a:t>
            </a:r>
          </a:p>
        </p:txBody>
      </p:sp>
      <p:sp>
        <p:nvSpPr>
          <p:cNvPr id="3" name="Content Placeholder 2">
            <a:extLst>
              <a:ext uri="{FF2B5EF4-FFF2-40B4-BE49-F238E27FC236}">
                <a16:creationId xmlns:a16="http://schemas.microsoft.com/office/drawing/2014/main" id="{AF72C5F1-1843-9F01-F1C4-A5B0F0A75DB5}"/>
              </a:ext>
            </a:extLst>
          </p:cNvPr>
          <p:cNvSpPr>
            <a:spLocks noGrp="1"/>
          </p:cNvSpPr>
          <p:nvPr>
            <p:ph idx="1"/>
          </p:nvPr>
        </p:nvSpPr>
        <p:spPr/>
        <p:txBody>
          <a:bodyPr/>
          <a:lstStyle/>
          <a:p>
            <a:r>
              <a:rPr lang="en-US" dirty="0"/>
              <a:t>What is a lexical tone?</a:t>
            </a:r>
          </a:p>
          <a:p>
            <a:r>
              <a:rPr lang="en-US" dirty="0"/>
              <a:t>Tone is the use of pitch in language to distinguish lexical or meaning – that is, to distinguish words.</a:t>
            </a:r>
          </a:p>
          <a:p>
            <a:r>
              <a:rPr lang="en-US" dirty="0"/>
              <a:t>(East) Asian tonal languages: Chinese, Vietnamese, Thai, among others.</a:t>
            </a:r>
          </a:p>
          <a:p>
            <a:r>
              <a:rPr lang="en-US" dirty="0"/>
              <a:t>4 lexical tones in Chinese (marked by diacritics over vowel):</a:t>
            </a:r>
          </a:p>
          <a:p>
            <a:r>
              <a:rPr lang="en-US" dirty="0"/>
              <a:t>High tone (</a:t>
            </a:r>
            <a:r>
              <a:rPr lang="en-US" altLang="zh-TW" i="1" dirty="0" err="1"/>
              <a:t>mā</a:t>
            </a:r>
            <a:r>
              <a:rPr lang="en-US" altLang="zh-TW" dirty="0"/>
              <a:t>) </a:t>
            </a:r>
            <a:endParaRPr lang="en-US" dirty="0"/>
          </a:p>
          <a:p>
            <a:r>
              <a:rPr lang="en-US" dirty="0"/>
              <a:t>Rising tone</a:t>
            </a:r>
            <a:r>
              <a:rPr lang="zh-TW" altLang="en-US" dirty="0"/>
              <a:t> </a:t>
            </a:r>
            <a:r>
              <a:rPr lang="en-US" altLang="zh-TW" dirty="0"/>
              <a:t>(</a:t>
            </a:r>
            <a:r>
              <a:rPr lang="en-US" altLang="zh-TW" i="1" dirty="0" err="1"/>
              <a:t>má</a:t>
            </a:r>
            <a:r>
              <a:rPr lang="en-US" altLang="zh-TW" dirty="0"/>
              <a:t>) </a:t>
            </a:r>
            <a:endParaRPr lang="en-US" dirty="0"/>
          </a:p>
          <a:p>
            <a:r>
              <a:rPr lang="en-US" dirty="0"/>
              <a:t>Dipping/low tone</a:t>
            </a:r>
            <a:r>
              <a:rPr lang="zh-TW" altLang="en-US" dirty="0"/>
              <a:t> </a:t>
            </a:r>
            <a:r>
              <a:rPr lang="en-US" altLang="zh-TW" dirty="0"/>
              <a:t>(</a:t>
            </a:r>
            <a:r>
              <a:rPr lang="en-US" altLang="zh-TW" i="1" dirty="0" err="1"/>
              <a:t>mǎ</a:t>
            </a:r>
            <a:r>
              <a:rPr lang="en-US" altLang="zh-TW" dirty="0"/>
              <a:t>) </a:t>
            </a:r>
            <a:endParaRPr lang="en-US" dirty="0"/>
          </a:p>
          <a:p>
            <a:r>
              <a:rPr lang="en-US" dirty="0"/>
              <a:t>Falling tone</a:t>
            </a:r>
            <a:r>
              <a:rPr lang="zh-TW" altLang="en-US" dirty="0"/>
              <a:t> </a:t>
            </a:r>
            <a:r>
              <a:rPr lang="en-US" altLang="zh-TW" dirty="0"/>
              <a:t>(</a:t>
            </a:r>
            <a:r>
              <a:rPr lang="en-US" altLang="zh-TW" i="1" dirty="0" err="1"/>
              <a:t>mà</a:t>
            </a:r>
            <a:r>
              <a:rPr lang="en-US" altLang="zh-TW" dirty="0"/>
              <a:t>) </a:t>
            </a:r>
            <a:endParaRPr lang="en-US" dirty="0"/>
          </a:p>
          <a:p>
            <a:endParaRPr lang="en-US" dirty="0"/>
          </a:p>
        </p:txBody>
      </p:sp>
    </p:spTree>
    <p:extLst>
      <p:ext uri="{BB962C8B-B14F-4D97-AF65-F5344CB8AC3E}">
        <p14:creationId xmlns:p14="http://schemas.microsoft.com/office/powerpoint/2010/main" val="377846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23B7-B46C-5B3E-08FB-CD85F508742B}"/>
              </a:ext>
            </a:extLst>
          </p:cNvPr>
          <p:cNvSpPr>
            <a:spLocks noGrp="1"/>
          </p:cNvSpPr>
          <p:nvPr>
            <p:ph type="title"/>
          </p:nvPr>
        </p:nvSpPr>
        <p:spPr/>
        <p:txBody>
          <a:bodyPr/>
          <a:lstStyle/>
          <a:p>
            <a:r>
              <a:rPr lang="en-US" dirty="0"/>
              <a:t>Tonal tongue twister</a:t>
            </a:r>
          </a:p>
        </p:txBody>
      </p:sp>
      <p:sp>
        <p:nvSpPr>
          <p:cNvPr id="3" name="Content Placeholder 2">
            <a:extLst>
              <a:ext uri="{FF2B5EF4-FFF2-40B4-BE49-F238E27FC236}">
                <a16:creationId xmlns:a16="http://schemas.microsoft.com/office/drawing/2014/main" id="{E79DC603-74E3-6966-CA91-AE00A572F43A}"/>
              </a:ext>
            </a:extLst>
          </p:cNvPr>
          <p:cNvSpPr>
            <a:spLocks noGrp="1"/>
          </p:cNvSpPr>
          <p:nvPr>
            <p:ph idx="1"/>
          </p:nvPr>
        </p:nvSpPr>
        <p:spPr>
          <a:xfrm>
            <a:off x="413999" y="1578385"/>
            <a:ext cx="10244267" cy="3960000"/>
          </a:xfrm>
        </p:spPr>
        <p:txBody>
          <a:bodyPr/>
          <a:lstStyle/>
          <a:p>
            <a:r>
              <a:rPr lang="en-US" dirty="0"/>
              <a:t>Tongue twister with tonal variation:</a:t>
            </a:r>
          </a:p>
          <a:p>
            <a:r>
              <a:rPr lang="en-US" b="0" i="0" dirty="0">
                <a:effectLst/>
                <a:latin typeface="Segoe UI" panose="020B0502040204020203" pitchFamily="34" charset="0"/>
                <a:hlinkClick r:id="rId2"/>
              </a:rPr>
              <a:t>https://www.instagram.com/reel/CoJJz5VA6kt/?igshid=YmMyMTA2M2Y%3D</a:t>
            </a:r>
            <a:endParaRPr lang="en-US" dirty="0">
              <a:latin typeface="Segoe UI" panose="020B0502040204020203" pitchFamily="34" charset="0"/>
            </a:endParaRPr>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187CDCC3-47FF-7BE4-F9AC-D12432600D5A}"/>
              </a:ext>
            </a:extLst>
          </p:cNvPr>
          <p:cNvSpPr txBox="1">
            <a:spLocks/>
          </p:cNvSpPr>
          <p:nvPr/>
        </p:nvSpPr>
        <p:spPr>
          <a:xfrm>
            <a:off x="6253794" y="2646330"/>
            <a:ext cx="5524206" cy="3960000"/>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altLang="zh-TW" sz="2400" i="1" kern="0" dirty="0">
                <a:latin typeface="Segoe UI" panose="020B0502040204020203" pitchFamily="34" charset="0"/>
              </a:rPr>
              <a:t>Māma 	</a:t>
            </a:r>
            <a:r>
              <a:rPr lang="en-US" altLang="zh-TW" sz="2400" i="1" kern="0" dirty="0" err="1">
                <a:latin typeface="Segoe UI" panose="020B0502040204020203" pitchFamily="34" charset="0"/>
              </a:rPr>
              <a:t>qí</a:t>
            </a:r>
            <a:r>
              <a:rPr lang="en-US" altLang="zh-TW" sz="2400" i="1" kern="0" dirty="0">
                <a:latin typeface="Segoe UI" panose="020B0502040204020203" pitchFamily="34" charset="0"/>
              </a:rPr>
              <a:t> 		</a:t>
            </a:r>
            <a:r>
              <a:rPr lang="en-US" altLang="zh-TW" sz="2400" i="1" kern="0" dirty="0" err="1">
                <a:latin typeface="Segoe UI" panose="020B0502040204020203" pitchFamily="34" charset="0"/>
              </a:rPr>
              <a:t>mǎ</a:t>
            </a:r>
            <a:r>
              <a:rPr lang="en-US" altLang="zh-TW" sz="2400" i="1" kern="0" dirty="0">
                <a:latin typeface="Segoe UI" panose="020B0502040204020203" pitchFamily="34" charset="0"/>
              </a:rPr>
              <a:t> </a:t>
            </a:r>
          </a:p>
          <a:p>
            <a:r>
              <a:rPr lang="en-US" altLang="zh-TW" sz="2400" kern="0" dirty="0">
                <a:latin typeface="Segoe UI" panose="020B0502040204020203" pitchFamily="34" charset="0"/>
              </a:rPr>
              <a:t>Mom		ride		horse</a:t>
            </a:r>
          </a:p>
          <a:p>
            <a:endParaRPr lang="en-US" altLang="zh-TW" sz="2400" kern="0" dirty="0">
              <a:latin typeface="Segoe UI" panose="020B0502040204020203" pitchFamily="34" charset="0"/>
            </a:endParaRPr>
          </a:p>
          <a:p>
            <a:r>
              <a:rPr lang="en-US" altLang="zh-TW" sz="2400" i="1" kern="0" dirty="0" err="1">
                <a:latin typeface="Segoe UI" panose="020B0502040204020203" pitchFamily="34" charset="0"/>
              </a:rPr>
              <a:t>Mǎ</a:t>
            </a:r>
            <a:r>
              <a:rPr lang="en-US" altLang="zh-TW" sz="2400" i="1" kern="0" dirty="0">
                <a:latin typeface="Segoe UI" panose="020B0502040204020203" pitchFamily="34" charset="0"/>
              </a:rPr>
              <a:t> 		</a:t>
            </a:r>
            <a:r>
              <a:rPr lang="en-US" altLang="zh-TW" sz="2400" i="1" kern="0" dirty="0" err="1">
                <a:latin typeface="Segoe UI" panose="020B0502040204020203" pitchFamily="34" charset="0"/>
              </a:rPr>
              <a:t>màn</a:t>
            </a:r>
            <a:r>
              <a:rPr lang="en-US" altLang="zh-TW" sz="2400" i="1" kern="0" dirty="0">
                <a:latin typeface="Segoe UI" panose="020B0502040204020203" pitchFamily="34" charset="0"/>
              </a:rPr>
              <a:t> </a:t>
            </a:r>
          </a:p>
          <a:p>
            <a:r>
              <a:rPr lang="en-US" altLang="zh-TW" sz="2400" kern="0" dirty="0">
                <a:latin typeface="Segoe UI" panose="020B0502040204020203" pitchFamily="34" charset="0"/>
              </a:rPr>
              <a:t>Horse 		slow</a:t>
            </a:r>
          </a:p>
          <a:p>
            <a:endParaRPr lang="en-US" altLang="zh-TW" sz="2400" kern="0" dirty="0">
              <a:latin typeface="Segoe UI" panose="020B0502040204020203" pitchFamily="34" charset="0"/>
            </a:endParaRPr>
          </a:p>
          <a:p>
            <a:r>
              <a:rPr lang="en-US" altLang="zh-TW" sz="2400" i="1" kern="0" dirty="0">
                <a:latin typeface="Segoe UI" panose="020B0502040204020203" pitchFamily="34" charset="0"/>
              </a:rPr>
              <a:t>Māma 	</a:t>
            </a:r>
            <a:r>
              <a:rPr lang="en-US" altLang="zh-TW" sz="2400" i="1" kern="0" dirty="0" err="1">
                <a:latin typeface="Segoe UI" panose="020B0502040204020203" pitchFamily="34" charset="0"/>
              </a:rPr>
              <a:t>mà</a:t>
            </a:r>
            <a:r>
              <a:rPr lang="en-US" altLang="zh-TW" sz="2400" i="1" kern="0" dirty="0">
                <a:latin typeface="Segoe UI" panose="020B0502040204020203" pitchFamily="34" charset="0"/>
              </a:rPr>
              <a:t> 		</a:t>
            </a:r>
            <a:r>
              <a:rPr lang="en-US" altLang="zh-TW" sz="2400" i="1" kern="0" dirty="0" err="1">
                <a:latin typeface="Segoe UI" panose="020B0502040204020203" pitchFamily="34" charset="0"/>
              </a:rPr>
              <a:t>mǎ</a:t>
            </a:r>
            <a:r>
              <a:rPr lang="en-US" altLang="zh-TW" sz="2400" i="1" kern="0" dirty="0">
                <a:latin typeface="Segoe UI" panose="020B0502040204020203" pitchFamily="34" charset="0"/>
              </a:rPr>
              <a:t> </a:t>
            </a:r>
            <a:endParaRPr lang="en-US" sz="2400" i="1" kern="0" dirty="0">
              <a:latin typeface="Segoe UI" panose="020B0502040204020203" pitchFamily="34" charset="0"/>
            </a:endParaRPr>
          </a:p>
          <a:p>
            <a:r>
              <a:rPr lang="en-US" sz="2400" kern="0" dirty="0">
                <a:latin typeface="Segoe UI" panose="020B0502040204020203" pitchFamily="34" charset="0"/>
              </a:rPr>
              <a:t>Mom		scold		horse</a:t>
            </a:r>
          </a:p>
          <a:p>
            <a:r>
              <a:rPr lang="en-US" sz="2400" kern="0" dirty="0">
                <a:latin typeface="Segoe UI" panose="020B0502040204020203" pitchFamily="34" charset="0"/>
              </a:rPr>
              <a:t>“”</a:t>
            </a:r>
          </a:p>
        </p:txBody>
      </p:sp>
    </p:spTree>
    <p:extLst>
      <p:ext uri="{BB962C8B-B14F-4D97-AF65-F5344CB8AC3E}">
        <p14:creationId xmlns:p14="http://schemas.microsoft.com/office/powerpoint/2010/main" val="3054858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3051-6E86-A2EA-641C-B2C48B6DED0C}"/>
              </a:ext>
            </a:extLst>
          </p:cNvPr>
          <p:cNvSpPr>
            <a:spLocks noGrp="1"/>
          </p:cNvSpPr>
          <p:nvPr>
            <p:ph type="title"/>
          </p:nvPr>
        </p:nvSpPr>
        <p:spPr/>
        <p:txBody>
          <a:bodyPr/>
          <a:lstStyle/>
          <a:p>
            <a:r>
              <a:rPr lang="en-US" dirty="0"/>
              <a:t>Mandarin Chinese spoken and script used</a:t>
            </a:r>
          </a:p>
        </p:txBody>
      </p:sp>
      <p:sp>
        <p:nvSpPr>
          <p:cNvPr id="3" name="Content Placeholder 2">
            <a:extLst>
              <a:ext uri="{FF2B5EF4-FFF2-40B4-BE49-F238E27FC236}">
                <a16:creationId xmlns:a16="http://schemas.microsoft.com/office/drawing/2014/main" id="{9DBA1D3F-6A23-9CE9-AF40-7CA521CC3E4B}"/>
              </a:ext>
            </a:extLst>
          </p:cNvPr>
          <p:cNvSpPr>
            <a:spLocks noGrp="1"/>
          </p:cNvSpPr>
          <p:nvPr>
            <p:ph idx="1"/>
          </p:nvPr>
        </p:nvSpPr>
        <p:spPr/>
        <p:txBody>
          <a:bodyPr/>
          <a:lstStyle/>
          <a:p>
            <a:r>
              <a:rPr lang="en-US" dirty="0"/>
              <a:t>Standard Chinese spoken as an official language in: </a:t>
            </a:r>
          </a:p>
          <a:p>
            <a:r>
              <a:rPr lang="en-US" dirty="0"/>
              <a:t>	- China (incl. Hong Kong, Macau)</a:t>
            </a:r>
          </a:p>
          <a:p>
            <a:r>
              <a:rPr lang="en-US" dirty="0"/>
              <a:t>	- Singapore </a:t>
            </a:r>
          </a:p>
          <a:p>
            <a:r>
              <a:rPr lang="en-US" dirty="0"/>
              <a:t>	- Taiwan</a:t>
            </a:r>
          </a:p>
          <a:p>
            <a:endParaRPr lang="en-US" dirty="0"/>
          </a:p>
          <a:p>
            <a:r>
              <a:rPr lang="en-US" dirty="0"/>
              <a:t>Used by the United Nations as one of the official languages.</a:t>
            </a:r>
          </a:p>
          <a:p>
            <a:r>
              <a:rPr lang="en-US" dirty="0"/>
              <a:t>The simplified version.</a:t>
            </a:r>
          </a:p>
          <a:p>
            <a:endParaRPr lang="en-US" dirty="0"/>
          </a:p>
          <a:p>
            <a:endParaRPr lang="en-US" dirty="0"/>
          </a:p>
        </p:txBody>
      </p:sp>
    </p:spTree>
    <p:extLst>
      <p:ext uri="{BB962C8B-B14F-4D97-AF65-F5344CB8AC3E}">
        <p14:creationId xmlns:p14="http://schemas.microsoft.com/office/powerpoint/2010/main" val="18098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6C00-F09D-A305-5C58-891B74F5101E}"/>
              </a:ext>
            </a:extLst>
          </p:cNvPr>
          <p:cNvSpPr>
            <a:spLocks noGrp="1"/>
          </p:cNvSpPr>
          <p:nvPr>
            <p:ph type="title"/>
          </p:nvPr>
        </p:nvSpPr>
        <p:spPr/>
        <p:txBody>
          <a:bodyPr/>
          <a:lstStyle/>
          <a:p>
            <a:r>
              <a:rPr lang="en-US" dirty="0"/>
              <a:t>Writing system</a:t>
            </a:r>
          </a:p>
        </p:txBody>
      </p:sp>
      <p:sp>
        <p:nvSpPr>
          <p:cNvPr id="3" name="Content Placeholder 2">
            <a:extLst>
              <a:ext uri="{FF2B5EF4-FFF2-40B4-BE49-F238E27FC236}">
                <a16:creationId xmlns:a16="http://schemas.microsoft.com/office/drawing/2014/main" id="{A7F94B57-60B0-028A-1AB1-30AE563ED3B9}"/>
              </a:ext>
            </a:extLst>
          </p:cNvPr>
          <p:cNvSpPr>
            <a:spLocks noGrp="1"/>
          </p:cNvSpPr>
          <p:nvPr>
            <p:ph idx="1"/>
          </p:nvPr>
        </p:nvSpPr>
        <p:spPr/>
        <p:txBody>
          <a:bodyPr/>
          <a:lstStyle/>
          <a:p>
            <a:r>
              <a:rPr lang="en-US" dirty="0"/>
              <a:t>Evolution:</a:t>
            </a:r>
          </a:p>
          <a:p>
            <a:r>
              <a:rPr lang="en-US" dirty="0"/>
              <a:t>Traditional version used till end of WWII.</a:t>
            </a:r>
          </a:p>
          <a:p>
            <a:r>
              <a:rPr lang="en-US" dirty="0"/>
              <a:t>In 1950s, 1960s, the Chinese communist gov. started simplification process, resulted in the current system.</a:t>
            </a:r>
          </a:p>
          <a:p>
            <a:r>
              <a:rPr lang="en-US" dirty="0"/>
              <a:t>	- Used also in Singapore and Malaysia.</a:t>
            </a:r>
          </a:p>
          <a:p>
            <a:endParaRPr lang="en-US" dirty="0"/>
          </a:p>
          <a:p>
            <a:r>
              <a:rPr lang="en-US" dirty="0"/>
              <a:t>Traditional version has remained:</a:t>
            </a:r>
          </a:p>
          <a:p>
            <a:r>
              <a:rPr lang="en-US" dirty="0"/>
              <a:t>	- Taiwan</a:t>
            </a:r>
          </a:p>
          <a:p>
            <a:r>
              <a:rPr lang="en-US" dirty="0"/>
              <a:t>	- Hong Kong</a:t>
            </a:r>
          </a:p>
          <a:p>
            <a:r>
              <a:rPr lang="en-US" dirty="0"/>
              <a:t>	- Macau</a:t>
            </a:r>
          </a:p>
          <a:p>
            <a:r>
              <a:rPr lang="en-US" dirty="0"/>
              <a:t> </a:t>
            </a:r>
          </a:p>
          <a:p>
            <a:endParaRPr lang="en-US" dirty="0"/>
          </a:p>
        </p:txBody>
      </p:sp>
    </p:spTree>
    <p:extLst>
      <p:ext uri="{BB962C8B-B14F-4D97-AF65-F5344CB8AC3E}">
        <p14:creationId xmlns:p14="http://schemas.microsoft.com/office/powerpoint/2010/main" val="263372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26E2-179E-8438-718A-4141E605743B}"/>
              </a:ext>
            </a:extLst>
          </p:cNvPr>
          <p:cNvSpPr>
            <a:spLocks noGrp="1"/>
          </p:cNvSpPr>
          <p:nvPr>
            <p:ph type="title"/>
          </p:nvPr>
        </p:nvSpPr>
        <p:spPr>
          <a:xfrm>
            <a:off x="720000" y="720000"/>
            <a:ext cx="3034719" cy="451576"/>
          </a:xfrm>
        </p:spPr>
        <p:txBody>
          <a:bodyPr/>
          <a:lstStyle/>
          <a:p>
            <a:r>
              <a:rPr lang="en-US" dirty="0"/>
              <a:t>Varieties of Chinese used in Western countries</a:t>
            </a:r>
          </a:p>
        </p:txBody>
      </p:sp>
      <p:graphicFrame>
        <p:nvGraphicFramePr>
          <p:cNvPr id="6" name="Content Placeholder 5">
            <a:extLst>
              <a:ext uri="{FF2B5EF4-FFF2-40B4-BE49-F238E27FC236}">
                <a16:creationId xmlns:a16="http://schemas.microsoft.com/office/drawing/2014/main" id="{D87F69AC-A10E-9C58-D317-6CB2486C3CB5}"/>
              </a:ext>
            </a:extLst>
          </p:cNvPr>
          <p:cNvGraphicFramePr>
            <a:graphicFrameLocks noGrp="1"/>
          </p:cNvGraphicFramePr>
          <p:nvPr>
            <p:ph idx="1"/>
            <p:extLst>
              <p:ext uri="{D42A27DB-BD31-4B8C-83A1-F6EECF244321}">
                <p14:modId xmlns:p14="http://schemas.microsoft.com/office/powerpoint/2010/main" val="2792734265"/>
              </p:ext>
            </p:extLst>
          </p:nvPr>
        </p:nvGraphicFramePr>
        <p:xfrm>
          <a:off x="5626699" y="2926080"/>
          <a:ext cx="10752135" cy="3931920"/>
        </p:xfrm>
        <a:graphic>
          <a:graphicData uri="http://schemas.openxmlformats.org/drawingml/2006/table">
            <a:tbl>
              <a:tblPr/>
              <a:tblGrid>
                <a:gridCol w="2150427">
                  <a:extLst>
                    <a:ext uri="{9D8B030D-6E8A-4147-A177-3AD203B41FA5}">
                      <a16:colId xmlns:a16="http://schemas.microsoft.com/office/drawing/2014/main" val="4250016433"/>
                    </a:ext>
                  </a:extLst>
                </a:gridCol>
                <a:gridCol w="2150427">
                  <a:extLst>
                    <a:ext uri="{9D8B030D-6E8A-4147-A177-3AD203B41FA5}">
                      <a16:colId xmlns:a16="http://schemas.microsoft.com/office/drawing/2014/main" val="2372886172"/>
                    </a:ext>
                  </a:extLst>
                </a:gridCol>
                <a:gridCol w="2150427">
                  <a:extLst>
                    <a:ext uri="{9D8B030D-6E8A-4147-A177-3AD203B41FA5}">
                      <a16:colId xmlns:a16="http://schemas.microsoft.com/office/drawing/2014/main" val="259962174"/>
                    </a:ext>
                  </a:extLst>
                </a:gridCol>
                <a:gridCol w="2150427">
                  <a:extLst>
                    <a:ext uri="{9D8B030D-6E8A-4147-A177-3AD203B41FA5}">
                      <a16:colId xmlns:a16="http://schemas.microsoft.com/office/drawing/2014/main" val="2441043863"/>
                    </a:ext>
                  </a:extLst>
                </a:gridCol>
                <a:gridCol w="2150427">
                  <a:extLst>
                    <a:ext uri="{9D8B030D-6E8A-4147-A177-3AD203B41FA5}">
                      <a16:colId xmlns:a16="http://schemas.microsoft.com/office/drawing/2014/main" val="70812826"/>
                    </a:ext>
                  </a:extLst>
                </a:gridCol>
              </a:tblGrid>
              <a:tr h="0">
                <a:tc>
                  <a:txBody>
                    <a:bodyPr/>
                    <a:lstStyle/>
                    <a:p>
                      <a:r>
                        <a:rPr lang="en-US">
                          <a:effectLst/>
                        </a:rPr>
                        <a:t> </a:t>
                      </a:r>
                      <a:r>
                        <a:rPr lang="en-US" u="sng">
                          <a:solidFill>
                            <a:srgbClr val="3366CC"/>
                          </a:solidFill>
                          <a:effectLst/>
                          <a:hlinkClick r:id="rId2"/>
                        </a:rPr>
                        <a:t>France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3" tooltip="Chinese French"/>
                        </a:rPr>
                        <a:t>Chinese French</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600,000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2018</a:t>
                      </a:r>
                      <a:r>
                        <a:rPr lang="en-US" b="0" i="0" u="none" strike="noStrike" baseline="30000">
                          <a:solidFill>
                            <a:srgbClr val="3366CC"/>
                          </a:solidFill>
                          <a:effectLst/>
                          <a:hlinkClick r:id="rId4"/>
                        </a:rPr>
                        <a:t>[143]</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39023554"/>
                  </a:ext>
                </a:extLst>
              </a:tr>
              <a:tr h="0">
                <a:tc>
                  <a:txBody>
                    <a:bodyPr/>
                    <a:lstStyle/>
                    <a:p>
                      <a:r>
                        <a:rPr lang="en-US">
                          <a:effectLst/>
                        </a:rPr>
                        <a:t> </a:t>
                      </a:r>
                      <a:r>
                        <a:rPr lang="en-US" u="none" strike="noStrike">
                          <a:solidFill>
                            <a:srgbClr val="3366CC"/>
                          </a:solidFill>
                          <a:effectLst/>
                          <a:hlinkClick r:id="rId5" tooltip="United Kingdom"/>
                        </a:rPr>
                        <a:t>United Kingdom</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6" tooltip="British Chinese"/>
                        </a:rPr>
                        <a:t>British Chinese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433,150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65976697"/>
                  </a:ext>
                </a:extLst>
              </a:tr>
              <a:tr h="0">
                <a:tc>
                  <a:txBody>
                    <a:bodyPr/>
                    <a:lstStyle/>
                    <a:p>
                      <a:r>
                        <a:rPr lang="en-US">
                          <a:effectLst/>
                        </a:rPr>
                        <a:t> </a:t>
                      </a:r>
                      <a:r>
                        <a:rPr lang="en-US" u="none" strike="noStrike">
                          <a:solidFill>
                            <a:srgbClr val="3366CC"/>
                          </a:solidFill>
                          <a:effectLst/>
                          <a:hlinkClick r:id="rId7" tooltip="Russia"/>
                        </a:rPr>
                        <a:t>Russia</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8" tooltip="Chinese people in Russia"/>
                        </a:rPr>
                        <a:t>Chinese people in Russia</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28,943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2010</a:t>
                      </a:r>
                      <a:r>
                        <a:rPr lang="en-US" b="0" i="0" u="none" strike="noStrike" baseline="30000">
                          <a:solidFill>
                            <a:srgbClr val="3366CC"/>
                          </a:solidFill>
                          <a:effectLst/>
                          <a:hlinkClick r:id="rId9"/>
                        </a:rPr>
                        <a:t>[144]</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55130353"/>
                  </a:ext>
                </a:extLst>
              </a:tr>
              <a:tr h="0">
                <a:tc>
                  <a:txBody>
                    <a:bodyPr/>
                    <a:lstStyle/>
                    <a:p>
                      <a:r>
                        <a:rPr lang="en-US">
                          <a:effectLst/>
                        </a:rPr>
                        <a:t> </a:t>
                      </a:r>
                      <a:r>
                        <a:rPr lang="en-US" u="none" strike="noStrike">
                          <a:solidFill>
                            <a:srgbClr val="3366CC"/>
                          </a:solidFill>
                          <a:effectLst/>
                          <a:hlinkClick r:id="rId10" tooltip="Italy"/>
                        </a:rPr>
                        <a:t>Italy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11" tooltip="Chinese people in Italy"/>
                        </a:rPr>
                        <a:t>Chinese people in Italy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288,923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2020</a:t>
                      </a:r>
                      <a:r>
                        <a:rPr lang="en-US" b="0" i="0" u="none" strike="noStrike" baseline="30000">
                          <a:solidFill>
                            <a:srgbClr val="3366CC"/>
                          </a:solidFill>
                          <a:effectLst/>
                          <a:hlinkClick r:id="rId12"/>
                        </a:rPr>
                        <a:t>[145]</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87302604"/>
                  </a:ext>
                </a:extLst>
              </a:tr>
              <a:tr h="0">
                <a:tc>
                  <a:txBody>
                    <a:bodyPr/>
                    <a:lstStyle/>
                    <a:p>
                      <a:r>
                        <a:rPr lang="en-US">
                          <a:effectLst/>
                        </a:rPr>
                        <a:t> </a:t>
                      </a:r>
                      <a:r>
                        <a:rPr lang="en-US" u="none" strike="noStrike">
                          <a:solidFill>
                            <a:srgbClr val="3366CC"/>
                          </a:solidFill>
                          <a:effectLst/>
                          <a:hlinkClick r:id="rId13" tooltip="Spain"/>
                        </a:rPr>
                        <a:t>Spain</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14" tooltip="Chinese people in Spain"/>
                        </a:rPr>
                        <a:t>Chinese people in Spain</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197,390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2020</a:t>
                      </a:r>
                      <a:r>
                        <a:rPr lang="en-US" b="0" i="0" u="none" strike="noStrike" baseline="30000">
                          <a:solidFill>
                            <a:srgbClr val="3366CC"/>
                          </a:solidFill>
                          <a:effectLst/>
                          <a:hlinkClick r:id="rId15"/>
                        </a:rPr>
                        <a:t>[146]</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82844118"/>
                  </a:ext>
                </a:extLst>
              </a:tr>
              <a:tr h="0">
                <a:tc>
                  <a:txBody>
                    <a:bodyPr/>
                    <a:lstStyle/>
                    <a:p>
                      <a:r>
                        <a:rPr lang="en-US">
                          <a:effectLst/>
                        </a:rPr>
                        <a:t> </a:t>
                      </a:r>
                      <a:r>
                        <a:rPr lang="en-US" u="none" strike="noStrike">
                          <a:solidFill>
                            <a:srgbClr val="3366CC"/>
                          </a:solidFill>
                          <a:effectLst/>
                          <a:hlinkClick r:id="rId16" tooltip="Germany"/>
                        </a:rPr>
                        <a:t>Germany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17" tooltip="Chinese people in Germany"/>
                        </a:rPr>
                        <a:t>Chinese people in Germany</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145,610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2020</a:t>
                      </a:r>
                      <a:r>
                        <a:rPr lang="en-US" b="0" i="0" u="none" strike="noStrike" baseline="30000">
                          <a:solidFill>
                            <a:srgbClr val="3366CC"/>
                          </a:solidFill>
                          <a:effectLst/>
                          <a:hlinkClick r:id="rId18"/>
                        </a:rPr>
                        <a:t>[147]</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60604102"/>
                  </a:ext>
                </a:extLst>
              </a:tr>
              <a:tr h="0">
                <a:tc>
                  <a:txBody>
                    <a:bodyPr/>
                    <a:lstStyle/>
                    <a:p>
                      <a:r>
                        <a:rPr lang="en-US">
                          <a:effectLst/>
                        </a:rPr>
                        <a:t> </a:t>
                      </a:r>
                      <a:r>
                        <a:rPr lang="en-US" u="none" strike="noStrike">
                          <a:solidFill>
                            <a:srgbClr val="3366CC"/>
                          </a:solidFill>
                          <a:effectLst/>
                          <a:hlinkClick r:id="rId19" tooltip="Netherlands"/>
                        </a:rPr>
                        <a:t>Netherlands</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20" tooltip="Chinese people in the Netherlands"/>
                        </a:rPr>
                        <a:t>Chinese people in the Netherlands</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94,000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&lt;1%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2018</a:t>
                      </a:r>
                      <a:r>
                        <a:rPr lang="en-US" baseline="30000" dirty="0">
                          <a:effectLst/>
                        </a:rPr>
                        <a:t>[</a:t>
                      </a:r>
                      <a:r>
                        <a:rPr lang="en-US" i="1" u="none" strike="noStrike" baseline="30000" dirty="0">
                          <a:solidFill>
                            <a:srgbClr val="3366CC"/>
                          </a:solidFill>
                          <a:effectLst/>
                          <a:hlinkClick r:id="rId21" tooltip="Wikipedia:Citation needed"/>
                        </a:rPr>
                        <a:t>citation needed</a:t>
                      </a:r>
                      <a:r>
                        <a:rPr lang="en-US" baseline="30000" dirty="0">
                          <a:effectLst/>
                        </a:rPr>
                        <a:t>]</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18071009"/>
                  </a:ext>
                </a:extLst>
              </a:tr>
            </a:tbl>
          </a:graphicData>
        </a:graphic>
      </p:graphicFrame>
      <p:pic>
        <p:nvPicPr>
          <p:cNvPr id="1026" name="Picture 2">
            <a:extLst>
              <a:ext uri="{FF2B5EF4-FFF2-40B4-BE49-F238E27FC236}">
                <a16:creationId xmlns:a16="http://schemas.microsoft.com/office/drawing/2014/main" id="{66D2992D-396B-0BE8-15E1-52252508830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26698" y="2925921"/>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19CB624-07C7-BA33-457B-997CF077A02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26698" y="2925921"/>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3F14F3-DCC0-F66A-2A54-017210B6850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26698" y="2925921"/>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A1840FFF-0C01-7D1F-6546-CD1C5B95BB1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26698" y="2925921"/>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7469BCC-200D-4950-99FA-CBE8188D915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26698" y="2925921"/>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3309FC2D-344F-2CE1-AA22-B95F2DCFF4B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26698" y="2925921"/>
            <a:ext cx="2190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BF96136-6B7B-6835-39FF-643BC454DBB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26698" y="2925921"/>
            <a:ext cx="219075" cy="142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51B144DB-2EC5-3D19-936D-5A7F101D3AED}"/>
              </a:ext>
            </a:extLst>
          </p:cNvPr>
          <p:cNvGraphicFramePr>
            <a:graphicFrameLocks noGrp="1"/>
          </p:cNvGraphicFramePr>
          <p:nvPr>
            <p:extLst>
              <p:ext uri="{D42A27DB-BD31-4B8C-83A1-F6EECF244321}">
                <p14:modId xmlns:p14="http://schemas.microsoft.com/office/powerpoint/2010/main" val="1330762792"/>
              </p:ext>
            </p:extLst>
          </p:nvPr>
        </p:nvGraphicFramePr>
        <p:xfrm>
          <a:off x="5626698" y="1101627"/>
          <a:ext cx="10752135" cy="1828800"/>
        </p:xfrm>
        <a:graphic>
          <a:graphicData uri="http://schemas.openxmlformats.org/drawingml/2006/table">
            <a:tbl>
              <a:tblPr/>
              <a:tblGrid>
                <a:gridCol w="2150427">
                  <a:extLst>
                    <a:ext uri="{9D8B030D-6E8A-4147-A177-3AD203B41FA5}">
                      <a16:colId xmlns:a16="http://schemas.microsoft.com/office/drawing/2014/main" val="4130245058"/>
                    </a:ext>
                  </a:extLst>
                </a:gridCol>
                <a:gridCol w="2150427">
                  <a:extLst>
                    <a:ext uri="{9D8B030D-6E8A-4147-A177-3AD203B41FA5}">
                      <a16:colId xmlns:a16="http://schemas.microsoft.com/office/drawing/2014/main" val="2065222340"/>
                    </a:ext>
                  </a:extLst>
                </a:gridCol>
                <a:gridCol w="2150427">
                  <a:extLst>
                    <a:ext uri="{9D8B030D-6E8A-4147-A177-3AD203B41FA5}">
                      <a16:colId xmlns:a16="http://schemas.microsoft.com/office/drawing/2014/main" val="869963164"/>
                    </a:ext>
                  </a:extLst>
                </a:gridCol>
                <a:gridCol w="2150427">
                  <a:extLst>
                    <a:ext uri="{9D8B030D-6E8A-4147-A177-3AD203B41FA5}">
                      <a16:colId xmlns:a16="http://schemas.microsoft.com/office/drawing/2014/main" val="1225482775"/>
                    </a:ext>
                  </a:extLst>
                </a:gridCol>
                <a:gridCol w="2150427">
                  <a:extLst>
                    <a:ext uri="{9D8B030D-6E8A-4147-A177-3AD203B41FA5}">
                      <a16:colId xmlns:a16="http://schemas.microsoft.com/office/drawing/2014/main" val="1365160892"/>
                    </a:ext>
                  </a:extLst>
                </a:gridCol>
              </a:tblGrid>
              <a:tr h="0">
                <a:tc>
                  <a:txBody>
                    <a:bodyPr/>
                    <a:lstStyle/>
                    <a:p>
                      <a:r>
                        <a:rPr lang="en-US">
                          <a:effectLst/>
                        </a:rPr>
                        <a:t> </a:t>
                      </a:r>
                      <a:r>
                        <a:rPr lang="en-US" u="none" strike="noStrike">
                          <a:solidFill>
                            <a:srgbClr val="3366CC"/>
                          </a:solidFill>
                          <a:effectLst/>
                          <a:hlinkClick r:id="rId29" tooltip="United States"/>
                        </a:rPr>
                        <a:t>United States</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30" tooltip="Chinese American"/>
                        </a:rPr>
                        <a:t>Chinese American</a:t>
                      </a:r>
                      <a:r>
                        <a:rPr lang="en-US">
                          <a:effectLst/>
                        </a:rPr>
                        <a:t>, </a:t>
                      </a:r>
                      <a:r>
                        <a:rPr lang="en-US" u="none" strike="noStrike">
                          <a:solidFill>
                            <a:srgbClr val="3366CC"/>
                          </a:solidFill>
                          <a:effectLst/>
                          <a:hlinkClick r:id="rId31" tooltip="American-born Chinese"/>
                        </a:rPr>
                        <a:t>American-born Chinese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5,025,817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2017</a:t>
                      </a:r>
                      <a:r>
                        <a:rPr lang="en-US" b="0" i="0" u="none" strike="noStrike" baseline="30000">
                          <a:solidFill>
                            <a:srgbClr val="3366CC"/>
                          </a:solidFill>
                          <a:effectLst/>
                          <a:hlinkClick r:id="rId32"/>
                        </a:rPr>
                        <a:t>[157]</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03990971"/>
                  </a:ext>
                </a:extLst>
              </a:tr>
              <a:tr h="0">
                <a:tc>
                  <a:txBody>
                    <a:bodyPr/>
                    <a:lstStyle/>
                    <a:p>
                      <a:r>
                        <a:rPr lang="en-US">
                          <a:effectLst/>
                        </a:rPr>
                        <a:t> </a:t>
                      </a:r>
                      <a:r>
                        <a:rPr lang="en-US" u="none" strike="noStrike">
                          <a:solidFill>
                            <a:srgbClr val="3366CC"/>
                          </a:solidFill>
                          <a:effectLst/>
                          <a:hlinkClick r:id="rId33" tooltip="Canada"/>
                        </a:rPr>
                        <a:t>Canada</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u="none" strike="noStrike">
                          <a:solidFill>
                            <a:srgbClr val="3366CC"/>
                          </a:solidFill>
                          <a:effectLst/>
                          <a:hlinkClick r:id="rId34" tooltip="Chinese Canadian"/>
                        </a:rPr>
                        <a:t>Chinese Canadian</a:t>
                      </a:r>
                      <a:r>
                        <a:rPr lang="en-US">
                          <a:effectLst/>
                        </a:rPr>
                        <a:t>, </a:t>
                      </a:r>
                      <a:r>
                        <a:rPr lang="en-US" u="none" strike="noStrike">
                          <a:solidFill>
                            <a:srgbClr val="3366CC"/>
                          </a:solidFill>
                          <a:effectLst/>
                          <a:hlinkClick r:id="rId35" tooltip="Canadian-born Chinese"/>
                        </a:rPr>
                        <a:t>Canadian-born Chinese</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1,769,195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5.1%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2016</a:t>
                      </a:r>
                      <a:r>
                        <a:rPr lang="en-US" b="0" i="0" u="none" strike="noStrike" baseline="30000" dirty="0">
                          <a:solidFill>
                            <a:srgbClr val="3366CC"/>
                          </a:solidFill>
                          <a:effectLst/>
                          <a:hlinkClick r:id="rId36"/>
                        </a:rPr>
                        <a:t>[158]</a:t>
                      </a:r>
                      <a:r>
                        <a:rPr lang="en-US" b="0" i="0" u="none" strike="noStrike" baseline="30000" dirty="0">
                          <a:solidFill>
                            <a:srgbClr val="3366CC"/>
                          </a:solidFill>
                          <a:effectLst/>
                          <a:hlinkClick r:id="rId37"/>
                        </a:rPr>
                        <a:t>[159]</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69659023"/>
                  </a:ext>
                </a:extLst>
              </a:tr>
            </a:tbl>
          </a:graphicData>
        </a:graphic>
      </p:graphicFrame>
      <p:pic>
        <p:nvPicPr>
          <p:cNvPr id="1033" name="Picture 9">
            <a:extLst>
              <a:ext uri="{FF2B5EF4-FFF2-40B4-BE49-F238E27FC236}">
                <a16:creationId xmlns:a16="http://schemas.microsoft.com/office/drawing/2014/main" id="{2BD0F62B-3FB7-8489-6868-807C6E31EC8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26697" y="1102421"/>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726FBCC-368D-ECDF-8F6B-4D5B932E5A4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626697" y="1102421"/>
            <a:ext cx="219075" cy="114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F03162C-0B80-9D35-9C09-CE1911F70B10}"/>
              </a:ext>
            </a:extLst>
          </p:cNvPr>
          <p:cNvSpPr txBox="1">
            <a:spLocks/>
          </p:cNvSpPr>
          <p:nvPr/>
        </p:nvSpPr>
        <p:spPr>
          <a:xfrm>
            <a:off x="316194" y="3743058"/>
            <a:ext cx="4922378" cy="2088942"/>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kern="0" dirty="0"/>
              <a:t>Cantonese (+ trad. script) for earlier arrivals (1984, 1989)</a:t>
            </a:r>
          </a:p>
          <a:p>
            <a:endParaRPr lang="en-US" kern="0" dirty="0"/>
          </a:p>
          <a:p>
            <a:r>
              <a:rPr lang="en-US" kern="0" dirty="0"/>
              <a:t>Standard Chinese (+ simp. script) for later arrivals</a:t>
            </a:r>
          </a:p>
        </p:txBody>
      </p:sp>
    </p:spTree>
    <p:extLst>
      <p:ext uri="{BB962C8B-B14F-4D97-AF65-F5344CB8AC3E}">
        <p14:creationId xmlns:p14="http://schemas.microsoft.com/office/powerpoint/2010/main" val="283891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8504-EF8D-206E-D9B9-0C5E36DB75F4}"/>
              </a:ext>
            </a:extLst>
          </p:cNvPr>
          <p:cNvSpPr>
            <a:spLocks noGrp="1"/>
          </p:cNvSpPr>
          <p:nvPr>
            <p:ph type="title"/>
          </p:nvPr>
        </p:nvSpPr>
        <p:spPr/>
        <p:txBody>
          <a:bodyPr/>
          <a:lstStyle/>
          <a:p>
            <a:r>
              <a:rPr lang="en-US" dirty="0"/>
              <a:t>Dialects</a:t>
            </a:r>
          </a:p>
        </p:txBody>
      </p:sp>
      <p:sp>
        <p:nvSpPr>
          <p:cNvPr id="3" name="Content Placeholder 2">
            <a:extLst>
              <a:ext uri="{FF2B5EF4-FFF2-40B4-BE49-F238E27FC236}">
                <a16:creationId xmlns:a16="http://schemas.microsoft.com/office/drawing/2014/main" id="{36663FF7-0840-804D-FC4B-8A4AF7DA6480}"/>
              </a:ext>
            </a:extLst>
          </p:cNvPr>
          <p:cNvSpPr>
            <a:spLocks noGrp="1"/>
          </p:cNvSpPr>
          <p:nvPr>
            <p:ph idx="1"/>
          </p:nvPr>
        </p:nvSpPr>
        <p:spPr>
          <a:xfrm>
            <a:off x="838200" y="1825625"/>
            <a:ext cx="5838825" cy="4351338"/>
          </a:xfrm>
        </p:spPr>
        <p:txBody>
          <a:bodyPr/>
          <a:lstStyle/>
          <a:p>
            <a:endParaRPr lang="en-US" dirty="0"/>
          </a:p>
        </p:txBody>
      </p:sp>
      <p:sp>
        <p:nvSpPr>
          <p:cNvPr id="5" name="TextBox 4">
            <a:extLst>
              <a:ext uri="{FF2B5EF4-FFF2-40B4-BE49-F238E27FC236}">
                <a16:creationId xmlns:a16="http://schemas.microsoft.com/office/drawing/2014/main" id="{9BAED69F-D46F-2654-B229-EEB5086031C0}"/>
              </a:ext>
            </a:extLst>
          </p:cNvPr>
          <p:cNvSpPr txBox="1"/>
          <p:nvPr/>
        </p:nvSpPr>
        <p:spPr>
          <a:xfrm>
            <a:off x="8305800" y="3076555"/>
            <a:ext cx="3124200" cy="3416320"/>
          </a:xfrm>
          <a:prstGeom prst="rect">
            <a:avLst/>
          </a:prstGeom>
          <a:noFill/>
        </p:spPr>
        <p:txBody>
          <a:bodyPr wrap="square">
            <a:spAutoFit/>
          </a:bodyPr>
          <a:lstStyle/>
          <a:p>
            <a:pPr algn="l"/>
            <a:r>
              <a:rPr lang="en-US" b="0" i="0" dirty="0">
                <a:solidFill>
                  <a:srgbClr val="202122"/>
                </a:solidFill>
                <a:effectLst/>
                <a:latin typeface="Arial" panose="020B0604020202020204" pitchFamily="34" charset="0"/>
              </a:rPr>
              <a:t>Proportions of first-language speakers</a:t>
            </a:r>
            <a:r>
              <a:rPr lang="en-US" b="0" i="0" u="none" strike="noStrike" baseline="30000" dirty="0">
                <a:solidFill>
                  <a:srgbClr val="3366CC"/>
                </a:solidFill>
                <a:effectLst/>
                <a:latin typeface="Arial" panose="020B0604020202020204" pitchFamily="34" charset="0"/>
                <a:hlinkClick r:id="rId2"/>
              </a:rPr>
              <a:t>[24]</a:t>
            </a:r>
            <a:endParaRPr lang="en-US" b="0" i="0" dirty="0">
              <a:solidFill>
                <a:srgbClr val="202122"/>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Mandarin Chinese"/>
              </a:rPr>
              <a:t>Mandarin</a:t>
            </a:r>
            <a:r>
              <a:rPr lang="en-US" b="0" i="0" dirty="0">
                <a:solidFill>
                  <a:srgbClr val="202122"/>
                </a:solidFill>
                <a:effectLst/>
                <a:latin typeface="Arial" panose="020B0604020202020204" pitchFamily="34" charset="0"/>
              </a:rPr>
              <a:t> (65.7%)</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Min Chinese"/>
              </a:rPr>
              <a:t>Min</a:t>
            </a:r>
            <a:r>
              <a:rPr lang="en-US" b="0" i="0" dirty="0">
                <a:solidFill>
                  <a:srgbClr val="202122"/>
                </a:solidFill>
                <a:effectLst/>
                <a:latin typeface="Arial" panose="020B0604020202020204" pitchFamily="34" charset="0"/>
              </a:rPr>
              <a:t> (6.2%)</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Wu Chinese"/>
              </a:rPr>
              <a:t>Wu</a:t>
            </a:r>
            <a:r>
              <a:rPr lang="en-US" b="0" i="0" dirty="0">
                <a:solidFill>
                  <a:srgbClr val="202122"/>
                </a:solidFill>
                <a:effectLst/>
                <a:latin typeface="Arial" panose="020B0604020202020204" pitchFamily="34" charset="0"/>
              </a:rPr>
              <a:t> (6.1%)</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Yue Chinese"/>
              </a:rPr>
              <a:t>Yue</a:t>
            </a:r>
            <a:r>
              <a:rPr lang="en-US" b="0" i="0" dirty="0">
                <a:solidFill>
                  <a:srgbClr val="202122"/>
                </a:solidFill>
                <a:effectLst/>
                <a:latin typeface="Arial" panose="020B0604020202020204" pitchFamily="34" charset="0"/>
              </a:rPr>
              <a:t> (5.6%)</a:t>
            </a:r>
          </a:p>
          <a:p>
            <a:pPr algn="l"/>
            <a:r>
              <a:rPr lang="en-US" b="0" i="0" dirty="0">
                <a:solidFill>
                  <a:srgbClr val="FFFFFF"/>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err="1">
                <a:solidFill>
                  <a:srgbClr val="3366CC"/>
                </a:solidFill>
                <a:effectLst/>
                <a:latin typeface="Arial" panose="020B0604020202020204" pitchFamily="34" charset="0"/>
                <a:hlinkClick r:id="rId7" tooltip="Jin Chinese"/>
              </a:rPr>
              <a:t>Jin</a:t>
            </a:r>
            <a:r>
              <a:rPr lang="en-US" b="0" i="0" dirty="0">
                <a:solidFill>
                  <a:srgbClr val="202122"/>
                </a:solidFill>
                <a:effectLst/>
                <a:latin typeface="Arial" panose="020B0604020202020204" pitchFamily="34" charset="0"/>
              </a:rPr>
              <a:t> (5.2%)</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Gan Chinese"/>
              </a:rPr>
              <a:t>Gan</a:t>
            </a:r>
            <a:r>
              <a:rPr lang="en-US" b="0" i="0" dirty="0">
                <a:solidFill>
                  <a:srgbClr val="202122"/>
                </a:solidFill>
                <a:effectLst/>
                <a:latin typeface="Arial" panose="020B0604020202020204" pitchFamily="34" charset="0"/>
              </a:rPr>
              <a:t> (3.9%)</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9" tooltip="Hakka Chinese"/>
              </a:rPr>
              <a:t>Hakka</a:t>
            </a:r>
            <a:r>
              <a:rPr lang="en-US" b="0" i="0" dirty="0">
                <a:solidFill>
                  <a:srgbClr val="202122"/>
                </a:solidFill>
                <a:effectLst/>
                <a:latin typeface="Arial" panose="020B0604020202020204" pitchFamily="34" charset="0"/>
              </a:rPr>
              <a:t> (3.5%)</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0" tooltip="Xiang Chinese"/>
              </a:rPr>
              <a:t>Xiang</a:t>
            </a:r>
            <a:r>
              <a:rPr lang="en-US" b="0" i="0" dirty="0">
                <a:solidFill>
                  <a:srgbClr val="202122"/>
                </a:solidFill>
                <a:effectLst/>
                <a:latin typeface="Arial" panose="020B0604020202020204" pitchFamily="34" charset="0"/>
              </a:rPr>
              <a:t> (3.0%)</a:t>
            </a:r>
          </a:p>
          <a:p>
            <a:pPr algn="l"/>
            <a:r>
              <a:rPr lang="en-US" b="0" i="0" dirty="0">
                <a:solidFill>
                  <a:srgbClr val="000000"/>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 tooltip="Huizhou Chinese"/>
              </a:rPr>
              <a:t>Huizhou</a:t>
            </a:r>
            <a:r>
              <a:rPr lang="en-US" b="0" i="0" dirty="0">
                <a:solidFill>
                  <a:srgbClr val="202122"/>
                </a:solidFill>
                <a:effectLst/>
                <a:latin typeface="Arial" panose="020B0604020202020204" pitchFamily="34" charset="0"/>
              </a:rPr>
              <a:t> (0.3%)</a:t>
            </a:r>
          </a:p>
          <a:p>
            <a:pPr algn="l"/>
            <a:r>
              <a:rPr lang="en-US" b="0" i="0" dirty="0">
                <a:solidFill>
                  <a:srgbClr val="FFFFFF"/>
                </a:solidFill>
                <a:effectLst/>
                <a:latin typeface="Arial" panose="020B0604020202020204" pitchFamily="34" charset="0"/>
              </a:rPr>
              <a:t> </a:t>
            </a:r>
            <a:r>
              <a:rPr lang="en-US" b="0" i="0" dirty="0">
                <a:solidFill>
                  <a:srgbClr val="202122"/>
                </a:solidFill>
                <a:effectLst/>
                <a:latin typeface="Arial" panose="020B0604020202020204" pitchFamily="34" charset="0"/>
              </a:rPr>
              <a:t> </a:t>
            </a:r>
            <a:r>
              <a:rPr lang="en-US" b="0" i="0" u="none" strike="noStrike" dirty="0" err="1">
                <a:solidFill>
                  <a:srgbClr val="3366CC"/>
                </a:solidFill>
                <a:effectLst/>
                <a:latin typeface="Arial" panose="020B0604020202020204" pitchFamily="34" charset="0"/>
                <a:hlinkClick r:id="rId12" tooltip="Pinghua"/>
              </a:rPr>
              <a:t>Pinghua</a:t>
            </a:r>
            <a:r>
              <a:rPr lang="en-US" b="0" i="0" dirty="0">
                <a:solidFill>
                  <a:srgbClr val="202122"/>
                </a:solidFill>
                <a:effectLst/>
                <a:latin typeface="Arial" panose="020B0604020202020204" pitchFamily="34" charset="0"/>
              </a:rPr>
              <a:t>, others (0.6%)</a:t>
            </a:r>
          </a:p>
        </p:txBody>
      </p:sp>
      <p:sp>
        <p:nvSpPr>
          <p:cNvPr id="6" name="Rectangle: Rounded Corners 5">
            <a:extLst>
              <a:ext uri="{FF2B5EF4-FFF2-40B4-BE49-F238E27FC236}">
                <a16:creationId xmlns:a16="http://schemas.microsoft.com/office/drawing/2014/main" id="{6133368A-BF97-1DEE-B1F1-4FDDEC6BD0A1}"/>
              </a:ext>
            </a:extLst>
          </p:cNvPr>
          <p:cNvSpPr/>
          <p:nvPr/>
        </p:nvSpPr>
        <p:spPr>
          <a:xfrm>
            <a:off x="8410574" y="4000500"/>
            <a:ext cx="2027969" cy="8286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175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527B-7F5D-1ECF-7A10-77E1AC2FCDD8}"/>
              </a:ext>
            </a:extLst>
          </p:cNvPr>
          <p:cNvSpPr>
            <a:spLocks noGrp="1"/>
          </p:cNvSpPr>
          <p:nvPr>
            <p:ph type="title"/>
          </p:nvPr>
        </p:nvSpPr>
        <p:spPr/>
        <p:txBody>
          <a:bodyPr/>
          <a:lstStyle/>
          <a:p>
            <a:r>
              <a:rPr lang="en-US" dirty="0"/>
              <a:t>Manners of simplification (selected) </a:t>
            </a:r>
          </a:p>
        </p:txBody>
      </p:sp>
      <p:sp>
        <p:nvSpPr>
          <p:cNvPr id="3" name="Content Placeholder 2">
            <a:extLst>
              <a:ext uri="{FF2B5EF4-FFF2-40B4-BE49-F238E27FC236}">
                <a16:creationId xmlns:a16="http://schemas.microsoft.com/office/drawing/2014/main" id="{8334B350-E9E3-BF2C-0E68-F1DE2F0A8F8B}"/>
              </a:ext>
            </a:extLst>
          </p:cNvPr>
          <p:cNvSpPr>
            <a:spLocks noGrp="1"/>
          </p:cNvSpPr>
          <p:nvPr>
            <p:ph idx="1"/>
          </p:nvPr>
        </p:nvSpPr>
        <p:spPr/>
        <p:txBody>
          <a:bodyPr/>
          <a:lstStyle/>
          <a:p>
            <a:r>
              <a:rPr lang="en-US" dirty="0"/>
              <a:t>Omitting entire components:</a:t>
            </a:r>
          </a:p>
          <a:p>
            <a:r>
              <a:rPr lang="zh-TW" altLang="en-US" dirty="0"/>
              <a:t>廠 → 厂</a:t>
            </a:r>
            <a:r>
              <a:rPr lang="en-US" altLang="zh-TW" dirty="0"/>
              <a:t>; </a:t>
            </a:r>
            <a:r>
              <a:rPr lang="zh-TW" altLang="en-US" dirty="0"/>
              <a:t>廣 → 广</a:t>
            </a:r>
            <a:r>
              <a:rPr lang="en-US" altLang="zh-TW" dirty="0"/>
              <a:t>; </a:t>
            </a:r>
            <a:r>
              <a:rPr lang="zh-TW" altLang="en-US" dirty="0"/>
              <a:t>飛 → 飞</a:t>
            </a:r>
            <a:r>
              <a:rPr lang="en-US" altLang="zh-TW" dirty="0"/>
              <a:t>; </a:t>
            </a:r>
            <a:r>
              <a:rPr lang="zh-TW" altLang="en-US" dirty="0"/>
              <a:t>習 → 习</a:t>
            </a:r>
            <a:r>
              <a:rPr lang="en-US" altLang="zh-TW" dirty="0"/>
              <a:t>; </a:t>
            </a:r>
            <a:r>
              <a:rPr lang="zh-TW" altLang="en-US" dirty="0"/>
              <a:t>滅 → 灭</a:t>
            </a:r>
            <a:r>
              <a:rPr lang="en-US" altLang="zh-TW" dirty="0"/>
              <a:t>; </a:t>
            </a:r>
            <a:r>
              <a:rPr lang="en-US" dirty="0"/>
              <a:t>etc.</a:t>
            </a:r>
          </a:p>
          <a:p>
            <a:r>
              <a:rPr lang="en-US" dirty="0"/>
              <a:t>Further morphing a character after omitting some components:</a:t>
            </a:r>
          </a:p>
          <a:p>
            <a:r>
              <a:rPr lang="zh-TW" altLang="en-US" dirty="0"/>
              <a:t>婦 → 妇</a:t>
            </a:r>
            <a:r>
              <a:rPr lang="en-US" altLang="zh-TW" dirty="0"/>
              <a:t>; </a:t>
            </a:r>
            <a:r>
              <a:rPr lang="zh-TW" altLang="en-US" dirty="0"/>
              <a:t>麗 → 丽</a:t>
            </a:r>
            <a:r>
              <a:rPr lang="en-US" altLang="zh-TW" dirty="0"/>
              <a:t>; </a:t>
            </a:r>
            <a:r>
              <a:rPr lang="zh-TW" altLang="en-US" dirty="0"/>
              <a:t>歸 → 归</a:t>
            </a:r>
            <a:r>
              <a:rPr lang="en-US" altLang="zh-TW" dirty="0"/>
              <a:t>; </a:t>
            </a:r>
            <a:r>
              <a:rPr lang="en-US" dirty="0"/>
              <a:t>etc.</a:t>
            </a:r>
          </a:p>
          <a:p>
            <a:r>
              <a:rPr lang="en-US" dirty="0"/>
              <a:t>Preserving the basic outline or shape of the original character:</a:t>
            </a:r>
          </a:p>
          <a:p>
            <a:r>
              <a:rPr lang="zh-TW" altLang="en-US" dirty="0"/>
              <a:t>繼 → 继</a:t>
            </a:r>
            <a:r>
              <a:rPr lang="en-US" altLang="zh-TW" dirty="0"/>
              <a:t>; </a:t>
            </a:r>
            <a:r>
              <a:rPr lang="zh-TW" altLang="en-US" dirty="0"/>
              <a:t>龜 → 龟</a:t>
            </a:r>
            <a:r>
              <a:rPr lang="en-US" altLang="zh-TW" dirty="0"/>
              <a:t>; </a:t>
            </a:r>
            <a:r>
              <a:rPr lang="zh-TW" altLang="en-US" dirty="0"/>
              <a:t>齒 → 齿</a:t>
            </a:r>
            <a:r>
              <a:rPr lang="en-US" altLang="zh-TW" dirty="0"/>
              <a:t>; </a:t>
            </a:r>
            <a:r>
              <a:rPr lang="zh-TW" altLang="en-US" dirty="0"/>
              <a:t>奪 → 夺</a:t>
            </a:r>
            <a:r>
              <a:rPr lang="en-US" altLang="zh-TW" dirty="0"/>
              <a:t>; </a:t>
            </a:r>
            <a:r>
              <a:rPr lang="en-US" dirty="0"/>
              <a:t>etc.</a:t>
            </a:r>
          </a:p>
        </p:txBody>
      </p:sp>
    </p:spTree>
    <p:extLst>
      <p:ext uri="{BB962C8B-B14F-4D97-AF65-F5344CB8AC3E}">
        <p14:creationId xmlns:p14="http://schemas.microsoft.com/office/powerpoint/2010/main" val="2921018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 Chinese Numbers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273" y="1596003"/>
            <a:ext cx="1726930" cy="2043660"/>
          </a:xfrm>
        </p:spPr>
      </p:pic>
      <p:sp>
        <p:nvSpPr>
          <p:cNvPr id="6" name="Content Placeholder 2"/>
          <p:cNvSpPr txBox="1">
            <a:spLocks/>
          </p:cNvSpPr>
          <p:nvPr/>
        </p:nvSpPr>
        <p:spPr>
          <a:xfrm>
            <a:off x="3771275" y="1596003"/>
            <a:ext cx="7394707" cy="434115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8</a:t>
            </a:r>
          </a:p>
          <a:p>
            <a:r>
              <a:rPr lang="zh-TW" altLang="en-US" dirty="0"/>
              <a:t>八</a:t>
            </a:r>
            <a:endParaRPr lang="en-US" altLang="zh-TW" dirty="0"/>
          </a:p>
          <a:p>
            <a:r>
              <a:rPr lang="en-US" dirty="0"/>
              <a:t>Think of MUSTACHE in terms of EIGHT. Conceptual association motivated by </a:t>
            </a:r>
            <a:r>
              <a:rPr lang="en-US" dirty="0" err="1"/>
              <a:t>imaginstic</a:t>
            </a:r>
            <a:r>
              <a:rPr lang="en-US" dirty="0"/>
              <a:t> similarity (based on the writing system)</a:t>
            </a:r>
          </a:p>
          <a:p>
            <a:pPr marL="0" indent="0">
              <a:buNone/>
            </a:pPr>
            <a:endParaRPr lang="en-US" dirty="0"/>
          </a:p>
          <a:p>
            <a:r>
              <a:rPr lang="en-US" dirty="0"/>
              <a:t>10</a:t>
            </a:r>
          </a:p>
          <a:p>
            <a:r>
              <a:rPr lang="zh-TW" altLang="en-US" dirty="0"/>
              <a:t>十</a:t>
            </a:r>
            <a:endParaRPr lang="en-US" altLang="zh-TW" dirty="0"/>
          </a:p>
          <a:p>
            <a:r>
              <a:rPr lang="en-US" dirty="0"/>
              <a:t>Think of CROSS in terms of TEN. Conceptual association motivated by </a:t>
            </a:r>
            <a:r>
              <a:rPr lang="en-US" dirty="0" err="1"/>
              <a:t>imaginstic</a:t>
            </a:r>
            <a:r>
              <a:rPr lang="en-US" dirty="0"/>
              <a:t> similarity (based on the writing system)</a:t>
            </a:r>
          </a:p>
          <a:p>
            <a:endParaRPr lang="en-US" dirty="0"/>
          </a:p>
          <a:p>
            <a:r>
              <a:rPr lang="en-US" dirty="0"/>
              <a:t>Writing system helps people understand the world!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273" y="3639663"/>
            <a:ext cx="1726930" cy="2170998"/>
          </a:xfrm>
          <a:prstGeom prst="rect">
            <a:avLst/>
          </a:prstGeom>
        </p:spPr>
      </p:pic>
    </p:spTree>
    <p:extLst>
      <p:ext uri="{BB962C8B-B14F-4D97-AF65-F5344CB8AC3E}">
        <p14:creationId xmlns:p14="http://schemas.microsoft.com/office/powerpoint/2010/main" val="349721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 Cultural Conventions</a:t>
            </a:r>
          </a:p>
        </p:txBody>
      </p:sp>
      <p:sp>
        <p:nvSpPr>
          <p:cNvPr id="3" name="Content Placeholder 2"/>
          <p:cNvSpPr>
            <a:spLocks noGrp="1"/>
          </p:cNvSpPr>
          <p:nvPr>
            <p:ph idx="1"/>
          </p:nvPr>
        </p:nvSpPr>
        <p:spPr>
          <a:xfrm>
            <a:off x="5164428" y="1690687"/>
            <a:ext cx="6189372" cy="5046110"/>
          </a:xfrm>
        </p:spPr>
        <p:txBody>
          <a:bodyPr>
            <a:normAutofit fontScale="92500"/>
          </a:bodyPr>
          <a:lstStyle/>
          <a:p>
            <a:r>
              <a:rPr lang="zh-TW" altLang="en-US" dirty="0"/>
              <a:t>春</a:t>
            </a:r>
            <a:endParaRPr lang="en-US" altLang="zh-TW" dirty="0"/>
          </a:p>
          <a:p>
            <a:r>
              <a:rPr lang="en-US" dirty="0"/>
              <a:t>Homophony of </a:t>
            </a:r>
            <a:r>
              <a:rPr lang="zh-TW" altLang="en-US" dirty="0"/>
              <a:t>到 </a:t>
            </a:r>
            <a:r>
              <a:rPr lang="en-US" altLang="zh-TW" i="1" dirty="0" err="1"/>
              <a:t>dào</a:t>
            </a:r>
            <a:r>
              <a:rPr lang="en-US" altLang="zh-TW" dirty="0"/>
              <a:t> </a:t>
            </a:r>
            <a:r>
              <a:rPr lang="en-US" dirty="0"/>
              <a:t>“arrive” and </a:t>
            </a:r>
            <a:r>
              <a:rPr lang="zh-TW" altLang="en-US" dirty="0"/>
              <a:t>倒 </a:t>
            </a:r>
            <a:r>
              <a:rPr lang="en-US" altLang="zh-TW" i="1" dirty="0" err="1"/>
              <a:t>dào</a:t>
            </a:r>
            <a:r>
              <a:rPr lang="en-US" altLang="zh-TW" dirty="0"/>
              <a:t> </a:t>
            </a:r>
            <a:r>
              <a:rPr lang="en-US" dirty="0"/>
              <a:t>“reverse”</a:t>
            </a:r>
          </a:p>
          <a:p>
            <a:r>
              <a:rPr lang="en-US" dirty="0"/>
              <a:t>“Spring arrive”</a:t>
            </a:r>
          </a:p>
          <a:p>
            <a:endParaRPr lang="en-US" dirty="0"/>
          </a:p>
          <a:p>
            <a:r>
              <a:rPr lang="en-US" dirty="0"/>
              <a:t>Homophony of </a:t>
            </a:r>
            <a:r>
              <a:rPr lang="zh-TW" altLang="en-US" dirty="0"/>
              <a:t>魚 </a:t>
            </a:r>
            <a:r>
              <a:rPr lang="en-US" altLang="zh-TW" i="1" dirty="0" err="1"/>
              <a:t>yú</a:t>
            </a:r>
            <a:r>
              <a:rPr lang="en-US" altLang="zh-TW" dirty="0"/>
              <a:t> </a:t>
            </a:r>
            <a:r>
              <a:rPr lang="en-US" dirty="0"/>
              <a:t>“fish” and </a:t>
            </a:r>
            <a:r>
              <a:rPr lang="zh-TW" altLang="en-US" dirty="0"/>
              <a:t>餘 </a:t>
            </a:r>
            <a:r>
              <a:rPr lang="en-US" altLang="zh-TW" i="1" dirty="0" err="1"/>
              <a:t>yú</a:t>
            </a:r>
            <a:r>
              <a:rPr lang="en-US" altLang="zh-TW" dirty="0"/>
              <a:t> </a:t>
            </a:r>
            <a:r>
              <a:rPr lang="en-US" dirty="0"/>
              <a:t>“remain”</a:t>
            </a:r>
          </a:p>
          <a:p>
            <a:r>
              <a:rPr lang="en-US" dirty="0"/>
              <a:t>“Every year we have so much that remain.”</a:t>
            </a:r>
          </a:p>
          <a:p>
            <a:endParaRPr lang="en-US" dirty="0"/>
          </a:p>
          <a:p>
            <a:r>
              <a:rPr lang="en-US" dirty="0"/>
              <a:t>Linguistic basis of cultural convention and reasoning.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77795"/>
            <a:ext cx="2948586" cy="22085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786388"/>
            <a:ext cx="2628095" cy="2950409"/>
          </a:xfrm>
          <a:prstGeom prst="rect">
            <a:avLst/>
          </a:prstGeom>
        </p:spPr>
      </p:pic>
    </p:spTree>
    <p:extLst>
      <p:ext uri="{BB962C8B-B14F-4D97-AF65-F5344CB8AC3E}">
        <p14:creationId xmlns:p14="http://schemas.microsoft.com/office/powerpoint/2010/main" val="323455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 New Year’s Food</a:t>
            </a:r>
          </a:p>
        </p:txBody>
      </p:sp>
      <p:sp>
        <p:nvSpPr>
          <p:cNvPr id="3" name="Content Placeholder 2"/>
          <p:cNvSpPr>
            <a:spLocks noGrp="1"/>
          </p:cNvSpPr>
          <p:nvPr>
            <p:ph idx="1"/>
          </p:nvPr>
        </p:nvSpPr>
        <p:spPr>
          <a:xfrm>
            <a:off x="5628068" y="1825625"/>
            <a:ext cx="5725732" cy="4351338"/>
          </a:xfrm>
        </p:spPr>
        <p:txBody>
          <a:bodyPr>
            <a:normAutofit/>
          </a:bodyPr>
          <a:lstStyle/>
          <a:p>
            <a:r>
              <a:rPr lang="en-US" dirty="0"/>
              <a:t>Homophony of </a:t>
            </a:r>
            <a:r>
              <a:rPr lang="zh-TW" altLang="en-US" dirty="0"/>
              <a:t>糕 </a:t>
            </a:r>
            <a:r>
              <a:rPr lang="en-US" altLang="zh-TW" i="1" dirty="0" err="1"/>
              <a:t>gāo</a:t>
            </a:r>
            <a:r>
              <a:rPr lang="en-US" altLang="zh-TW" dirty="0"/>
              <a:t> </a:t>
            </a:r>
            <a:r>
              <a:rPr lang="en-US" dirty="0"/>
              <a:t>“cake” and</a:t>
            </a:r>
            <a:r>
              <a:rPr lang="zh-TW" altLang="en-US" dirty="0"/>
              <a:t> 高</a:t>
            </a:r>
            <a:r>
              <a:rPr lang="en-US" dirty="0"/>
              <a:t> </a:t>
            </a:r>
            <a:r>
              <a:rPr lang="en-US" altLang="zh-TW" i="1" dirty="0" err="1"/>
              <a:t>gāo</a:t>
            </a:r>
            <a:r>
              <a:rPr lang="en-US" altLang="zh-TW" dirty="0"/>
              <a:t> </a:t>
            </a:r>
            <a:r>
              <a:rPr lang="en-US" dirty="0"/>
              <a:t>“high”</a:t>
            </a:r>
          </a:p>
          <a:p>
            <a:r>
              <a:rPr lang="en-US" dirty="0"/>
              <a:t>“Every year we go up (in career)”</a:t>
            </a:r>
          </a:p>
          <a:p>
            <a:pPr marL="0" indent="0">
              <a:buNone/>
            </a:pPr>
            <a:endParaRPr lang="en-US" dirty="0"/>
          </a:p>
          <a:p>
            <a:r>
              <a:rPr lang="en-US" dirty="0"/>
              <a:t>Homophony of “dumplings” and “change of the midnight hours”</a:t>
            </a:r>
          </a:p>
          <a:p>
            <a:endParaRPr lang="en-US" dirty="0"/>
          </a:p>
          <a:p>
            <a:r>
              <a:rPr lang="en-US" dirty="0"/>
              <a:t>Linguistic influence of how people think about food.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349" y="1690688"/>
            <a:ext cx="3456166" cy="22999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349" y="4001294"/>
            <a:ext cx="3456166" cy="2588788"/>
          </a:xfrm>
          <a:prstGeom prst="rect">
            <a:avLst/>
          </a:prstGeom>
        </p:spPr>
      </p:pic>
    </p:spTree>
    <p:extLst>
      <p:ext uri="{BB962C8B-B14F-4D97-AF65-F5344CB8AC3E}">
        <p14:creationId xmlns:p14="http://schemas.microsoft.com/office/powerpoint/2010/main" val="421293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D7D8-F6EE-67DB-458B-5C0A75015060}"/>
              </a:ext>
            </a:extLst>
          </p:cNvPr>
          <p:cNvSpPr>
            <a:spLocks noGrp="1"/>
          </p:cNvSpPr>
          <p:nvPr>
            <p:ph type="title"/>
          </p:nvPr>
        </p:nvSpPr>
        <p:spPr/>
        <p:txBody>
          <a:bodyPr/>
          <a:lstStyle/>
          <a:p>
            <a:r>
              <a:rPr lang="en-US" dirty="0"/>
              <a:t>Summary (fill in with class)</a:t>
            </a:r>
          </a:p>
        </p:txBody>
      </p:sp>
      <p:sp>
        <p:nvSpPr>
          <p:cNvPr id="3" name="Content Placeholder 2">
            <a:extLst>
              <a:ext uri="{FF2B5EF4-FFF2-40B4-BE49-F238E27FC236}">
                <a16:creationId xmlns:a16="http://schemas.microsoft.com/office/drawing/2014/main" id="{BDA4A897-DC58-4BC7-C723-5092D1457E5F}"/>
              </a:ext>
            </a:extLst>
          </p:cNvPr>
          <p:cNvSpPr>
            <a:spLocks noGrp="1"/>
          </p:cNvSpPr>
          <p:nvPr>
            <p:ph idx="1"/>
          </p:nvPr>
        </p:nvSpPr>
        <p:spPr/>
        <p:txBody>
          <a:bodyPr/>
          <a:lstStyle/>
          <a:p>
            <a:r>
              <a:rPr lang="en-US" dirty="0"/>
              <a:t>Chinese as a Tonal language</a:t>
            </a:r>
          </a:p>
          <a:p>
            <a:endParaRPr lang="en-US" dirty="0"/>
          </a:p>
          <a:p>
            <a:endParaRPr lang="en-US" dirty="0"/>
          </a:p>
          <a:p>
            <a:r>
              <a:rPr lang="en-US" dirty="0"/>
              <a:t>Variation of Chinese (esp. writing system)</a:t>
            </a:r>
          </a:p>
          <a:p>
            <a:endParaRPr lang="en-US" dirty="0"/>
          </a:p>
          <a:p>
            <a:endParaRPr lang="en-US" dirty="0"/>
          </a:p>
          <a:p>
            <a:r>
              <a:rPr lang="en-US" dirty="0"/>
              <a:t>Writing system</a:t>
            </a:r>
          </a:p>
        </p:txBody>
      </p:sp>
    </p:spTree>
    <p:extLst>
      <p:ext uri="{BB962C8B-B14F-4D97-AF65-F5344CB8AC3E}">
        <p14:creationId xmlns:p14="http://schemas.microsoft.com/office/powerpoint/2010/main" val="4077092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851B-5F32-C698-FAA0-CC1E277541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0A3BBD-4521-592D-6246-B694F2E177D1}"/>
              </a:ext>
            </a:extLst>
          </p:cNvPr>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Questions?</a:t>
            </a:r>
            <a:r>
              <a:rPr lang="zh-TW" altLang="en-US" sz="3600" dirty="0"/>
              <a:t> </a:t>
            </a:r>
            <a:r>
              <a:rPr lang="en-US" altLang="zh-TW" sz="3600" dirty="0"/>
              <a:t>Comments?</a:t>
            </a:r>
            <a:endParaRPr lang="en-US" sz="3600" dirty="0"/>
          </a:p>
        </p:txBody>
      </p:sp>
    </p:spTree>
    <p:extLst>
      <p:ext uri="{BB962C8B-B14F-4D97-AF65-F5344CB8AC3E}">
        <p14:creationId xmlns:p14="http://schemas.microsoft.com/office/powerpoint/2010/main" val="3475349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1401F-64ED-A502-68B7-1E08D07AC9A0}"/>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90240852-A4A7-BF15-E9FB-D128D6E8781E}"/>
              </a:ext>
            </a:extLst>
          </p:cNvPr>
          <p:cNvSpPr>
            <a:spLocks noGrp="1"/>
          </p:cNvSpPr>
          <p:nvPr>
            <p:ph idx="1"/>
          </p:nvPr>
        </p:nvSpPr>
        <p:spPr/>
        <p:txBody>
          <a:bodyPr/>
          <a:lstStyle/>
          <a:p>
            <a:r>
              <a:rPr lang="en-US" dirty="0"/>
              <a:t>- Please review the basic geographical information about Korea.</a:t>
            </a:r>
            <a:br>
              <a:rPr lang="en-US" dirty="0"/>
            </a:br>
            <a:r>
              <a:rPr lang="en-US" dirty="0"/>
              <a:t>- Please watch this video: </a:t>
            </a:r>
            <a:br>
              <a:rPr lang="en-US" dirty="0"/>
            </a:br>
            <a:r>
              <a:rPr lang="en-US" dirty="0">
                <a:effectLst/>
                <a:hlinkClick r:id="rId2" tooltip="https://www.youtube.com/watch?v=2adppssj0h0"/>
              </a:rPr>
              <a:t>https://www.youtube.com/watch?v=2aDPpssj0h0</a:t>
            </a:r>
            <a:endParaRPr lang="en-US" dirty="0"/>
          </a:p>
        </p:txBody>
      </p:sp>
    </p:spTree>
    <p:extLst>
      <p:ext uri="{BB962C8B-B14F-4D97-AF65-F5344CB8AC3E}">
        <p14:creationId xmlns:p14="http://schemas.microsoft.com/office/powerpoint/2010/main" val="411699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FFA5-A755-54C0-DDC3-8CF881E8E33B}"/>
              </a:ext>
            </a:extLst>
          </p:cNvPr>
          <p:cNvSpPr>
            <a:spLocks noGrp="1"/>
          </p:cNvSpPr>
          <p:nvPr>
            <p:ph type="title"/>
          </p:nvPr>
        </p:nvSpPr>
        <p:spPr/>
        <p:txBody>
          <a:bodyPr/>
          <a:lstStyle/>
          <a:p>
            <a:r>
              <a:rPr lang="en-US" dirty="0"/>
              <a:t>Grammar</a:t>
            </a:r>
          </a:p>
        </p:txBody>
      </p:sp>
      <p:sp>
        <p:nvSpPr>
          <p:cNvPr id="3" name="Content Placeholder 2">
            <a:extLst>
              <a:ext uri="{FF2B5EF4-FFF2-40B4-BE49-F238E27FC236}">
                <a16:creationId xmlns:a16="http://schemas.microsoft.com/office/drawing/2014/main" id="{9E1C1546-BEAC-65BA-ADE4-0238F73FFBB2}"/>
              </a:ext>
            </a:extLst>
          </p:cNvPr>
          <p:cNvSpPr>
            <a:spLocks noGrp="1"/>
          </p:cNvSpPr>
          <p:nvPr>
            <p:ph idx="1"/>
          </p:nvPr>
        </p:nvSpPr>
        <p:spPr>
          <a:xfrm>
            <a:off x="838200" y="1825625"/>
            <a:ext cx="7740721" cy="4351338"/>
          </a:xfrm>
        </p:spPr>
        <p:txBody>
          <a:bodyPr/>
          <a:lstStyle/>
          <a:p>
            <a:r>
              <a:rPr lang="en-US" dirty="0"/>
              <a:t>Chinese as an analytic language (very little inflection).</a:t>
            </a:r>
          </a:p>
          <a:p>
            <a:r>
              <a:rPr lang="en-US" dirty="0"/>
              <a:t>Inflection: word formation through modification of word form (tense, case, person, number, gender, etc.)</a:t>
            </a:r>
          </a:p>
          <a:p>
            <a:r>
              <a:rPr lang="en-US" dirty="0"/>
              <a:t>Show class notes https://docs.google.com/document/d/1kl9gM8OL1EKaOuWquGqoCp64iwtAegzPXh6VgR-_1qw/edit?usp=sharing </a:t>
            </a:r>
          </a:p>
          <a:p>
            <a:r>
              <a:rPr lang="en-US" dirty="0"/>
              <a:t>Vague language…</a:t>
            </a:r>
          </a:p>
        </p:txBody>
      </p:sp>
      <p:pic>
        <p:nvPicPr>
          <p:cNvPr id="5" name="Picture 4">
            <a:extLst>
              <a:ext uri="{FF2B5EF4-FFF2-40B4-BE49-F238E27FC236}">
                <a16:creationId xmlns:a16="http://schemas.microsoft.com/office/drawing/2014/main" id="{044976FA-46AD-19F2-EB55-9C7A16A1C8B0}"/>
              </a:ext>
            </a:extLst>
          </p:cNvPr>
          <p:cNvPicPr>
            <a:picLocks noChangeAspect="1"/>
          </p:cNvPicPr>
          <p:nvPr/>
        </p:nvPicPr>
        <p:blipFill>
          <a:blip r:embed="rId2"/>
          <a:stretch>
            <a:fillRect/>
          </a:stretch>
        </p:blipFill>
        <p:spPr>
          <a:xfrm>
            <a:off x="8885009" y="3495674"/>
            <a:ext cx="2997201" cy="2997201"/>
          </a:xfrm>
          <a:prstGeom prst="rect">
            <a:avLst/>
          </a:prstGeom>
        </p:spPr>
      </p:pic>
    </p:spTree>
    <p:extLst>
      <p:ext uri="{BB962C8B-B14F-4D97-AF65-F5344CB8AC3E}">
        <p14:creationId xmlns:p14="http://schemas.microsoft.com/office/powerpoint/2010/main" val="19529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647A-6EFD-45D7-6A41-8126F68B826F}"/>
              </a:ext>
            </a:extLst>
          </p:cNvPr>
          <p:cNvSpPr>
            <a:spLocks noGrp="1"/>
          </p:cNvSpPr>
          <p:nvPr>
            <p:ph type="title"/>
          </p:nvPr>
        </p:nvSpPr>
        <p:spPr/>
        <p:txBody>
          <a:bodyPr/>
          <a:lstStyle/>
          <a:p>
            <a:r>
              <a:rPr lang="en-US" dirty="0"/>
              <a:t>The Chinese TIME</a:t>
            </a:r>
          </a:p>
        </p:txBody>
      </p:sp>
      <p:sp>
        <p:nvSpPr>
          <p:cNvPr id="3" name="Content Placeholder 2">
            <a:extLst>
              <a:ext uri="{FF2B5EF4-FFF2-40B4-BE49-F238E27FC236}">
                <a16:creationId xmlns:a16="http://schemas.microsoft.com/office/drawing/2014/main" id="{F5260ED3-4FCF-8677-9FD1-3D5EE1FCABE8}"/>
              </a:ext>
            </a:extLst>
          </p:cNvPr>
          <p:cNvSpPr>
            <a:spLocks noGrp="1"/>
          </p:cNvSpPr>
          <p:nvPr>
            <p:ph idx="1"/>
          </p:nvPr>
        </p:nvSpPr>
        <p:spPr/>
        <p:txBody>
          <a:bodyPr/>
          <a:lstStyle/>
          <a:p>
            <a:r>
              <a:rPr lang="en-US" dirty="0"/>
              <a:t>Grammatical: (lack of) tense marking</a:t>
            </a:r>
          </a:p>
          <a:p>
            <a:r>
              <a:rPr lang="en-US" dirty="0"/>
              <a:t>Cultural: metaphorical understanding of TIME</a:t>
            </a:r>
          </a:p>
        </p:txBody>
      </p:sp>
    </p:spTree>
    <p:extLst>
      <p:ext uri="{BB962C8B-B14F-4D97-AF65-F5344CB8AC3E}">
        <p14:creationId xmlns:p14="http://schemas.microsoft.com/office/powerpoint/2010/main" val="187360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FB28-45C1-4204-87CF-8DF58E17E9D5}"/>
              </a:ext>
            </a:extLst>
          </p:cNvPr>
          <p:cNvSpPr>
            <a:spLocks noGrp="1"/>
          </p:cNvSpPr>
          <p:nvPr>
            <p:ph type="title"/>
          </p:nvPr>
        </p:nvSpPr>
        <p:spPr/>
        <p:txBody>
          <a:bodyPr/>
          <a:lstStyle/>
          <a:p>
            <a:r>
              <a:rPr lang="en-US" altLang="zh-TW" dirty="0"/>
              <a:t>How would you communicate without tense?</a:t>
            </a:r>
            <a:endParaRPr lang="en-US" dirty="0"/>
          </a:p>
        </p:txBody>
      </p:sp>
      <p:sp>
        <p:nvSpPr>
          <p:cNvPr id="3" name="Content Placeholder 2">
            <a:extLst>
              <a:ext uri="{FF2B5EF4-FFF2-40B4-BE49-F238E27FC236}">
                <a16:creationId xmlns:a16="http://schemas.microsoft.com/office/drawing/2014/main" id="{7E7C0622-3DAF-4B20-90D6-E61251EC3CBE}"/>
              </a:ext>
            </a:extLst>
          </p:cNvPr>
          <p:cNvSpPr>
            <a:spLocks noGrp="1"/>
          </p:cNvSpPr>
          <p:nvPr>
            <p:ph idx="1"/>
          </p:nvPr>
        </p:nvSpPr>
        <p:spPr/>
        <p:txBody>
          <a:bodyPr/>
          <a:lstStyle/>
          <a:p>
            <a:r>
              <a:rPr lang="en-US" altLang="zh-TW" dirty="0"/>
              <a:t>In-class Task 1: Try to write a short passage (3-4 sentences) of what you did yesterday/last week/last month, without using tense. </a:t>
            </a:r>
          </a:p>
          <a:p>
            <a:endParaRPr lang="en-US" dirty="0"/>
          </a:p>
          <a:p>
            <a:r>
              <a:rPr lang="en-US" altLang="zh-TW" dirty="0"/>
              <a:t>In-class Task 2: Try to communicate indirectness (which is a tense-related phenomenon) without using tense. Can you come up with a way?</a:t>
            </a:r>
            <a:endParaRPr lang="en-US" dirty="0"/>
          </a:p>
          <a:p>
            <a:endParaRPr lang="en-US" dirty="0"/>
          </a:p>
        </p:txBody>
      </p:sp>
    </p:spTree>
    <p:extLst>
      <p:ext uri="{BB962C8B-B14F-4D97-AF65-F5344CB8AC3E}">
        <p14:creationId xmlns:p14="http://schemas.microsoft.com/office/powerpoint/2010/main" val="4342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tense and narrative viewpoint</a:t>
            </a:r>
            <a:endParaRPr lang="en-GB" dirty="0"/>
          </a:p>
        </p:txBody>
      </p:sp>
      <p:sp>
        <p:nvSpPr>
          <p:cNvPr id="3" name="Content Placeholder 2"/>
          <p:cNvSpPr>
            <a:spLocks noGrp="1"/>
          </p:cNvSpPr>
          <p:nvPr>
            <p:ph idx="1"/>
          </p:nvPr>
        </p:nvSpPr>
        <p:spPr>
          <a:xfrm>
            <a:off x="554183" y="1825625"/>
            <a:ext cx="9421090" cy="4351338"/>
          </a:xfrm>
        </p:spPr>
        <p:txBody>
          <a:bodyPr/>
          <a:lstStyle/>
          <a:p>
            <a:r>
              <a:rPr lang="en-GB" dirty="0" err="1"/>
              <a:t>Dancygier</a:t>
            </a:r>
            <a:r>
              <a:rPr lang="en-GB" dirty="0"/>
              <a:t>, Barbara, Wei-</a:t>
            </a:r>
            <a:r>
              <a:rPr lang="en-GB" dirty="0" err="1"/>
              <a:t>lun</a:t>
            </a:r>
            <a:r>
              <a:rPr lang="en-GB" dirty="0"/>
              <a:t> Lu and </a:t>
            </a:r>
            <a:r>
              <a:rPr lang="en-GB" dirty="0" err="1"/>
              <a:t>Arie</a:t>
            </a:r>
            <a:r>
              <a:rPr lang="en-GB" dirty="0"/>
              <a:t> </a:t>
            </a:r>
            <a:r>
              <a:rPr lang="en-GB" dirty="0" err="1"/>
              <a:t>Verhagen</a:t>
            </a:r>
            <a:r>
              <a:rPr lang="en-GB" dirty="0"/>
              <a:t> (eds.). 2016. </a:t>
            </a:r>
            <a:r>
              <a:rPr lang="en-GB" i="1" dirty="0">
                <a:hlinkClick r:id="rId2"/>
              </a:rPr>
              <a:t>Viewpoint and the Fabric of Meaning: Form and Use of Viewpoint Tools across Languages and Modalities</a:t>
            </a:r>
            <a:r>
              <a:rPr lang="en-GB" dirty="0"/>
              <a:t>. Berlin: De </a:t>
            </a:r>
            <a:r>
              <a:rPr lang="en-GB" dirty="0" err="1"/>
              <a:t>Gruyter</a:t>
            </a:r>
            <a:r>
              <a:rPr lang="en-GB" dirty="0"/>
              <a:t>. </a:t>
            </a:r>
          </a:p>
          <a:p>
            <a:endParaRPr lang="en-GB" dirty="0"/>
          </a:p>
          <a:p>
            <a:r>
              <a:rPr lang="en-GB" dirty="0"/>
              <a:t>Lu, Wei-</a:t>
            </a:r>
            <a:r>
              <a:rPr lang="en-GB" dirty="0" err="1"/>
              <a:t>lun</a:t>
            </a:r>
            <a:r>
              <a:rPr lang="en-GB" dirty="0"/>
              <a:t>. 2019. </a:t>
            </a:r>
            <a:r>
              <a:rPr lang="en-GB" dirty="0">
                <a:hlinkClick r:id="rId3"/>
              </a:rPr>
              <a:t>Time, tense and viewpoint shift across languages: A Multiple-Parallel-Text approach to “tense shifting” in a </a:t>
            </a:r>
            <a:r>
              <a:rPr lang="en-GB" dirty="0" err="1">
                <a:hlinkClick r:id="rId3"/>
              </a:rPr>
              <a:t>tenseless</a:t>
            </a:r>
            <a:r>
              <a:rPr lang="en-GB" dirty="0">
                <a:hlinkClick r:id="rId3"/>
              </a:rPr>
              <a:t> language</a:t>
            </a:r>
            <a:r>
              <a:rPr lang="en-GB" dirty="0"/>
              <a:t>. </a:t>
            </a:r>
            <a:r>
              <a:rPr lang="en-GB" i="1" dirty="0"/>
              <a:t>Cognitive Linguistics </a:t>
            </a:r>
            <a:r>
              <a:rPr lang="en-GB" dirty="0"/>
              <a:t>30.2: 377-397.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5273" y="0"/>
            <a:ext cx="2216727" cy="3524347"/>
          </a:xfrm>
          <a:prstGeom prst="rect">
            <a:avLst/>
          </a:prstGeom>
        </p:spPr>
      </p:pic>
    </p:spTree>
    <p:extLst>
      <p:ext uri="{BB962C8B-B14F-4D97-AF65-F5344CB8AC3E}">
        <p14:creationId xmlns:p14="http://schemas.microsoft.com/office/powerpoint/2010/main" val="4338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932"/>
            <a:ext cx="10515600" cy="1325563"/>
          </a:xfrm>
        </p:spPr>
        <p:txBody>
          <a:bodyPr/>
          <a:lstStyle/>
          <a:p>
            <a:r>
              <a:rPr lang="en-US" dirty="0"/>
              <a:t>Case 1: Tense and Narrative Viewpoint</a:t>
            </a:r>
          </a:p>
        </p:txBody>
      </p:sp>
      <p:sp>
        <p:nvSpPr>
          <p:cNvPr id="3" name="Content Placeholder 2"/>
          <p:cNvSpPr>
            <a:spLocks noGrp="1"/>
          </p:cNvSpPr>
          <p:nvPr>
            <p:ph idx="1"/>
          </p:nvPr>
        </p:nvSpPr>
        <p:spPr>
          <a:xfrm>
            <a:off x="696534" y="1690688"/>
            <a:ext cx="10590302" cy="4351338"/>
          </a:xfrm>
        </p:spPr>
        <p:txBody>
          <a:bodyPr/>
          <a:lstStyle/>
          <a:p>
            <a:r>
              <a:rPr lang="en-US" dirty="0"/>
              <a:t>Tense in narratives extensively studied in SAE languages.</a:t>
            </a:r>
          </a:p>
          <a:p>
            <a:r>
              <a:rPr lang="en-US" dirty="0"/>
              <a:t>Past as narrator’s and (historical) present as character’s consciousness (Fleischman 1990; </a:t>
            </a:r>
            <a:r>
              <a:rPr lang="en-US" dirty="0" err="1"/>
              <a:t>Fludernik</a:t>
            </a:r>
            <a:r>
              <a:rPr lang="en-US" dirty="0"/>
              <a:t> 2012).</a:t>
            </a:r>
          </a:p>
          <a:p>
            <a:endParaRPr lang="en-US" dirty="0"/>
          </a:p>
        </p:txBody>
      </p:sp>
      <p:sp>
        <p:nvSpPr>
          <p:cNvPr id="5" name="Content Placeholder 2"/>
          <p:cNvSpPr txBox="1">
            <a:spLocks/>
          </p:cNvSpPr>
          <p:nvPr/>
        </p:nvSpPr>
        <p:spPr>
          <a:xfrm>
            <a:off x="5815077" y="1690688"/>
            <a:ext cx="6251618" cy="4980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713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537D0685-485C-4667-BE81-13AAC725A250}" vid="{DA130814-F9B3-4022-8252-F2F2B6A7EA6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537D0685-485C-4667-BE81-13AAC725A250}" vid="{DA130814-F9B3-4022-8252-F2F2B6A7EA6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3205</Words>
  <Application>Microsoft Office PowerPoint</Application>
  <PresentationFormat>Widescreen</PresentationFormat>
  <Paragraphs>382</Paragraphs>
  <Slides>46</Slides>
  <Notes>0</Notes>
  <HiddenSlides>0</HiddenSlides>
  <MMClips>1</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46</vt:i4>
      </vt:variant>
    </vt:vector>
  </HeadingPairs>
  <TitlesOfParts>
    <vt:vector size="62" baseType="lpstr">
      <vt:lpstr>DFKai-SB</vt:lpstr>
      <vt:lpstr>Arial</vt:lpstr>
      <vt:lpstr>Calibri</vt:lpstr>
      <vt:lpstr>Calibri Light</vt:lpstr>
      <vt:lpstr>Segoe UI</vt:lpstr>
      <vt:lpstr>Tahoma</vt:lpstr>
      <vt:lpstr>Wingdings</vt:lpstr>
      <vt:lpstr>Office Theme</vt:lpstr>
      <vt:lpstr>Presentation_MU_EN</vt:lpstr>
      <vt:lpstr>1_Office Theme</vt:lpstr>
      <vt:lpstr>Prezentace_MU_CZ</vt:lpstr>
      <vt:lpstr>2_Office Theme</vt:lpstr>
      <vt:lpstr>1_Prezentace_MU_CZ</vt:lpstr>
      <vt:lpstr>1_Presentation_MU_EN</vt:lpstr>
      <vt:lpstr>Office Theme</vt:lpstr>
      <vt:lpstr>Office Theme</vt:lpstr>
      <vt:lpstr>ARTS023 Chinese</vt:lpstr>
      <vt:lpstr>PowerPoint Presentation</vt:lpstr>
      <vt:lpstr>Overview: linguistic facts</vt:lpstr>
      <vt:lpstr>Dialects</vt:lpstr>
      <vt:lpstr>Grammar</vt:lpstr>
      <vt:lpstr>The Chinese TIME</vt:lpstr>
      <vt:lpstr>How would you communicate without tense?</vt:lpstr>
      <vt:lpstr>Time, tense and narrative viewpoint</vt:lpstr>
      <vt:lpstr>Case 1: Tense and Narrative Viewpoint</vt:lpstr>
      <vt:lpstr>STR in a glimpse</vt:lpstr>
      <vt:lpstr>Comparing STR (FID) across languages </vt:lpstr>
      <vt:lpstr>Research issue</vt:lpstr>
      <vt:lpstr>Hypothesis 1</vt:lpstr>
      <vt:lpstr>Material choice</vt:lpstr>
      <vt:lpstr>Results</vt:lpstr>
      <vt:lpstr>Sample FID feature (in SL): tense shifting </vt:lpstr>
      <vt:lpstr>Renditions in TL: Reduplications</vt:lpstr>
      <vt:lpstr>Sample FID passage (2)</vt:lpstr>
      <vt:lpstr>Perceptual deixis in TL </vt:lpstr>
      <vt:lpstr>Summary </vt:lpstr>
      <vt:lpstr>Implications for cross-linguistic FID research </vt:lpstr>
      <vt:lpstr>Case 2: Biblical texts  </vt:lpstr>
      <vt:lpstr>Finding 1: [V] – [V] reduplication </vt:lpstr>
      <vt:lpstr>Finding 2: AABB reduplication (from AB)</vt:lpstr>
      <vt:lpstr>Summary </vt:lpstr>
      <vt:lpstr>The tenseless nature of Chinese</vt:lpstr>
      <vt:lpstr>Metaphorical understanding of TIME in CH</vt:lpstr>
      <vt:lpstr>Understanding TIME using UP-DOWN</vt:lpstr>
      <vt:lpstr>On reasoning about TIME</vt:lpstr>
      <vt:lpstr>You will see a picture and a statement. Raise your left hand if the statement is true. Raise your right hand if the statement is false. Be as fast as you can.</vt:lpstr>
      <vt:lpstr>You will see a picture and a statement. Raise your left hand if the statement is true. Raise your right hand if the statement is false. Be as fast as you can.</vt:lpstr>
      <vt:lpstr>Mandarin-English bilinguals</vt:lpstr>
      <vt:lpstr>Summary of Chinese TIME</vt:lpstr>
      <vt:lpstr>Next week</vt:lpstr>
      <vt:lpstr>Tonal language</vt:lpstr>
      <vt:lpstr>Tonal tongue twister</vt:lpstr>
      <vt:lpstr>Mandarin Chinese spoken and script used</vt:lpstr>
      <vt:lpstr>Writing system</vt:lpstr>
      <vt:lpstr>Varieties of Chinese used in Western countries</vt:lpstr>
      <vt:lpstr>Manners of simplification (selected) </vt:lpstr>
      <vt:lpstr>More examples: Chinese Numbers</vt:lpstr>
      <vt:lpstr>Language in Cultural Conventions</vt:lpstr>
      <vt:lpstr>Language in New Year’s Food</vt:lpstr>
      <vt:lpstr>Summary (fill in with class)</vt:lpstr>
      <vt:lpstr>PowerPoint Presentation</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ARTS023 Chinese</dc:title>
  <dc:creator>Wei-lun Lu</dc:creator>
  <cp:lastModifiedBy>User</cp:lastModifiedBy>
  <cp:revision>31</cp:revision>
  <dcterms:created xsi:type="dcterms:W3CDTF">2023-02-27T10:05:15Z</dcterms:created>
  <dcterms:modified xsi:type="dcterms:W3CDTF">2023-03-07T08:59:29Z</dcterms:modified>
</cp:coreProperties>
</file>