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93" r:id="rId9"/>
    <p:sldId id="292" r:id="rId10"/>
    <p:sldId id="283" r:id="rId11"/>
    <p:sldId id="284" r:id="rId12"/>
    <p:sldId id="286" r:id="rId13"/>
    <p:sldId id="287" r:id="rId14"/>
    <p:sldId id="288" r:id="rId15"/>
    <p:sldId id="289" r:id="rId16"/>
    <p:sldId id="294" r:id="rId17"/>
    <p:sldId id="295" r:id="rId18"/>
    <p:sldId id="296" r:id="rId19"/>
    <p:sldId id="29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93"/>
            <p14:sldId id="292"/>
            <p14:sldId id="283"/>
            <p14:sldId id="284"/>
            <p14:sldId id="286"/>
            <p14:sldId id="287"/>
            <p14:sldId id="288"/>
            <p14:sldId id="289"/>
            <p14:sldId id="294"/>
            <p14:sldId id="295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676556-BC8C-498A-98B2-11CC13830253}" v="3" dt="2023-03-30T08:42:33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BB676556-BC8C-498A-98B2-11CC13830253}"/>
    <pc:docChg chg="custSel addSld modSld modSection">
      <pc:chgData name="Vaidas Šeferis" userId="0c9cd00a-df69-4a92-b8a7-13a2645860c9" providerId="ADAL" clId="{BB676556-BC8C-498A-98B2-11CC13830253}" dt="2023-03-30T08:53:09.392" v="177" actId="255"/>
      <pc:docMkLst>
        <pc:docMk/>
      </pc:docMkLst>
      <pc:sldChg chg="addSp modSp new mod">
        <pc:chgData name="Vaidas Šeferis" userId="0c9cd00a-df69-4a92-b8a7-13a2645860c9" providerId="ADAL" clId="{BB676556-BC8C-498A-98B2-11CC13830253}" dt="2023-03-30T08:33:42.056" v="93" actId="113"/>
        <pc:sldMkLst>
          <pc:docMk/>
          <pc:sldMk cId="3862916952" sldId="294"/>
        </pc:sldMkLst>
        <pc:spChg chg="add mod">
          <ac:chgData name="Vaidas Šeferis" userId="0c9cd00a-df69-4a92-b8a7-13a2645860c9" providerId="ADAL" clId="{BB676556-BC8C-498A-98B2-11CC13830253}" dt="2023-03-30T08:33:42.056" v="93" actId="113"/>
          <ac:spMkLst>
            <pc:docMk/>
            <pc:sldMk cId="3862916952" sldId="294"/>
            <ac:spMk id="2" creationId="{0A79CC13-2D6B-EB6A-D273-DCCEBE451398}"/>
          </ac:spMkLst>
        </pc:spChg>
      </pc:sldChg>
      <pc:sldChg chg="modSp add mod">
        <pc:chgData name="Vaidas Šeferis" userId="0c9cd00a-df69-4a92-b8a7-13a2645860c9" providerId="ADAL" clId="{BB676556-BC8C-498A-98B2-11CC13830253}" dt="2023-03-30T08:39:14.176" v="154" actId="6549"/>
        <pc:sldMkLst>
          <pc:docMk/>
          <pc:sldMk cId="2667695361" sldId="295"/>
        </pc:sldMkLst>
        <pc:spChg chg="mod">
          <ac:chgData name="Vaidas Šeferis" userId="0c9cd00a-df69-4a92-b8a7-13a2645860c9" providerId="ADAL" clId="{BB676556-BC8C-498A-98B2-11CC13830253}" dt="2023-03-30T08:39:14.176" v="154" actId="6549"/>
          <ac:spMkLst>
            <pc:docMk/>
            <pc:sldMk cId="2667695361" sldId="295"/>
            <ac:spMk id="2" creationId="{0A79CC13-2D6B-EB6A-D273-DCCEBE451398}"/>
          </ac:spMkLst>
        </pc:spChg>
      </pc:sldChg>
      <pc:sldChg chg="addSp modSp new mod">
        <pc:chgData name="Vaidas Šeferis" userId="0c9cd00a-df69-4a92-b8a7-13a2645860c9" providerId="ADAL" clId="{BB676556-BC8C-498A-98B2-11CC13830253}" dt="2023-03-30T08:44:10.881" v="167"/>
        <pc:sldMkLst>
          <pc:docMk/>
          <pc:sldMk cId="1266470168" sldId="296"/>
        </pc:sldMkLst>
        <pc:spChg chg="add mod">
          <ac:chgData name="Vaidas Šeferis" userId="0c9cd00a-df69-4a92-b8a7-13a2645860c9" providerId="ADAL" clId="{BB676556-BC8C-498A-98B2-11CC13830253}" dt="2023-03-30T08:44:10.881" v="167"/>
          <ac:spMkLst>
            <pc:docMk/>
            <pc:sldMk cId="1266470168" sldId="296"/>
            <ac:spMk id="2" creationId="{7B8CAD01-38F6-82B2-9D65-799347AE65CC}"/>
          </ac:spMkLst>
        </pc:spChg>
      </pc:sldChg>
      <pc:sldChg chg="addSp modSp new mod">
        <pc:chgData name="Vaidas Šeferis" userId="0c9cd00a-df69-4a92-b8a7-13a2645860c9" providerId="ADAL" clId="{BB676556-BC8C-498A-98B2-11CC13830253}" dt="2023-03-30T08:53:09.392" v="177" actId="255"/>
        <pc:sldMkLst>
          <pc:docMk/>
          <pc:sldMk cId="3201296871" sldId="297"/>
        </pc:sldMkLst>
        <pc:spChg chg="add mod">
          <ac:chgData name="Vaidas Šeferis" userId="0c9cd00a-df69-4a92-b8a7-13a2645860c9" providerId="ADAL" clId="{BB676556-BC8C-498A-98B2-11CC13830253}" dt="2023-03-30T08:53:09.392" v="177" actId="255"/>
          <ac:spMkLst>
            <pc:docMk/>
            <pc:sldMk cId="3201296871" sldId="297"/>
            <ac:spMk id="3" creationId="{5F864537-DFD8-8073-B9DC-712776D05660}"/>
          </ac:spMkLst>
        </pc:spChg>
      </pc:sldChg>
    </pc:docChg>
  </pc:docChgLst>
  <pc:docChgLst>
    <pc:chgData name="Vaidas Šeferis" userId="0c9cd00a-df69-4a92-b8a7-13a2645860c9" providerId="ADAL" clId="{F828DB47-32AA-4837-9180-45B4664BB7E9}"/>
    <pc:docChg chg="modSld">
      <pc:chgData name="Vaidas Šeferis" userId="0c9cd00a-df69-4a92-b8a7-13a2645860c9" providerId="ADAL" clId="{F828DB47-32AA-4837-9180-45B4664BB7E9}" dt="2023-03-30T07:06:51.850" v="3" actId="20577"/>
      <pc:docMkLst>
        <pc:docMk/>
      </pc:docMkLst>
      <pc:sldChg chg="modSp mod">
        <pc:chgData name="Vaidas Šeferis" userId="0c9cd00a-df69-4a92-b8a7-13a2645860c9" providerId="ADAL" clId="{F828DB47-32AA-4837-9180-45B4664BB7E9}" dt="2023-03-30T07:06:51.850" v="3" actId="20577"/>
        <pc:sldMkLst>
          <pc:docMk/>
          <pc:sldMk cId="2010821141" sldId="288"/>
        </pc:sldMkLst>
        <pc:spChg chg="mod">
          <ac:chgData name="Vaidas Šeferis" userId="0c9cd00a-df69-4a92-b8a7-13a2645860c9" providerId="ADAL" clId="{F828DB47-32AA-4837-9180-45B4664BB7E9}" dt="2023-03-30T07:06:51.850" v="3" actId="20577"/>
          <ac:spMkLst>
            <pc:docMk/>
            <pc:sldMk cId="2010821141" sldId="288"/>
            <ac:spMk id="3" creationId="{00000000-0000-0000-0000-000000000000}"/>
          </ac:spMkLst>
        </pc:spChg>
      </pc:sldChg>
    </pc:docChg>
  </pc:docChgLst>
  <pc:docChgLst>
    <pc:chgData name="Vaidas Šeferis" userId="0c9cd00a-df69-4a92-b8a7-13a2645860c9" providerId="ADAL" clId="{D45F04A2-FE2E-40BE-B352-53006A5AD386}"/>
    <pc:docChg chg="custSel addSld delSld modSld sldOrd modSection">
      <pc:chgData name="Vaidas Šeferis" userId="0c9cd00a-df69-4a92-b8a7-13a2645860c9" providerId="ADAL" clId="{D45F04A2-FE2E-40BE-B352-53006A5AD386}" dt="2021-04-29T07:33:15.365" v="138" actId="47"/>
      <pc:docMkLst>
        <pc:docMk/>
      </pc:docMkLst>
      <pc:sldChg chg="modSp mod">
        <pc:chgData name="Vaidas Šeferis" userId="0c9cd00a-df69-4a92-b8a7-13a2645860c9" providerId="ADAL" clId="{D45F04A2-FE2E-40BE-B352-53006A5AD386}" dt="2021-04-29T07:23:39.121" v="29" actId="20577"/>
        <pc:sldMkLst>
          <pc:docMk/>
          <pc:sldMk cId="2039047894" sldId="282"/>
        </pc:sldMkLst>
        <pc:spChg chg="mod">
          <ac:chgData name="Vaidas Šeferis" userId="0c9cd00a-df69-4a92-b8a7-13a2645860c9" providerId="ADAL" clId="{D45F04A2-FE2E-40BE-B352-53006A5AD386}" dt="2021-04-29T07:23:39.121" v="29" actId="20577"/>
          <ac:spMkLst>
            <pc:docMk/>
            <pc:sldMk cId="2039047894" sldId="282"/>
            <ac:spMk id="3" creationId="{00000000-0000-0000-0000-000000000000}"/>
          </ac:spMkLst>
        </pc:spChg>
      </pc:sldChg>
      <pc:sldChg chg="modSp del mod">
        <pc:chgData name="Vaidas Šeferis" userId="0c9cd00a-df69-4a92-b8a7-13a2645860c9" providerId="ADAL" clId="{D45F04A2-FE2E-40BE-B352-53006A5AD386}" dt="2021-04-29T07:33:15.365" v="138" actId="47"/>
        <pc:sldMkLst>
          <pc:docMk/>
          <pc:sldMk cId="1541418235" sldId="291"/>
        </pc:sldMkLst>
        <pc:spChg chg="mod">
          <ac:chgData name="Vaidas Šeferis" userId="0c9cd00a-df69-4a92-b8a7-13a2645860c9" providerId="ADAL" clId="{D45F04A2-FE2E-40BE-B352-53006A5AD386}" dt="2021-04-29T07:24:04.172" v="31" actId="1076"/>
          <ac:spMkLst>
            <pc:docMk/>
            <pc:sldMk cId="1541418235" sldId="291"/>
            <ac:spMk id="3" creationId="{00000000-0000-0000-0000-000000000000}"/>
          </ac:spMkLst>
        </pc:spChg>
        <pc:picChg chg="mod">
          <ac:chgData name="Vaidas Šeferis" userId="0c9cd00a-df69-4a92-b8a7-13a2645860c9" providerId="ADAL" clId="{D45F04A2-FE2E-40BE-B352-53006A5AD386}" dt="2021-04-29T07:23:59.907" v="30" actId="1076"/>
          <ac:picMkLst>
            <pc:docMk/>
            <pc:sldMk cId="1541418235" sldId="291"/>
            <ac:picMk id="2" creationId="{00000000-0000-0000-0000-000000000000}"/>
          </ac:picMkLst>
        </pc:picChg>
      </pc:sldChg>
      <pc:sldChg chg="modSp add mod">
        <pc:chgData name="Vaidas Šeferis" userId="0c9cd00a-df69-4a92-b8a7-13a2645860c9" providerId="ADAL" clId="{D45F04A2-FE2E-40BE-B352-53006A5AD386}" dt="2021-04-29T07:31:27.384" v="137" actId="1076"/>
        <pc:sldMkLst>
          <pc:docMk/>
          <pc:sldMk cId="870732509" sldId="292"/>
        </pc:sldMkLst>
        <pc:spChg chg="mod">
          <ac:chgData name="Vaidas Šeferis" userId="0c9cd00a-df69-4a92-b8a7-13a2645860c9" providerId="ADAL" clId="{D45F04A2-FE2E-40BE-B352-53006A5AD386}" dt="2021-04-29T07:29:11.711" v="123" actId="1076"/>
          <ac:spMkLst>
            <pc:docMk/>
            <pc:sldMk cId="870732509" sldId="292"/>
            <ac:spMk id="3" creationId="{00000000-0000-0000-0000-000000000000}"/>
          </ac:spMkLst>
        </pc:spChg>
        <pc:spChg chg="mod">
          <ac:chgData name="Vaidas Šeferis" userId="0c9cd00a-df69-4a92-b8a7-13a2645860c9" providerId="ADAL" clId="{D45F04A2-FE2E-40BE-B352-53006A5AD386}" dt="2021-04-29T07:30:48.150" v="131" actId="1076"/>
          <ac:spMkLst>
            <pc:docMk/>
            <pc:sldMk cId="870732509" sldId="292"/>
            <ac:spMk id="4" creationId="{00000000-0000-0000-0000-000000000000}"/>
          </ac:spMkLst>
        </pc:spChg>
        <pc:spChg chg="mod">
          <ac:chgData name="Vaidas Šeferis" userId="0c9cd00a-df69-4a92-b8a7-13a2645860c9" providerId="ADAL" clId="{D45F04A2-FE2E-40BE-B352-53006A5AD386}" dt="2021-04-29T07:31:27.384" v="137" actId="1076"/>
          <ac:spMkLst>
            <pc:docMk/>
            <pc:sldMk cId="870732509" sldId="292"/>
            <ac:spMk id="5" creationId="{00000000-0000-0000-0000-000000000000}"/>
          </ac:spMkLst>
        </pc:spChg>
        <pc:picChg chg="mod">
          <ac:chgData name="Vaidas Šeferis" userId="0c9cd00a-df69-4a92-b8a7-13a2645860c9" providerId="ADAL" clId="{D45F04A2-FE2E-40BE-B352-53006A5AD386}" dt="2021-04-29T07:29:08.425" v="122" actId="1076"/>
          <ac:picMkLst>
            <pc:docMk/>
            <pc:sldMk cId="870732509" sldId="292"/>
            <ac:picMk id="2" creationId="{00000000-0000-0000-0000-000000000000}"/>
          </ac:picMkLst>
        </pc:picChg>
      </pc:sldChg>
      <pc:sldChg chg="addSp delSp modSp add mod ord">
        <pc:chgData name="Vaidas Šeferis" userId="0c9cd00a-df69-4a92-b8a7-13a2645860c9" providerId="ADAL" clId="{D45F04A2-FE2E-40BE-B352-53006A5AD386}" dt="2021-04-29T07:28:00.620" v="115"/>
        <pc:sldMkLst>
          <pc:docMk/>
          <pc:sldMk cId="1217088114" sldId="293"/>
        </pc:sldMkLst>
        <pc:spChg chg="mod">
          <ac:chgData name="Vaidas Šeferis" userId="0c9cd00a-df69-4a92-b8a7-13a2645860c9" providerId="ADAL" clId="{D45F04A2-FE2E-40BE-B352-53006A5AD386}" dt="2021-04-29T07:27:03.754" v="113" actId="1076"/>
          <ac:spMkLst>
            <pc:docMk/>
            <pc:sldMk cId="1217088114" sldId="293"/>
            <ac:spMk id="3" creationId="{00000000-0000-0000-0000-000000000000}"/>
          </ac:spMkLst>
        </pc:spChg>
        <pc:spChg chg="del">
          <ac:chgData name="Vaidas Šeferis" userId="0c9cd00a-df69-4a92-b8a7-13a2645860c9" providerId="ADAL" clId="{D45F04A2-FE2E-40BE-B352-53006A5AD386}" dt="2021-04-29T07:24:51.302" v="34" actId="21"/>
          <ac:spMkLst>
            <pc:docMk/>
            <pc:sldMk cId="1217088114" sldId="293"/>
            <ac:spMk id="4" creationId="{00000000-0000-0000-0000-000000000000}"/>
          </ac:spMkLst>
        </pc:spChg>
        <pc:spChg chg="del">
          <ac:chgData name="Vaidas Šeferis" userId="0c9cd00a-df69-4a92-b8a7-13a2645860c9" providerId="ADAL" clId="{D45F04A2-FE2E-40BE-B352-53006A5AD386}" dt="2021-04-29T07:24:55.572" v="35" actId="21"/>
          <ac:spMkLst>
            <pc:docMk/>
            <pc:sldMk cId="1217088114" sldId="293"/>
            <ac:spMk id="5" creationId="{00000000-0000-0000-0000-000000000000}"/>
          </ac:spMkLst>
        </pc:spChg>
        <pc:spChg chg="add mod">
          <ac:chgData name="Vaidas Šeferis" userId="0c9cd00a-df69-4a92-b8a7-13a2645860c9" providerId="ADAL" clId="{D45F04A2-FE2E-40BE-B352-53006A5AD386}" dt="2021-04-29T07:26:30.048" v="105" actId="20577"/>
          <ac:spMkLst>
            <pc:docMk/>
            <pc:sldMk cId="1217088114" sldId="293"/>
            <ac:spMk id="6" creationId="{7DEDC824-E643-415A-B637-07DA9C4F8A8E}"/>
          </ac:spMkLst>
        </pc:spChg>
        <pc:spChg chg="add del mod">
          <ac:chgData name="Vaidas Šeferis" userId="0c9cd00a-df69-4a92-b8a7-13a2645860c9" providerId="ADAL" clId="{D45F04A2-FE2E-40BE-B352-53006A5AD386}" dt="2021-04-29T07:25:21.907" v="40"/>
          <ac:spMkLst>
            <pc:docMk/>
            <pc:sldMk cId="1217088114" sldId="293"/>
            <ac:spMk id="7" creationId="{1CEBE22D-83EC-4C2D-991F-8065621987DF}"/>
          </ac:spMkLst>
        </pc:spChg>
        <pc:picChg chg="mod">
          <ac:chgData name="Vaidas Šeferis" userId="0c9cd00a-df69-4a92-b8a7-13a2645860c9" providerId="ADAL" clId="{D45F04A2-FE2E-40BE-B352-53006A5AD386}" dt="2021-04-29T07:26:58.009" v="112" actId="1076"/>
          <ac:picMkLst>
            <pc:docMk/>
            <pc:sldMk cId="1217088114" sldId="293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E&amp;puslapis=175&amp;zodzio_id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G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II&amp;puslapis=1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738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r>
              <a:rPr lang="cs-CZ" b="1" dirty="0" err="1"/>
              <a:t>Elbinský</a:t>
            </a:r>
            <a:r>
              <a:rPr lang="cs-CZ" b="1" dirty="0"/>
              <a:t> slovníček </a:t>
            </a:r>
            <a:r>
              <a:rPr lang="cs-CZ" dirty="0"/>
              <a:t>(originál se ztratil během Druhé světové války). Teno slovníček sám o sobě byl kopií staršího zdroje.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http://www.prusistika.flf.vu.lt/tekstai/paieska/?saltinis=E&amp;puslapis=175&amp;zodzio_id=1</a:t>
            </a:r>
            <a:endParaRPr lang="cs-CZ" dirty="0"/>
          </a:p>
          <a:p>
            <a:r>
              <a:rPr lang="cs-CZ" i="1" dirty="0"/>
              <a:t>Obsah</a:t>
            </a:r>
            <a:r>
              <a:rPr lang="cs-CZ" dirty="0"/>
              <a:t>: 802 slova (pouze substantiva a adjektiva)</a:t>
            </a:r>
          </a:p>
          <a:p>
            <a:r>
              <a:rPr lang="cs-CZ" i="1" dirty="0"/>
              <a:t>Datace: </a:t>
            </a:r>
          </a:p>
          <a:p>
            <a:pPr lvl="1"/>
            <a:r>
              <a:rPr lang="cs-CZ" sz="2800" dirty="0"/>
              <a:t>původní zdroj: konec 13. st. nebo počátek 14. století</a:t>
            </a:r>
          </a:p>
          <a:p>
            <a:pPr lvl="1"/>
            <a:r>
              <a:rPr lang="cs-CZ" sz="2800" dirty="0" err="1"/>
              <a:t>Elbinský</a:t>
            </a:r>
            <a:r>
              <a:rPr lang="cs-CZ" sz="2800" dirty="0"/>
              <a:t> slovníček: konec 14. st. nebo počátek 15. st.</a:t>
            </a:r>
          </a:p>
          <a:p>
            <a:pPr marL="0" indent="0">
              <a:buNone/>
            </a:pPr>
            <a:r>
              <a:rPr lang="cs-CZ" i="1" dirty="0"/>
              <a:t>Autor </a:t>
            </a:r>
            <a:r>
              <a:rPr lang="cs-CZ" dirty="0"/>
              <a:t>původního zdroje neznámý. </a:t>
            </a:r>
          </a:p>
          <a:p>
            <a:pPr marL="0" indent="0">
              <a:buNone/>
            </a:pPr>
            <a:r>
              <a:rPr lang="cs-CZ" dirty="0"/>
              <a:t>Opis (tzn. </a:t>
            </a:r>
            <a:r>
              <a:rPr lang="cs-CZ" dirty="0" err="1"/>
              <a:t>Elbinský</a:t>
            </a:r>
            <a:r>
              <a:rPr lang="cs-CZ" dirty="0"/>
              <a:t> slovníček) pořídil jistý </a:t>
            </a:r>
            <a:r>
              <a:rPr lang="de-DE" dirty="0"/>
              <a:t>Petr </a:t>
            </a:r>
            <a:r>
              <a:rPr lang="de-DE" dirty="0" err="1"/>
              <a:t>Holczwesscher</a:t>
            </a:r>
            <a:r>
              <a:rPr lang="de-DE" dirty="0"/>
              <a:t> </a:t>
            </a:r>
            <a:r>
              <a:rPr lang="cs-CZ" dirty="0"/>
              <a:t>z </a:t>
            </a:r>
            <a:r>
              <a:rPr lang="cs-CZ" dirty="0" err="1"/>
              <a:t>Marienburgu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/>
              <a:t>Důvod </a:t>
            </a:r>
            <a:r>
              <a:rPr lang="cs-CZ" i="1" dirty="0"/>
              <a:t>vzniku</a:t>
            </a:r>
            <a:r>
              <a:rPr lang="cs-CZ" dirty="0"/>
              <a:t>: slovník pro právní účely? Nebo čistě komunikativní účel, něco jako jazykový „průvodce“ pro Němce?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5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Slovníček Simona </a:t>
            </a:r>
            <a:r>
              <a:rPr lang="cs-CZ" b="1" dirty="0" err="1"/>
              <a:t>Grunau</a:t>
            </a:r>
            <a:r>
              <a:rPr lang="cs-CZ" b="1" dirty="0"/>
              <a:t>. </a:t>
            </a:r>
            <a:r>
              <a:rPr lang="cs-CZ" dirty="0"/>
              <a:t>Je součástí kroniky tohoto autora „</a:t>
            </a:r>
            <a:r>
              <a:rPr lang="cs-CZ" dirty="0" err="1"/>
              <a:t>Preussische</a:t>
            </a:r>
            <a:r>
              <a:rPr lang="cs-CZ" dirty="0"/>
              <a:t> Chronik“, kterou napsal 1517 – 1526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http://www.prusistika.flf.vu.lt/tekstai/paieska/?saltinis=GrG</a:t>
            </a:r>
            <a:endParaRPr lang="cs-CZ" sz="1200" dirty="0"/>
          </a:p>
          <a:p>
            <a:endParaRPr lang="cs-CZ" i="1" dirty="0"/>
          </a:p>
          <a:p>
            <a:r>
              <a:rPr lang="cs-CZ" i="1" dirty="0"/>
              <a:t>Obsah</a:t>
            </a:r>
            <a:r>
              <a:rPr lang="cs-CZ" dirty="0"/>
              <a:t>: 100 slov</a:t>
            </a:r>
          </a:p>
          <a:p>
            <a:endParaRPr lang="cs-CZ" i="1" dirty="0"/>
          </a:p>
          <a:p>
            <a:r>
              <a:rPr lang="cs-CZ" i="1" dirty="0"/>
              <a:t>Datace: </a:t>
            </a:r>
            <a:r>
              <a:rPr lang="cs-CZ" dirty="0"/>
              <a:t>1517 – 1526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1. pruský katechismus, 1545, Královec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http://www.prusistika.flf.vu.lt/tekstai/paieska/?saltinis=I&amp;puslapis=5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Rozsah: </a:t>
            </a:r>
            <a:r>
              <a:rPr lang="cs-CZ" dirty="0"/>
              <a:t>text je paralelně vytištěn v pruštině a němčině; 16 stránek celkem, z nichž 6 je v pruštině (zbytek – německý text).</a:t>
            </a:r>
          </a:p>
          <a:p>
            <a:endParaRPr lang="cs-CZ" dirty="0"/>
          </a:p>
          <a:p>
            <a:r>
              <a:rPr lang="cs-CZ" dirty="0"/>
              <a:t>Otrocký překlad z němčiny, četné chyby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01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2. pruský katechismus, 1545, Královec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http://www.prusistika.flf.vu.lt/tekstai/paieska/?saltinis=I&amp;puslapis=5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Jedná se o opravenou verzi 1. katechismu, pruština však vykazuje některé nářeční odlišnosti od 1. katechismu. Proto se 2. katechismus pokládá za samostatný zdroj pruštiny. Rozsah stejný jako u 1. katechismu: 16 stránek celkem, z nichž 6 je v pruštině.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66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3. pruský katechismus</a:t>
            </a:r>
            <a:r>
              <a:rPr lang="cs-CZ" dirty="0"/>
              <a:t>, také nazýván</a:t>
            </a:r>
            <a:r>
              <a:rPr lang="cs-CZ" b="1" dirty="0"/>
              <a:t> </a:t>
            </a:r>
            <a:r>
              <a:rPr lang="cs-CZ" b="1" i="1" dirty="0" err="1"/>
              <a:t>Enchiridion</a:t>
            </a:r>
            <a:r>
              <a:rPr lang="cs-CZ" b="1" dirty="0"/>
              <a:t> </a:t>
            </a:r>
            <a:r>
              <a:rPr lang="cs-CZ" dirty="0"/>
              <a:t>nebo</a:t>
            </a:r>
            <a:r>
              <a:rPr lang="cs-CZ" b="1" dirty="0"/>
              <a:t> katechismus Martina Luthera</a:t>
            </a:r>
            <a:r>
              <a:rPr lang="cs-CZ" dirty="0"/>
              <a:t>, 1561, Královec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Prekladatel</a:t>
            </a:r>
            <a:r>
              <a:rPr lang="cs-CZ" b="1" dirty="0"/>
              <a:t>: </a:t>
            </a:r>
            <a:r>
              <a:rPr lang="cs-CZ" dirty="0"/>
              <a:t>kněz Abel </a:t>
            </a:r>
            <a:r>
              <a:rPr lang="cs-CZ" dirty="0" err="1"/>
              <a:t>Will</a:t>
            </a:r>
            <a:r>
              <a:rPr lang="cs-CZ" dirty="0"/>
              <a:t>, pomocníkem mu byl rodilý mluvčí </a:t>
            </a:r>
            <a:r>
              <a:rPr lang="cs-CZ" i="1" dirty="0"/>
              <a:t>M</a:t>
            </a:r>
            <a:r>
              <a:rPr lang="lt-LT" i="1" dirty="0" err="1"/>
              <a:t>ėgott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http://www.prusistika.flf.vu.lt/tekstai/paieska/?saltinis=III&amp;puslapis=17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Rozsah: </a:t>
            </a:r>
            <a:r>
              <a:rPr lang="cs-CZ" dirty="0"/>
              <a:t>kniha má celkem 134 stran, z </a:t>
            </a:r>
            <a:r>
              <a:rPr lang="cs-CZ"/>
              <a:t>toho 55 </a:t>
            </a:r>
            <a:r>
              <a:rPr lang="cs-CZ" dirty="0"/>
              <a:t>stran pruského textu (zbytek německý text). Nejrozsáhlejší památka pruštiny.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82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i="1" dirty="0"/>
              <a:t>Celkový rozsah:</a:t>
            </a:r>
          </a:p>
          <a:p>
            <a:pPr marL="0" indent="0">
              <a:buNone/>
            </a:pPr>
            <a:r>
              <a:rPr lang="cs-CZ" dirty="0"/>
              <a:t>Několik desítek jednotlivých rukopisných záznamů (jmen, toponym apod.)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902 slova (</a:t>
            </a:r>
            <a:r>
              <a:rPr lang="cs-CZ" dirty="0" err="1"/>
              <a:t>Elbinský</a:t>
            </a:r>
            <a:r>
              <a:rPr lang="cs-CZ" dirty="0"/>
              <a:t> slovníček + Slovníček </a:t>
            </a:r>
            <a:r>
              <a:rPr lang="cs-CZ" dirty="0" err="1"/>
              <a:t>Grunau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Několik glos (Basilejský epigraf a další)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Celkem 66 stran tištěného textu (1., 2., 3. katechismy)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493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A79CC13-2D6B-EB6A-D273-DCCEBE451398}"/>
              </a:ext>
            </a:extLst>
          </p:cNvPr>
          <p:cNvSpPr txBox="1"/>
          <p:nvPr/>
        </p:nvSpPr>
        <p:spPr>
          <a:xfrm>
            <a:off x="2221907" y="734938"/>
            <a:ext cx="88876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dirty="0" err="1">
                <a:latin typeface="MyriadPro-Black"/>
              </a:rPr>
              <a:t>Phonology</a:t>
            </a:r>
            <a:endParaRPr lang="cs-CZ" sz="1800" b="1" i="0" u="none" strike="noStrike" baseline="0" dirty="0">
              <a:latin typeface="MyriadPro-Black"/>
            </a:endParaRPr>
          </a:p>
          <a:p>
            <a:pPr algn="l"/>
            <a:r>
              <a:rPr lang="en-US" sz="1800" b="0" i="0" u="none" strike="noStrike" baseline="0" dirty="0">
                <a:latin typeface="MyriadPro-Black"/>
              </a:rPr>
              <a:t>6.3.1.2. </a:t>
            </a:r>
            <a:r>
              <a:rPr lang="en-US" sz="1800" b="1" i="0" u="none" strike="noStrike" baseline="0" dirty="0">
                <a:latin typeface="MyriadPro-Bold"/>
              </a:rPr>
              <a:t>Specific traits. </a:t>
            </a:r>
            <a:r>
              <a:rPr lang="en-US" sz="1800" b="0" i="0" u="none" strike="noStrike" baseline="0" dirty="0">
                <a:latin typeface="Palemonas"/>
              </a:rPr>
              <a:t>Specific and archaic traits of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in comparison with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Lith. and </a:t>
            </a:r>
            <a:r>
              <a:rPr lang="en-US" sz="1800" b="0" i="0" u="none" strike="noStrike" baseline="0" dirty="0" err="1">
                <a:latin typeface="Palemonas"/>
              </a:rPr>
              <a:t>Latv</a:t>
            </a:r>
            <a:r>
              <a:rPr lang="en-US" sz="1800" b="0" i="0" u="none" strike="noStrike" baseline="0" dirty="0">
                <a:latin typeface="Palemonas"/>
              </a:rPr>
              <a:t>. appear as follows:</a:t>
            </a:r>
          </a:p>
          <a:p>
            <a:pPr algn="l"/>
            <a:r>
              <a:rPr lang="en-US" sz="1800" b="0" i="0" u="none" strike="noStrike" baseline="0" dirty="0">
                <a:latin typeface="MyriadPro-Semibold"/>
              </a:rPr>
              <a:t>a) </a:t>
            </a:r>
            <a:r>
              <a:rPr lang="en-US" sz="1800" b="0" i="0" u="none" strike="noStrike" baseline="0" dirty="0">
                <a:latin typeface="Palemonas"/>
              </a:rPr>
              <a:t>no assibilation of /t’/ and /d’/;</a:t>
            </a:r>
          </a:p>
          <a:p>
            <a:pPr algn="l"/>
            <a:r>
              <a:rPr lang="en-US" sz="1800" b="0" i="0" u="none" strike="noStrike" baseline="0" dirty="0">
                <a:latin typeface="MyriadPro-Semibold"/>
              </a:rPr>
              <a:t>b) </a:t>
            </a:r>
            <a:r>
              <a:rPr lang="en-US" sz="1800" b="0" i="0" u="none" strike="noStrike" baseline="0" dirty="0">
                <a:latin typeface="Palemonas"/>
              </a:rPr>
              <a:t>different development of Baltic consonant sequences *</a:t>
            </a:r>
            <a:r>
              <a:rPr lang="en-US" sz="1800" b="0" i="1" u="none" strike="noStrike" baseline="0" dirty="0" err="1">
                <a:latin typeface="Palemonas-Italic"/>
              </a:rPr>
              <a:t>tl</a:t>
            </a:r>
            <a:r>
              <a:rPr lang="en-US" sz="1800" b="0" i="0" u="none" strike="noStrike" baseline="0" dirty="0">
                <a:latin typeface="Palemonas"/>
              </a:rPr>
              <a:t>, *</a:t>
            </a:r>
            <a:r>
              <a:rPr lang="en-US" sz="1800" b="0" i="1" u="none" strike="noStrike" baseline="0" dirty="0">
                <a:latin typeface="Palemonas-Italic"/>
              </a:rPr>
              <a:t>dl </a:t>
            </a:r>
            <a:r>
              <a:rPr lang="en-US" sz="1800" b="0" i="0" u="none" strike="noStrike" baseline="0" dirty="0">
                <a:latin typeface="Palemonas"/>
              </a:rPr>
              <a:t>preserved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in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., but in Lith. and </a:t>
            </a:r>
            <a:r>
              <a:rPr lang="en-US" sz="1800" b="0" i="0" u="none" strike="noStrike" baseline="0" dirty="0" err="1">
                <a:latin typeface="Palemonas"/>
              </a:rPr>
              <a:t>Latv</a:t>
            </a:r>
            <a:r>
              <a:rPr lang="en-US" sz="1800" b="0" i="0" u="none" strike="noStrike" baseline="0" dirty="0">
                <a:latin typeface="Palemonas"/>
              </a:rPr>
              <a:t>. transformed to </a:t>
            </a:r>
            <a:r>
              <a:rPr lang="en-US" sz="1800" b="0" i="1" u="none" strike="noStrike" baseline="0" dirty="0">
                <a:latin typeface="Palemonas-Italic"/>
              </a:rPr>
              <a:t>kl</a:t>
            </a:r>
            <a:r>
              <a:rPr lang="en-US" sz="1800" b="0" i="0" u="none" strike="noStrike" baseline="0" dirty="0">
                <a:latin typeface="Palemonas"/>
              </a:rPr>
              <a:t>, </a:t>
            </a:r>
            <a:r>
              <a:rPr lang="en-US" sz="1800" b="0" i="1" u="none" strike="noStrike" baseline="0" dirty="0">
                <a:latin typeface="Palemonas-Italic"/>
              </a:rPr>
              <a:t>gl</a:t>
            </a:r>
            <a:r>
              <a:rPr lang="en-US" sz="1800" b="0" i="0" u="none" strike="noStrike" baseline="0" dirty="0">
                <a:latin typeface="Palemonas"/>
              </a:rPr>
              <a:t>;497</a:t>
            </a:r>
          </a:p>
          <a:p>
            <a:pPr algn="l"/>
            <a:r>
              <a:rPr lang="en-US" sz="1800" b="0" i="0" u="none" strike="noStrike" baseline="0" dirty="0">
                <a:latin typeface="MyriadPro-Semibold"/>
              </a:rPr>
              <a:t>c) </a:t>
            </a:r>
            <a:r>
              <a:rPr lang="en-US" sz="1800" b="0" i="0" u="none" strike="noStrike" baseline="0" dirty="0">
                <a:latin typeface="Palemonas"/>
              </a:rPr>
              <a:t>preservation of the nasal vowel before fricatives or in word-final position: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Balt.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Lith. </a:t>
            </a:r>
            <a:r>
              <a:rPr lang="en-US" sz="1800" b="0" i="0" u="none" strike="noStrike" baseline="0" dirty="0" err="1">
                <a:latin typeface="Palemonas"/>
              </a:rPr>
              <a:t>Latv</a:t>
            </a:r>
            <a:r>
              <a:rPr lang="en-US" sz="1800" b="0" i="0" u="none" strike="noStrike" baseline="0" dirty="0">
                <a:latin typeface="Palemonas"/>
              </a:rPr>
              <a:t>. Examples:</a:t>
            </a:r>
          </a:p>
          <a:p>
            <a:pPr algn="l"/>
            <a:r>
              <a:rPr lang="cs-CZ" sz="1800" b="0" i="0" u="none" strike="noStrike" baseline="0" dirty="0">
                <a:latin typeface="Palemonas"/>
              </a:rPr>
              <a:t>*</a:t>
            </a:r>
            <a:r>
              <a:rPr lang="cs-CZ" sz="1800" b="0" i="1" u="none" strike="noStrike" baseline="0" dirty="0">
                <a:latin typeface="Palemonas-Italic"/>
              </a:rPr>
              <a:t>t</a:t>
            </a:r>
            <a:r>
              <a:rPr lang="cs-CZ" sz="1800" b="0" i="1" u="none" strike="noStrike" baseline="0" dirty="0">
                <a:latin typeface="PalemonasMUFI-Italic" panose="02030603060206020803" pitchFamily="18" charset="0"/>
              </a:rPr>
              <a:t> </a:t>
            </a:r>
            <a:r>
              <a:rPr lang="cs-CZ" sz="1800" b="0" i="1" u="none" strike="noStrike" baseline="0" dirty="0">
                <a:latin typeface="Palemonas-Italic"/>
              </a:rPr>
              <a:t>t’ č š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crixtianai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‘Christian’,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krikščiónys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gen.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sing. </a:t>
            </a:r>
            <a:r>
              <a:rPr lang="en-US" sz="1800" b="0" i="1" u="none" strike="noStrike" baseline="0" dirty="0" err="1">
                <a:latin typeface="Palemonas-Italic"/>
              </a:rPr>
              <a:t>vācieša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‘of the German’.</a:t>
            </a:r>
          </a:p>
          <a:p>
            <a:pPr algn="l"/>
            <a:r>
              <a:rPr lang="cs-CZ" sz="1800" b="0" i="0" u="none" strike="noStrike" baseline="0" dirty="0">
                <a:latin typeface="Palemonas"/>
              </a:rPr>
              <a:t>*</a:t>
            </a:r>
            <a:r>
              <a:rPr lang="cs-CZ" sz="1800" b="0" i="1" u="none" strike="noStrike" baseline="0" dirty="0">
                <a:latin typeface="Palemonas-Italic"/>
              </a:rPr>
              <a:t>d</a:t>
            </a:r>
            <a:r>
              <a:rPr lang="cs-CZ" sz="1800" b="0" i="1" u="none" strike="noStrike" baseline="0" dirty="0">
                <a:latin typeface="PalemonasMUFI-Italic" panose="02030603060206020803" pitchFamily="18" charset="0"/>
              </a:rPr>
              <a:t> </a:t>
            </a:r>
            <a:r>
              <a:rPr lang="cs-CZ" sz="1800" b="0" i="1" u="none" strike="noStrike" baseline="0" dirty="0">
                <a:latin typeface="Palemonas-Italic"/>
              </a:rPr>
              <a:t>d’ </a:t>
            </a:r>
            <a:r>
              <a:rPr lang="cs-CZ" sz="1800" b="0" i="1" u="none" strike="noStrike" baseline="0" dirty="0" err="1">
                <a:latin typeface="Palemonas-Italic"/>
              </a:rPr>
              <a:t>dž</a:t>
            </a:r>
            <a:r>
              <a:rPr lang="cs-CZ" sz="1800" b="0" i="1" u="none" strike="noStrike" baseline="0" dirty="0">
                <a:latin typeface="Palemonas-Italic"/>
              </a:rPr>
              <a:t> ž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median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forest</a:t>
            </a:r>
            <a:r>
              <a:rPr lang="cs-CZ" sz="1800" b="0" i="0" u="none" strike="noStrike" baseline="0" dirty="0">
                <a:latin typeface="Palemonas"/>
              </a:rPr>
              <a:t>’,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dial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mẽdžias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mežs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cs-CZ" sz="1800" b="0" i="0" u="none" strike="noStrike" baseline="0" dirty="0">
                <a:latin typeface="Palemonas"/>
              </a:rPr>
              <a:t>*</a:t>
            </a:r>
            <a:r>
              <a:rPr lang="cs-CZ" sz="1800" b="0" i="1" u="none" strike="noStrike" baseline="0" dirty="0" err="1">
                <a:latin typeface="Palemonas-Italic"/>
              </a:rPr>
              <a:t>tl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1" u="none" strike="noStrike" baseline="0" dirty="0" err="1">
                <a:latin typeface="Palemonas-Italic"/>
              </a:rPr>
              <a:t>tl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1" u="none" strike="noStrike" baseline="0" dirty="0" err="1">
                <a:latin typeface="Palemonas-Italic"/>
              </a:rPr>
              <a:t>kl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1" u="none" strike="noStrike" baseline="0" dirty="0" err="1">
                <a:latin typeface="Palemonas-Italic"/>
              </a:rPr>
              <a:t>kl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ebsentliuns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designated</a:t>
            </a:r>
            <a:r>
              <a:rPr lang="cs-CZ" sz="1800" b="0" i="0" u="none" strike="noStrike" baseline="0" dirty="0">
                <a:latin typeface="Palemonas"/>
              </a:rPr>
              <a:t>’,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apžénklinęs</a:t>
            </a:r>
            <a:endParaRPr lang="cs-CZ" sz="1800" b="0" i="1" u="none" strike="noStrike" baseline="0" dirty="0">
              <a:latin typeface="Palemonas-Italic"/>
            </a:endParaRPr>
          </a:p>
          <a:p>
            <a:pPr algn="l"/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designated</a:t>
            </a:r>
            <a:r>
              <a:rPr lang="cs-CZ" sz="1800" b="0" i="0" u="none" strike="noStrike" baseline="0" dirty="0">
                <a:latin typeface="Palemonas"/>
              </a:rPr>
              <a:t>’ (</a:t>
            </a:r>
            <a:r>
              <a:rPr lang="cs-CZ" sz="1800" b="0" i="0" u="none" strike="noStrike" baseline="0" dirty="0" err="1">
                <a:latin typeface="Palemonas"/>
              </a:rPr>
              <a:t>both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active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participles</a:t>
            </a:r>
            <a:r>
              <a:rPr lang="cs-CZ" sz="1800" b="0" i="0" u="none" strike="noStrike" baseline="0" dirty="0">
                <a:latin typeface="Palemonas"/>
              </a:rPr>
              <a:t>).</a:t>
            </a:r>
          </a:p>
          <a:p>
            <a:pPr algn="l"/>
            <a:r>
              <a:rPr lang="lt-LT" sz="1800" b="0" i="0" u="none" strike="noStrike" baseline="0" dirty="0">
                <a:latin typeface="Palemonas"/>
              </a:rPr>
              <a:t>*</a:t>
            </a:r>
            <a:r>
              <a:rPr lang="lt-LT" sz="1800" b="0" i="1" u="none" strike="noStrike" baseline="0" dirty="0">
                <a:latin typeface="Palemonas-Italic"/>
              </a:rPr>
              <a:t>dl </a:t>
            </a:r>
            <a:r>
              <a:rPr lang="lt-LT" sz="1800" b="0" i="1" u="none" strike="noStrike" baseline="0" dirty="0" err="1">
                <a:latin typeface="Palemonas-Italic"/>
              </a:rPr>
              <a:t>dl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1" u="none" strike="noStrike" baseline="0" dirty="0" err="1">
                <a:latin typeface="Palemonas-Italic"/>
              </a:rPr>
              <a:t>gl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1" u="none" strike="noStrike" baseline="0" dirty="0" err="1">
                <a:latin typeface="Palemonas-Italic"/>
              </a:rPr>
              <a:t>gl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0" u="none" strike="noStrike" baseline="0" dirty="0" err="1">
                <a:latin typeface="Palemonas"/>
              </a:rPr>
              <a:t>OPr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1" u="none" strike="noStrike" baseline="0" dirty="0" err="1">
                <a:latin typeface="Palemonas-Italic"/>
              </a:rPr>
              <a:t>addle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0" u="none" strike="noStrike" baseline="0" dirty="0">
                <a:latin typeface="Palemonas"/>
              </a:rPr>
              <a:t>‘</a:t>
            </a:r>
            <a:r>
              <a:rPr lang="lt-LT" sz="1800" b="0" i="0" u="none" strike="noStrike" baseline="0" dirty="0" err="1">
                <a:latin typeface="Palemonas"/>
              </a:rPr>
              <a:t>spruce</a:t>
            </a:r>
            <a:r>
              <a:rPr lang="lt-LT" sz="1800" b="0" i="0" u="none" strike="noStrike" baseline="0" dirty="0">
                <a:latin typeface="Palemonas"/>
              </a:rPr>
              <a:t> [</a:t>
            </a:r>
            <a:r>
              <a:rPr lang="lt-LT" sz="1800" b="0" i="0" u="none" strike="noStrike" baseline="0" dirty="0" err="1">
                <a:latin typeface="Palemonas"/>
              </a:rPr>
              <a:t>tree</a:t>
            </a:r>
            <a:r>
              <a:rPr lang="lt-LT" sz="1800" b="0" i="0" u="none" strike="noStrike" baseline="0" dirty="0">
                <a:latin typeface="Palemonas"/>
              </a:rPr>
              <a:t>]’, </a:t>
            </a:r>
            <a:r>
              <a:rPr lang="lt-LT" sz="1800" b="0" i="0" u="none" strike="noStrike" baseline="0" dirty="0" err="1">
                <a:latin typeface="Palemonas"/>
              </a:rPr>
              <a:t>Lith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1" u="none" strike="noStrike" baseline="0" dirty="0" err="1">
                <a:latin typeface="Palemonas-Italic"/>
              </a:rPr>
              <a:t>ẽglė</a:t>
            </a:r>
            <a:r>
              <a:rPr lang="lt-LT" sz="1800" b="0" i="0" u="none" strike="noStrike" baseline="0" dirty="0">
                <a:latin typeface="Palemonas"/>
              </a:rPr>
              <a:t>; </a:t>
            </a:r>
            <a:r>
              <a:rPr lang="lt-LT" sz="1800" b="0" i="0" u="none" strike="noStrike" baseline="0" dirty="0" err="1">
                <a:latin typeface="Palemonas"/>
              </a:rPr>
              <a:t>Latv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1" u="none" strike="noStrike" baseline="0" dirty="0">
                <a:latin typeface="Palemonas-Italic"/>
              </a:rPr>
              <a:t>egle</a:t>
            </a:r>
            <a:r>
              <a:rPr lang="lt-LT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cs-CZ" sz="1800" b="0" i="0" u="none" strike="noStrike" baseline="0" dirty="0">
                <a:latin typeface="Palemonas"/>
              </a:rPr>
              <a:t>*</a:t>
            </a:r>
            <a:r>
              <a:rPr lang="cs-CZ" sz="1800" b="0" i="1" u="none" strike="noStrike" baseline="0" dirty="0" err="1">
                <a:latin typeface="Palemonas-Italic"/>
              </a:rPr>
              <a:t>Vn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1" u="none" strike="noStrike" baseline="0" dirty="0" err="1">
                <a:latin typeface="Palemonas-Italic"/>
              </a:rPr>
              <a:t>Vn</a:t>
            </a:r>
            <a:r>
              <a:rPr lang="cs-CZ" sz="1800" b="0" i="1" u="none" strike="noStrike" baseline="0" dirty="0">
                <a:latin typeface="Palemonas-Italic"/>
              </a:rPr>
              <a:t> V </a:t>
            </a:r>
            <a:r>
              <a:rPr lang="cs-CZ" sz="1800" b="0" i="1" u="none" strike="noStrike" baseline="0" dirty="0" err="1">
                <a:latin typeface="Palemonas-Italic"/>
              </a:rPr>
              <a:t>V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sansy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goose</a:t>
            </a:r>
            <a:r>
              <a:rPr lang="cs-CZ" sz="1800" b="0" i="0" u="none" strike="noStrike" baseline="0" dirty="0">
                <a:latin typeface="Palemonas"/>
              </a:rPr>
              <a:t>’, </a:t>
            </a:r>
            <a:r>
              <a:rPr lang="cs-CZ" sz="1800" b="0" i="0" u="none" strike="noStrike" baseline="0" dirty="0" err="1">
                <a:latin typeface="Palemonas"/>
              </a:rPr>
              <a:t>acc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sing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naktin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‘night’;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žąsìs</a:t>
            </a:r>
            <a:r>
              <a:rPr lang="cs-CZ" sz="1800" b="0" i="0" u="none" strike="noStrike" baseline="0" dirty="0">
                <a:latin typeface="Palemonas"/>
              </a:rPr>
              <a:t>,</a:t>
            </a:r>
          </a:p>
          <a:p>
            <a:pPr algn="l"/>
            <a:r>
              <a:rPr lang="cs-CZ" sz="1800" b="0" i="1" u="none" strike="noStrike" baseline="0" dirty="0" err="1">
                <a:latin typeface="Palemonas-Italic"/>
              </a:rPr>
              <a:t>nãktį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zoss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1" u="none" strike="noStrike" baseline="0" dirty="0" err="1">
                <a:latin typeface="Palemonas-Italic"/>
              </a:rPr>
              <a:t>nakts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916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A79CC13-2D6B-EB6A-D273-DCCEBE451398}"/>
              </a:ext>
            </a:extLst>
          </p:cNvPr>
          <p:cNvSpPr txBox="1"/>
          <p:nvPr/>
        </p:nvSpPr>
        <p:spPr>
          <a:xfrm>
            <a:off x="239282" y="102549"/>
            <a:ext cx="110497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u="none" strike="noStrike" baseline="0" dirty="0">
                <a:latin typeface="MyriadPro-Black"/>
              </a:rPr>
              <a:t>6.3.2.2. </a:t>
            </a:r>
            <a:r>
              <a:rPr lang="en-US" sz="1800" b="1" i="0" u="none" strike="noStrike" baseline="0" dirty="0">
                <a:latin typeface="MyriadPro-Bold"/>
              </a:rPr>
              <a:t>Gender. </a:t>
            </a:r>
            <a:r>
              <a:rPr lang="en-US" sz="1800" b="0" i="0" u="none" strike="noStrike" baseline="0" dirty="0">
                <a:latin typeface="Palemonas"/>
              </a:rPr>
              <a:t>Although the neuter gender is still alive in the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texts, in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the IE inherited words and also in some more recent forms, nevertheless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one observes that it is already limited to few semantic categories and clearly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disappearing (Petit 2000). The traces of the neuter are still better encountered</a:t>
            </a:r>
            <a:r>
              <a:rPr lang="cs-CZ" sz="1800" b="0" i="0" u="none" strike="noStrike" baseline="0" dirty="0">
                <a:latin typeface="Palemonas"/>
              </a:rPr>
              <a:t> in EV (stem </a:t>
            </a:r>
            <a:r>
              <a:rPr lang="cs-CZ" sz="1800" b="0" i="0" u="none" strike="noStrike" baseline="0" dirty="0" err="1">
                <a:latin typeface="Palemonas"/>
              </a:rPr>
              <a:t>without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ending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e.g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[EV 33 </a:t>
            </a:r>
            <a:r>
              <a:rPr lang="cs-CZ" sz="1800" b="0" i="1" u="none" strike="noStrike" baseline="0" dirty="0" err="1">
                <a:latin typeface="Palemonas-Italic"/>
              </a:rPr>
              <a:t>Vue</a:t>
            </a:r>
            <a:r>
              <a:rPr lang="cs-CZ" sz="1800" b="0" i="0" u="none" strike="noStrike" baseline="0" dirty="0" err="1">
                <a:latin typeface="CambriaMath"/>
              </a:rPr>
              <a:t>ͤ</a:t>
            </a:r>
            <a:r>
              <a:rPr lang="cs-CZ" sz="1800" b="0" i="1" u="none" strike="noStrike" baseline="0" dirty="0" err="1">
                <a:latin typeface="Palemonas-Italic"/>
              </a:rPr>
              <a:t>r</a:t>
            </a:r>
            <a:r>
              <a:rPr lang="cs-CZ" sz="1800" b="0" i="0" u="none" strike="noStrike" baseline="0" dirty="0">
                <a:latin typeface="Palemonas"/>
              </a:rPr>
              <a:t>] </a:t>
            </a:r>
            <a:r>
              <a:rPr lang="cs-CZ" sz="1800" b="0" i="1" u="none" strike="noStrike" baseline="0" dirty="0">
                <a:latin typeface="Palemonas-Italic"/>
              </a:rPr>
              <a:t>panno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fire</a:t>
            </a:r>
            <a:r>
              <a:rPr lang="cs-CZ" sz="1800" b="0" i="0" u="none" strike="noStrike" baseline="0" dirty="0">
                <a:latin typeface="Palemonas"/>
              </a:rPr>
              <a:t>’, [EV </a:t>
            </a:r>
            <a:r>
              <a:rPr lang="en-US" sz="1800" b="0" i="0" u="none" strike="noStrike" baseline="0" dirty="0">
                <a:latin typeface="Palemonas"/>
              </a:rPr>
              <a:t>392 </a:t>
            </a:r>
            <a:r>
              <a:rPr lang="en-US" sz="1800" b="0" i="1" u="none" strike="noStrike" baseline="0" dirty="0">
                <a:latin typeface="Palemonas-Italic"/>
              </a:rPr>
              <a:t>Mete</a:t>
            </a:r>
            <a:r>
              <a:rPr lang="en-US" sz="1800" b="0" i="0" u="none" strike="noStrike" baseline="0" dirty="0">
                <a:latin typeface="Palemonas"/>
              </a:rPr>
              <a:t>] </a:t>
            </a:r>
            <a:r>
              <a:rPr lang="en-US" sz="1800" b="0" i="1" u="none" strike="noStrike" baseline="0" dirty="0" err="1">
                <a:latin typeface="Palemonas-Italic"/>
              </a:rPr>
              <a:t>alu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‘mead’, and with the ending </a:t>
            </a:r>
            <a:r>
              <a:rPr lang="en-US" sz="1800" b="0" i="1" u="none" strike="noStrike" baseline="0" dirty="0">
                <a:latin typeface="Palemonas-Italic"/>
              </a:rPr>
              <a:t>-m/n</a:t>
            </a:r>
            <a:r>
              <a:rPr lang="en-US" sz="1800" b="0" i="0" u="none" strike="noStrike" baseline="0" dirty="0">
                <a:latin typeface="Palemonas"/>
              </a:rPr>
              <a:t>, e.g.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[EV 689 </a:t>
            </a:r>
            <a:r>
              <a:rPr lang="en-US" sz="1800" b="0" i="1" u="none" strike="noStrike" baseline="0" dirty="0" err="1">
                <a:latin typeface="Palemonas-Italic"/>
              </a:rPr>
              <a:t>Puttir</a:t>
            </a:r>
            <a:r>
              <a:rPr lang="en-US" sz="1800" b="0" i="0" u="none" strike="noStrike" baseline="0" dirty="0">
                <a:latin typeface="Palemonas"/>
              </a:rPr>
              <a:t>]</a:t>
            </a:r>
          </a:p>
          <a:p>
            <a:pPr algn="l"/>
            <a:r>
              <a:rPr lang="cs-CZ" sz="1800" b="0" i="1" u="none" strike="noStrike" baseline="0" dirty="0" err="1">
                <a:latin typeface="Palemonas-Italic"/>
              </a:rPr>
              <a:t>Anctan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butter</a:t>
            </a:r>
            <a:r>
              <a:rPr lang="cs-CZ" sz="1800" b="0" i="0" u="none" strike="noStrike" baseline="0" dirty="0">
                <a:latin typeface="Palemonas"/>
              </a:rPr>
              <a:t>’, [EV 687 </a:t>
            </a:r>
            <a:r>
              <a:rPr lang="cs-CZ" sz="1800" b="0" i="1" u="none" strike="noStrike" baseline="0" dirty="0" err="1">
                <a:latin typeface="Palemonas-Italic"/>
              </a:rPr>
              <a:t>MJlch</a:t>
            </a:r>
            <a:r>
              <a:rPr lang="cs-CZ" sz="1800" b="0" i="0" u="none" strike="noStrike" baseline="0" dirty="0">
                <a:latin typeface="Palemonas"/>
              </a:rPr>
              <a:t>] </a:t>
            </a:r>
            <a:r>
              <a:rPr lang="cs-CZ" sz="1800" b="0" i="1" u="none" strike="noStrike" baseline="0" dirty="0" err="1">
                <a:latin typeface="Palemonas-Italic"/>
              </a:rPr>
              <a:t>Dadan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milk</a:t>
            </a:r>
            <a:r>
              <a:rPr lang="cs-CZ" sz="1800" b="0" i="0" u="none" strike="noStrike" baseline="0" dirty="0">
                <a:latin typeface="Palemonas"/>
              </a:rPr>
              <a:t>’). </a:t>
            </a:r>
          </a:p>
          <a:p>
            <a:pPr algn="l"/>
            <a:endParaRPr lang="cs-CZ" sz="1800" b="0" i="0" u="none" strike="noStrike" baseline="0" dirty="0">
              <a:latin typeface="Palemonas"/>
            </a:endParaRP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It is thought that endingless forms of the neuter present a more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archaic state of language as compared with the more prevalent forms with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endings in a nasal consonant; the addition of such an ending is a later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phenomenon, maybe originating through analogy with the masculine acc.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dirty="0" err="1">
                <a:latin typeface="Palemonas"/>
              </a:rPr>
              <a:t>s</a:t>
            </a:r>
            <a:r>
              <a:rPr lang="cs-CZ" sz="1800" b="0" i="0" u="none" strike="noStrike" baseline="0" dirty="0" err="1">
                <a:latin typeface="Palemonas"/>
              </a:rPr>
              <a:t>ing</a:t>
            </a:r>
            <a:endParaRPr lang="cs-CZ" sz="1800" b="0" i="0" u="none" strike="noStrike" baseline="0" dirty="0">
              <a:latin typeface="Palemonas"/>
            </a:endParaRPr>
          </a:p>
          <a:p>
            <a:pPr algn="l"/>
            <a:endParaRPr lang="cs-CZ" dirty="0">
              <a:latin typeface="Palemonas"/>
            </a:endParaRP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Thus, in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it is probably still possible to observe a three-gender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system (masculine, feminine and neuter), the precursor of the merging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of neuter with masculine; already in the Catechisms there is competition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between </a:t>
            </a:r>
            <a:r>
              <a:rPr lang="cs-CZ" sz="1800" b="0" i="0" u="none" strike="noStrike" baseline="0" dirty="0">
                <a:latin typeface="Palemonas"/>
              </a:rPr>
              <a:t>m</a:t>
            </a:r>
            <a:r>
              <a:rPr lang="en-US" sz="1800" b="0" i="0" u="none" strike="noStrike" baseline="0" dirty="0" err="1">
                <a:latin typeface="Palemonas"/>
              </a:rPr>
              <a:t>asculine</a:t>
            </a:r>
            <a:r>
              <a:rPr lang="en-US" sz="1800" b="0" i="0" u="none" strike="noStrike" baseline="0" dirty="0">
                <a:latin typeface="Palemonas"/>
              </a:rPr>
              <a:t> and neuter, or the neuter’s substitution with animate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nouns</a:t>
            </a:r>
            <a:r>
              <a:rPr lang="cs-CZ" sz="1800" b="0" i="0" u="none" strike="noStrike" baseline="0" dirty="0">
                <a:latin typeface="Palemonas"/>
              </a:rPr>
              <a:t> (</a:t>
            </a:r>
            <a:r>
              <a:rPr lang="cs-CZ" sz="1800" b="0" i="0" u="none" strike="noStrike" baseline="0" dirty="0" err="1">
                <a:latin typeface="Palemonas"/>
              </a:rPr>
              <a:t>masculine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feminine</a:t>
            </a:r>
            <a:r>
              <a:rPr lang="cs-CZ" sz="1800" b="0" i="0" u="none" strike="noStrike" baseline="0" dirty="0">
                <a:latin typeface="Palemonas"/>
              </a:rPr>
              <a:t>):</a:t>
            </a:r>
          </a:p>
          <a:p>
            <a:pPr algn="l"/>
            <a:r>
              <a:rPr lang="cs-CZ" sz="1800" b="0" i="0" u="none" strike="noStrike" baseline="0" dirty="0">
                <a:latin typeface="MyriadPro-Semibold"/>
              </a:rPr>
              <a:t>a)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neutrum </a:t>
            </a:r>
            <a:r>
              <a:rPr lang="cs-CZ" sz="1800" b="0" i="1" u="none" strike="noStrike" baseline="0" dirty="0" err="1">
                <a:latin typeface="Palemonas-Italic"/>
              </a:rPr>
              <a:t>assaran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lake</a:t>
            </a:r>
            <a:r>
              <a:rPr lang="cs-CZ" sz="1800" b="0" i="0" u="none" strike="noStrike" baseline="0" dirty="0">
                <a:latin typeface="Palemonas"/>
              </a:rPr>
              <a:t>’, </a:t>
            </a:r>
            <a:r>
              <a:rPr lang="cs-CZ" sz="1800" b="0" i="0" u="none" strike="noStrike" baseline="0" dirty="0" err="1">
                <a:latin typeface="Palemonas"/>
              </a:rPr>
              <a:t>cf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ẽžeras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also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ezers</a:t>
            </a:r>
            <a:r>
              <a:rPr lang="cs-CZ" sz="1800" b="0" i="0" u="none" strike="noStrike" baseline="0" dirty="0">
                <a:latin typeface="Palemonas"/>
              </a:rPr>
              <a:t>;</a:t>
            </a:r>
          </a:p>
          <a:p>
            <a:pPr algn="l"/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</a:t>
            </a:r>
            <a:r>
              <a:rPr lang="en-US" sz="1800" b="0" i="0" u="none" strike="noStrike" baseline="0" dirty="0" err="1">
                <a:latin typeface="Palemonas"/>
              </a:rPr>
              <a:t>neutrum</a:t>
            </a:r>
            <a:r>
              <a:rPr lang="en-US" sz="1800" b="0" i="0" u="none" strike="noStrike" baseline="0" dirty="0">
                <a:latin typeface="Palemonas"/>
              </a:rPr>
              <a:t> </a:t>
            </a:r>
            <a:r>
              <a:rPr lang="en-US" sz="1800" b="0" i="1" u="none" strike="noStrike" baseline="0" dirty="0" err="1">
                <a:latin typeface="Palemonas-Italic"/>
              </a:rPr>
              <a:t>buttan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‘house’, cf. Lith. masc. </a:t>
            </a:r>
            <a:r>
              <a:rPr lang="en-US" sz="1800" b="0" i="1" u="none" strike="noStrike" baseline="0" dirty="0" err="1">
                <a:latin typeface="Palemonas-Italic"/>
              </a:rPr>
              <a:t>bùtas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‘house, apartment’;</a:t>
            </a:r>
          </a:p>
          <a:p>
            <a:pPr algn="l"/>
            <a:r>
              <a:rPr lang="lt-LT" sz="1800" b="0" i="0" u="none" strike="noStrike" baseline="0" dirty="0" err="1">
                <a:latin typeface="Palemonas"/>
              </a:rPr>
              <a:t>OPr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0" u="none" strike="noStrike" baseline="0" dirty="0" err="1">
                <a:latin typeface="Palemonas"/>
              </a:rPr>
              <a:t>neutrum</a:t>
            </a:r>
            <a:r>
              <a:rPr lang="lt-LT" sz="1800" b="0" i="0" u="none" strike="noStrike" baseline="0" dirty="0">
                <a:latin typeface="Palemonas"/>
              </a:rPr>
              <a:t> </a:t>
            </a:r>
            <a:r>
              <a:rPr lang="lt-LT" sz="1800" b="0" i="1" u="none" strike="noStrike" baseline="0" dirty="0" err="1">
                <a:latin typeface="Palemonas-Italic"/>
              </a:rPr>
              <a:t>eristian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0" u="none" strike="noStrike" baseline="0" dirty="0">
                <a:latin typeface="Palemonas"/>
              </a:rPr>
              <a:t>‘</a:t>
            </a:r>
            <a:r>
              <a:rPr lang="lt-LT" sz="1800" b="0" i="0" u="none" strike="noStrike" baseline="0" dirty="0" err="1">
                <a:latin typeface="Palemonas"/>
              </a:rPr>
              <a:t>lamb</a:t>
            </a:r>
            <a:r>
              <a:rPr lang="lt-LT" sz="1800" b="0" i="0" u="none" strike="noStrike" baseline="0" dirty="0">
                <a:latin typeface="Palemonas"/>
              </a:rPr>
              <a:t>’, </a:t>
            </a:r>
            <a:r>
              <a:rPr lang="lt-LT" sz="1800" b="0" i="0" u="none" strike="noStrike" baseline="0" dirty="0" err="1">
                <a:latin typeface="Palemonas"/>
              </a:rPr>
              <a:t>cf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0" u="none" strike="noStrike" baseline="0" dirty="0" err="1">
                <a:latin typeface="Palemonas"/>
              </a:rPr>
              <a:t>Lith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0" u="none" strike="noStrike" baseline="0" dirty="0" err="1">
                <a:latin typeface="Palemonas"/>
              </a:rPr>
              <a:t>masc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1" u="none" strike="noStrike" baseline="0" dirty="0" err="1">
                <a:latin typeface="Palemonas-Italic"/>
              </a:rPr>
              <a:t>ėriùkas</a:t>
            </a:r>
            <a:r>
              <a:rPr lang="lt-LT" sz="1800" b="0" i="0" u="none" strike="noStrike" baseline="0" dirty="0">
                <a:latin typeface="Palemonas"/>
              </a:rPr>
              <a:t>, also </a:t>
            </a:r>
            <a:r>
              <a:rPr lang="lt-LT" sz="1800" b="0" i="0" u="none" strike="noStrike" baseline="0" dirty="0" err="1">
                <a:latin typeface="Palemonas"/>
              </a:rPr>
              <a:t>Latv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0" u="none" strike="noStrike" baseline="0" dirty="0" err="1">
                <a:latin typeface="Palemonas"/>
              </a:rPr>
              <a:t>masc</a:t>
            </a:r>
            <a:r>
              <a:rPr lang="lt-LT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lv-LV" sz="1800" b="0" i="1" u="none" strike="noStrike" baseline="0" dirty="0">
                <a:latin typeface="Palemonas-Italic"/>
              </a:rPr>
              <a:t>jērs</a:t>
            </a:r>
            <a:r>
              <a:rPr lang="lv-LV" sz="1800" b="0" i="0" u="none" strike="noStrike" baseline="0" dirty="0">
                <a:latin typeface="Palemonas"/>
              </a:rPr>
              <a:t>, </a:t>
            </a:r>
            <a:r>
              <a:rPr lang="lv-LV" sz="1800" b="0" i="1" u="none" strike="noStrike" baseline="0" dirty="0">
                <a:latin typeface="Palemonas-Italic"/>
              </a:rPr>
              <a:t>jēriņš</a:t>
            </a:r>
            <a:r>
              <a:rPr lang="lv-LV" sz="1800" b="0" i="0" u="none" strike="noStrike" baseline="0" dirty="0">
                <a:latin typeface="Palemonas"/>
              </a:rPr>
              <a:t>; OPr. neutrum </a:t>
            </a:r>
            <a:r>
              <a:rPr lang="lv-LV" sz="1800" b="0" i="1" u="none" strike="noStrike" baseline="0" dirty="0">
                <a:latin typeface="Palemonas-Italic"/>
              </a:rPr>
              <a:t>meddo </a:t>
            </a:r>
            <a:r>
              <a:rPr lang="lv-LV" sz="1800" b="0" i="0" u="none" strike="noStrike" baseline="0" dirty="0">
                <a:latin typeface="Palemonas"/>
              </a:rPr>
              <a:t>‘honey’, cf. Lith. masc. </a:t>
            </a:r>
            <a:r>
              <a:rPr lang="lv-LV" sz="1800" b="0" i="1" u="none" strike="noStrike" baseline="0" dirty="0">
                <a:latin typeface="Palemonas-Italic"/>
              </a:rPr>
              <a:t>medùs</a:t>
            </a:r>
            <a:r>
              <a:rPr lang="lv-LV" sz="1800" b="0" i="0" u="none" strike="noStrike" baseline="0" dirty="0">
                <a:latin typeface="Palemonas"/>
              </a:rPr>
              <a:t>, also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>
                <a:latin typeface="Palemonas-Italic"/>
              </a:rPr>
              <a:t>medus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endParaRPr lang="cs-CZ" sz="1800" b="0" i="0" u="none" strike="noStrike" baseline="0" dirty="0">
              <a:latin typeface="Palemonas"/>
            </a:endParaRPr>
          </a:p>
          <a:p>
            <a:pPr algn="l"/>
            <a:r>
              <a:rPr lang="pt-BR" sz="1800" b="0" i="0" u="none" strike="noStrike" baseline="0" dirty="0">
                <a:latin typeface="MyriadPro-Semibold"/>
              </a:rPr>
              <a:t>b) </a:t>
            </a:r>
            <a:r>
              <a:rPr lang="pt-BR" sz="1800" b="0" i="0" u="none" strike="noStrike" baseline="0" dirty="0" err="1">
                <a:latin typeface="Palemonas"/>
              </a:rPr>
              <a:t>OPr</a:t>
            </a:r>
            <a:r>
              <a:rPr lang="pt-BR" sz="1800" b="0" i="0" u="none" strike="noStrike" baseline="0" dirty="0">
                <a:latin typeface="Palemonas"/>
              </a:rPr>
              <a:t>. </a:t>
            </a:r>
            <a:r>
              <a:rPr lang="pt-BR" sz="1800" b="0" i="0" u="none" strike="noStrike" baseline="0" dirty="0" err="1">
                <a:latin typeface="Palemonas"/>
              </a:rPr>
              <a:t>neutrum</a:t>
            </a:r>
            <a:r>
              <a:rPr lang="pt-BR" sz="1800" b="0" i="0" u="none" strike="noStrike" baseline="0" dirty="0">
                <a:latin typeface="Palemonas"/>
              </a:rPr>
              <a:t> </a:t>
            </a:r>
            <a:r>
              <a:rPr lang="pt-BR" sz="1800" b="0" i="1" u="none" strike="noStrike" baseline="0" dirty="0" err="1">
                <a:latin typeface="Palemonas-Italic"/>
              </a:rPr>
              <a:t>testamentan</a:t>
            </a:r>
            <a:r>
              <a:rPr lang="pt-BR" sz="1800" b="0" i="1" u="none" strike="noStrike" baseline="0" dirty="0">
                <a:latin typeface="Palemonas-Italic"/>
              </a:rPr>
              <a:t> </a:t>
            </a:r>
            <a:r>
              <a:rPr lang="pt-BR" sz="1800" b="0" i="0" u="none" strike="noStrike" baseline="0" dirty="0">
                <a:latin typeface="Palemonas"/>
              </a:rPr>
              <a:t>~ masc. </a:t>
            </a:r>
            <a:r>
              <a:rPr lang="pt-BR" sz="1800" b="0" i="1" u="none" strike="noStrike" baseline="0" dirty="0" err="1">
                <a:latin typeface="Palemonas-Italic"/>
              </a:rPr>
              <a:t>testaments</a:t>
            </a:r>
            <a:r>
              <a:rPr lang="pt-BR" sz="1800" b="0" i="1" u="none" strike="noStrike" baseline="0" dirty="0">
                <a:latin typeface="Palemonas-Italic"/>
              </a:rPr>
              <a:t> </a:t>
            </a:r>
            <a:r>
              <a:rPr lang="pt-BR" sz="1800" b="0" i="0" u="none" strike="noStrike" baseline="0" dirty="0">
                <a:latin typeface="Palemonas"/>
              </a:rPr>
              <a:t>‘</a:t>
            </a:r>
            <a:r>
              <a:rPr lang="pt-BR" sz="1800" b="0" i="0" u="none" strike="noStrike" baseline="0" dirty="0" err="1">
                <a:latin typeface="Palemonas"/>
              </a:rPr>
              <a:t>testament</a:t>
            </a:r>
            <a:r>
              <a:rPr lang="pt-BR" sz="1800" b="0" i="0" u="none" strike="noStrike" baseline="0" dirty="0">
                <a:latin typeface="Palemonas"/>
              </a:rPr>
              <a:t>’, cf.</a:t>
            </a:r>
          </a:p>
          <a:p>
            <a:pPr algn="l"/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testamentas</a:t>
            </a:r>
            <a:r>
              <a:rPr lang="cs-CZ" sz="1800" b="0" i="0" u="none" strike="noStrike" baseline="0" dirty="0">
                <a:latin typeface="Palemonas"/>
              </a:rPr>
              <a:t>,</a:t>
            </a:r>
          </a:p>
          <a:p>
            <a:pPr algn="l"/>
            <a:r>
              <a:rPr lang="cs-CZ" sz="1800" b="0" i="0" u="none" strike="noStrike" baseline="0" dirty="0" err="1">
                <a:latin typeface="Palemonas"/>
              </a:rPr>
              <a:t>also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testaments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neutrum</a:t>
            </a:r>
          </a:p>
          <a:p>
            <a:pPr algn="l"/>
            <a:r>
              <a:rPr lang="cs-CZ" sz="1800" b="0" i="1" u="none" strike="noStrike" baseline="0" dirty="0" err="1">
                <a:latin typeface="Palemonas-Italic"/>
              </a:rPr>
              <a:t>Wundan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~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unds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water</a:t>
            </a:r>
            <a:r>
              <a:rPr lang="cs-CZ" sz="1800" b="0" i="0" u="none" strike="noStrike" baseline="0" dirty="0">
                <a:latin typeface="Palemonas"/>
              </a:rPr>
              <a:t>’, </a:t>
            </a:r>
            <a:r>
              <a:rPr lang="cs-CZ" sz="1800" b="0" i="0" u="none" strike="noStrike" baseline="0" dirty="0" err="1">
                <a:latin typeface="Palemonas"/>
              </a:rPr>
              <a:t>cf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vanduõ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also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cs-CZ" sz="1800" b="0" i="1" u="none" strike="noStrike" baseline="0" dirty="0" err="1">
                <a:latin typeface="Palemonas-Italic"/>
              </a:rPr>
              <a:t>ūdens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695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B8CAD01-38F6-82B2-9D65-799347AE65CC}"/>
              </a:ext>
            </a:extLst>
          </p:cNvPr>
          <p:cNvSpPr txBox="1"/>
          <p:nvPr/>
        </p:nvSpPr>
        <p:spPr>
          <a:xfrm>
            <a:off x="700755" y="521293"/>
            <a:ext cx="113146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MyriadPro-Black"/>
              </a:rPr>
              <a:t>6.3.2.6. </a:t>
            </a:r>
            <a:r>
              <a:rPr lang="en-US" sz="1800" b="1" i="0" u="none" strike="noStrike" baseline="0" dirty="0">
                <a:latin typeface="MyriadPro-Bold"/>
              </a:rPr>
              <a:t>Pronouns. </a:t>
            </a:r>
            <a:r>
              <a:rPr lang="en-US" sz="1800" b="0" i="0" u="none" strike="noStrike" baseline="0" dirty="0">
                <a:latin typeface="Palemonas"/>
              </a:rPr>
              <a:t>Several forms are traditionally thought of as the results of</a:t>
            </a:r>
          </a:p>
          <a:p>
            <a:pPr algn="l"/>
            <a:r>
              <a:rPr lang="cs-CZ" sz="1800" b="0" i="0" u="none" strike="noStrike" baseline="0" dirty="0" err="1">
                <a:latin typeface="Palemonas"/>
              </a:rPr>
              <a:t>contamination</a:t>
            </a:r>
            <a:endParaRPr lang="cs-CZ" sz="1800" b="0" i="0" u="none" strike="noStrike" baseline="0" dirty="0">
              <a:latin typeface="Palemonas"/>
            </a:endParaRP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of different stems; so from *</a:t>
            </a:r>
            <a:r>
              <a:rPr lang="en-US" sz="1800" b="0" i="1" u="none" strike="noStrike" baseline="0" dirty="0">
                <a:latin typeface="Palemonas-Italic"/>
              </a:rPr>
              <a:t>so </a:t>
            </a:r>
            <a:r>
              <a:rPr lang="en-US" sz="1800" b="0" i="0" u="none" strike="noStrike" baseline="0" dirty="0">
                <a:latin typeface="Palemonas"/>
              </a:rPr>
              <a:t>and *</a:t>
            </a:r>
            <a:r>
              <a:rPr lang="en-US" sz="1800" b="0" i="1" u="none" strike="noStrike" baseline="0" dirty="0">
                <a:latin typeface="Palemonas-Italic"/>
              </a:rPr>
              <a:t>to </a:t>
            </a:r>
            <a:r>
              <a:rPr lang="en-US" sz="1800" b="0" i="0" u="none" strike="noStrike" baseline="0" dirty="0">
                <a:latin typeface="Palemonas"/>
              </a:rPr>
              <a:t>the demonstrative</a:t>
            </a:r>
          </a:p>
          <a:p>
            <a:pPr algn="l"/>
            <a:r>
              <a:rPr lang="cs-CZ" sz="1800" b="0" i="0" u="none" strike="noStrike" baseline="0" dirty="0" err="1">
                <a:latin typeface="Palemonas"/>
              </a:rPr>
              <a:t>pronoun</a:t>
            </a:r>
            <a:r>
              <a:rPr lang="cs-CZ" sz="1800" b="0" i="0" u="none" strike="noStrike" baseline="0" dirty="0">
                <a:latin typeface="Palemonas"/>
              </a:rPr>
              <a:t> “</a:t>
            </a:r>
            <a:r>
              <a:rPr lang="cs-CZ" sz="1800" b="0" i="0" u="none" strike="noStrike" baseline="0" dirty="0" err="1">
                <a:latin typeface="Palemonas"/>
              </a:rPr>
              <a:t>this</a:t>
            </a:r>
            <a:r>
              <a:rPr lang="cs-CZ" sz="1800" b="0" i="0" u="none" strike="noStrike" baseline="0" dirty="0">
                <a:latin typeface="Palemonas"/>
              </a:rPr>
              <a:t>” </a:t>
            </a:r>
            <a:r>
              <a:rPr lang="cs-CZ" sz="1800" b="0" i="0" u="none" strike="noStrike" baseline="0" dirty="0" err="1">
                <a:latin typeface="Palemonas"/>
              </a:rPr>
              <a:t>was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cs-CZ" sz="1800" b="0" i="0" u="none" strike="noStrike" baseline="0" dirty="0" err="1">
                <a:latin typeface="Palemonas"/>
              </a:rPr>
              <a:t>created</a:t>
            </a:r>
            <a:r>
              <a:rPr lang="cs-CZ" sz="1800" b="0" i="0" u="none" strike="noStrike" baseline="0" dirty="0">
                <a:latin typeface="Palemonas"/>
              </a:rPr>
              <a:t> (</a:t>
            </a:r>
            <a:r>
              <a:rPr lang="cs-CZ" sz="1800" b="0" i="0" u="none" strike="noStrike" baseline="0" dirty="0" err="1">
                <a:latin typeface="Palemonas"/>
              </a:rPr>
              <a:t>cf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stas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fem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>
                <a:latin typeface="Palemonas-Italic"/>
              </a:rPr>
              <a:t>sta/</a:t>
            </a:r>
            <a:r>
              <a:rPr lang="cs-CZ" sz="1800" b="0" i="1" u="none" strike="noStrike" baseline="0" dirty="0" err="1">
                <a:latin typeface="Palemonas-Italic"/>
              </a:rPr>
              <a:t>stā</a:t>
            </a:r>
            <a:r>
              <a:rPr lang="cs-CZ" sz="1800" b="0" i="1" u="none" strike="noStrike" baseline="0" dirty="0">
                <a:latin typeface="Palemonas-Italic"/>
              </a:rPr>
              <a:t>/</a:t>
            </a:r>
            <a:r>
              <a:rPr lang="cs-CZ" sz="1800" b="0" i="1" u="none" strike="noStrike" baseline="0" dirty="0" err="1">
                <a:latin typeface="Palemonas-Italic"/>
              </a:rPr>
              <a:t>stai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neu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>
                <a:latin typeface="Palemonas-Italic"/>
              </a:rPr>
              <a:t>sta</a:t>
            </a:r>
            <a:r>
              <a:rPr lang="cs-CZ" sz="1800" b="0" i="0" u="none" strike="noStrike" baseline="0" dirty="0">
                <a:latin typeface="Palemonas"/>
              </a:rPr>
              <a:t>),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and from the stems *</a:t>
            </a:r>
            <a:r>
              <a:rPr lang="en-US" sz="1800" b="0" i="1" u="none" strike="noStrike" baseline="0" dirty="0" err="1">
                <a:latin typeface="Palemonas-Italic"/>
              </a:rPr>
              <a:t>tas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and *</a:t>
            </a:r>
            <a:r>
              <a:rPr lang="en-US" sz="1800" b="0" i="1" u="none" strike="noStrike" baseline="0" dirty="0" err="1">
                <a:latin typeface="Palemonas-Italic"/>
              </a:rPr>
              <a:t>anas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the personal pronoun “he, she” arose</a:t>
            </a:r>
          </a:p>
          <a:p>
            <a:pPr algn="l"/>
            <a:r>
              <a:rPr lang="cs-CZ" sz="1800" b="0" i="0" u="none" strike="noStrike" baseline="0" dirty="0">
                <a:latin typeface="Palemonas"/>
              </a:rPr>
              <a:t>(</a:t>
            </a:r>
            <a:r>
              <a:rPr lang="cs-CZ" sz="1800" b="0" i="0" u="none" strike="noStrike" baseline="0" dirty="0" err="1">
                <a:latin typeface="Palemonas"/>
              </a:rPr>
              <a:t>cf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masc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tāns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&lt; *</a:t>
            </a:r>
            <a:r>
              <a:rPr lang="cs-CZ" sz="1800" b="0" i="1" u="none" strike="noStrike" baseline="0" dirty="0" err="1">
                <a:latin typeface="Palemonas-Italic"/>
              </a:rPr>
              <a:t>tān</a:t>
            </a:r>
            <a:r>
              <a:rPr lang="cs-CZ" sz="1800" b="0" i="1" u="none" strike="noStrike" baseline="0" dirty="0">
                <a:latin typeface="Palemonas-Italic"/>
              </a:rPr>
              <a:t>-a-s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fem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tannā</a:t>
            </a:r>
            <a:r>
              <a:rPr lang="cs-CZ" sz="1800" b="0" i="1" u="none" strike="noStrike" baseline="0" dirty="0">
                <a:latin typeface="Palemonas-Italic"/>
              </a:rPr>
              <a:t>/</a:t>
            </a:r>
            <a:r>
              <a:rPr lang="cs-CZ" sz="1800" b="0" i="1" u="none" strike="noStrike" baseline="0" dirty="0" err="1">
                <a:latin typeface="Palemonas-Italic"/>
              </a:rPr>
              <a:t>tennā</a:t>
            </a:r>
            <a:r>
              <a:rPr lang="cs-CZ" sz="1800" b="0" i="0" u="none" strike="noStrike" baseline="0" dirty="0">
                <a:latin typeface="Palemonas"/>
              </a:rPr>
              <a:t>).</a:t>
            </a:r>
          </a:p>
          <a:p>
            <a:pPr algn="l"/>
            <a:endParaRPr lang="cs-CZ" sz="1800" b="0" i="0" u="none" strike="noStrike" baseline="0" dirty="0">
              <a:latin typeface="Palemonas"/>
            </a:endParaRP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Pronominal forms lacking in Lithuanian and Latvian are: </a:t>
            </a:r>
            <a:r>
              <a:rPr lang="en-US" sz="1800" b="0" i="1" u="none" strike="noStrike" baseline="0" dirty="0">
                <a:latin typeface="Palemonas-Italic"/>
              </a:rPr>
              <a:t>subs</a:t>
            </a:r>
            <a:r>
              <a:rPr lang="en-US" sz="1800" b="0" i="0" u="none" strike="noStrike" baseline="0" dirty="0">
                <a:latin typeface="Palemonas"/>
              </a:rPr>
              <a:t>, </a:t>
            </a:r>
            <a:r>
              <a:rPr lang="en-US" sz="1800" b="0" i="1" u="none" strike="noStrike" baseline="0" dirty="0">
                <a:latin typeface="Palemonas-Italic"/>
              </a:rPr>
              <a:t>sups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‘self’ (cf. OCS </a:t>
            </a:r>
            <a:r>
              <a:rPr lang="en-US" sz="1800" b="0" i="1" u="none" strike="noStrike" baseline="0" dirty="0" err="1">
                <a:latin typeface="PalemonasMUFI-Italic" panose="02030603060206020803" pitchFamily="18" charset="0"/>
              </a:rPr>
              <a:t>sobь</a:t>
            </a:r>
            <a:r>
              <a:rPr lang="en-US" sz="1800" b="0" i="1" u="none" strike="noStrike" baseline="0" dirty="0">
                <a:latin typeface="PalemonasMUFI-Italic" panose="02030603060206020803" pitchFamily="18" charset="0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id.); anaphoric enclitics (acc. sing.) </a:t>
            </a:r>
            <a:r>
              <a:rPr lang="en-US" sz="1800" b="0" i="1" u="none" strike="noStrike" baseline="0" dirty="0">
                <a:latin typeface="Palemonas-Italic"/>
              </a:rPr>
              <a:t>din, </a:t>
            </a:r>
            <a:r>
              <a:rPr lang="en-US" sz="1800" b="0" i="1" u="none" strike="noStrike" baseline="0" dirty="0" err="1">
                <a:latin typeface="Palemonas-Italic"/>
              </a:rPr>
              <a:t>dien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‘him [he],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her [she]’ which should be thought of as innovations which also arose in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Iranian (cf. also </a:t>
            </a:r>
            <a:r>
              <a:rPr lang="en-US" sz="1800" b="0" i="0" u="none" strike="noStrike" baseline="0" dirty="0" err="1">
                <a:latin typeface="Palemonas"/>
              </a:rPr>
              <a:t>Avestan</a:t>
            </a:r>
            <a:r>
              <a:rPr lang="en-US" sz="1800" b="0" i="0" u="none" strike="noStrike" baseline="0" dirty="0">
                <a:latin typeface="Palemonas"/>
              </a:rPr>
              <a:t> </a:t>
            </a:r>
            <a:r>
              <a:rPr lang="en-US" sz="1800" b="0" i="1" u="none" strike="noStrike" baseline="0" dirty="0">
                <a:latin typeface="Palemonas-Italic"/>
              </a:rPr>
              <a:t>dim</a:t>
            </a:r>
            <a:r>
              <a:rPr lang="en-US" sz="1800" b="0" i="0" u="none" strike="noStrike" baseline="0" dirty="0">
                <a:latin typeface="Palemonas"/>
              </a:rPr>
              <a:t>); finally, the compound pronoun </a:t>
            </a:r>
            <a:r>
              <a:rPr lang="en-US" sz="1800" b="0" i="1" u="none" strike="noStrike" baseline="0" dirty="0" err="1">
                <a:latin typeface="Palemonas-Italic"/>
              </a:rPr>
              <a:t>kawīds</a:t>
            </a:r>
            <a:endParaRPr lang="en-US" sz="1800" b="0" i="1" u="none" strike="noStrike" baseline="0" dirty="0">
              <a:latin typeface="Palemonas-Italic"/>
            </a:endParaRP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‘who’, </a:t>
            </a:r>
            <a:r>
              <a:rPr lang="en-US" sz="1800" b="0" i="1" u="none" strike="noStrike" baseline="0" dirty="0" err="1">
                <a:latin typeface="Palemonas-Italic"/>
              </a:rPr>
              <a:t>stawīds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‘such’, the second element of which is the stem </a:t>
            </a:r>
            <a:r>
              <a:rPr lang="en-US" sz="1800" b="0" i="1" u="none" strike="noStrike" baseline="0" dirty="0" err="1">
                <a:latin typeface="Palemonas-Italic"/>
              </a:rPr>
              <a:t>vīda</a:t>
            </a:r>
            <a:r>
              <a:rPr lang="en-US" sz="1800" b="0" i="1" u="none" strike="noStrike" baseline="0" dirty="0">
                <a:latin typeface="Palemonas-Italic"/>
              </a:rPr>
              <a:t>-</a:t>
            </a:r>
            <a:r>
              <a:rPr lang="en-US" sz="1800" b="0" i="0" u="none" strike="noStrike" baseline="0" dirty="0">
                <a:latin typeface="Palemonas"/>
              </a:rPr>
              <a:t>,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cf. </a:t>
            </a:r>
            <a:r>
              <a:rPr lang="en-US" sz="1800" b="0" i="0" u="none" strike="noStrike" baseline="0" dirty="0" err="1">
                <a:latin typeface="Palemonas"/>
              </a:rPr>
              <a:t>Latv</a:t>
            </a:r>
            <a:r>
              <a:rPr lang="en-US" sz="1800" b="0" i="0" u="none" strike="noStrike" baseline="0" dirty="0">
                <a:latin typeface="Palemonas"/>
              </a:rPr>
              <a:t>. </a:t>
            </a:r>
            <a:r>
              <a:rPr lang="en-US" sz="1800" b="0" i="1" u="none" strike="noStrike" baseline="0" dirty="0" err="1">
                <a:latin typeface="Palemonas-Italic"/>
              </a:rPr>
              <a:t>vīds</a:t>
            </a:r>
            <a:r>
              <a:rPr lang="en-US" sz="1800" b="0" i="0" u="none" strike="noStrike" baseline="0" dirty="0">
                <a:latin typeface="Palemonas"/>
              </a:rPr>
              <a:t>, Lith. </a:t>
            </a:r>
            <a:r>
              <a:rPr lang="en-US" sz="1800" b="0" i="1" u="none" strike="noStrike" baseline="0" dirty="0" err="1">
                <a:latin typeface="Palemonas-Italic"/>
              </a:rPr>
              <a:t>véidas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‘face’. Interrogative pronouns appear in the following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forms: masc. </a:t>
            </a:r>
            <a:r>
              <a:rPr lang="en-US" sz="1800" b="0" i="1" u="none" strike="noStrike" baseline="0" dirty="0">
                <a:latin typeface="Palemonas-Italic"/>
              </a:rPr>
              <a:t>kas </a:t>
            </a:r>
            <a:r>
              <a:rPr lang="en-US" sz="1800" b="0" i="0" u="none" strike="noStrike" baseline="0" dirty="0">
                <a:latin typeface="Palemonas"/>
              </a:rPr>
              <a:t>‘who, which’, fem. </a:t>
            </a:r>
            <a:r>
              <a:rPr lang="en-US" sz="1800" b="0" i="1" u="none" strike="noStrike" baseline="0" dirty="0" err="1">
                <a:latin typeface="Palemonas-Italic"/>
              </a:rPr>
              <a:t>quai</a:t>
            </a:r>
            <a:r>
              <a:rPr lang="en-US" sz="1800" b="0" i="1" u="none" strike="noStrike" baseline="0" dirty="0">
                <a:latin typeface="Palemonas-Italic"/>
              </a:rPr>
              <a:t>, quoi </a:t>
            </a:r>
            <a:r>
              <a:rPr lang="en-US" sz="1800" b="0" i="0" u="none" strike="noStrike" baseline="0" dirty="0">
                <a:latin typeface="Palemonas"/>
              </a:rPr>
              <a:t>‘which’.</a:t>
            </a:r>
            <a:endParaRPr lang="cs-CZ" sz="1800" b="0" i="0" u="none" strike="noStrike" baseline="0" dirty="0">
              <a:latin typeface="Palemonas"/>
            </a:endParaRPr>
          </a:p>
          <a:p>
            <a:pPr algn="l"/>
            <a:endParaRPr lang="cs-CZ" dirty="0">
              <a:latin typeface="Palemonas"/>
            </a:endParaRPr>
          </a:p>
          <a:p>
            <a:pPr algn="l"/>
            <a:r>
              <a:rPr lang="en-US" sz="1800" b="0" i="0" u="none" strike="noStrike" baseline="0" dirty="0">
                <a:latin typeface="MyriadPro-Black"/>
              </a:rPr>
              <a:t>6.3.2.7.6. </a:t>
            </a:r>
            <a:r>
              <a:rPr lang="en-US" sz="1800" b="1" i="0" u="none" strike="noStrike" baseline="0" dirty="0">
                <a:latin typeface="MyriadPro-Bold"/>
              </a:rPr>
              <a:t>Infinitives. </a:t>
            </a:r>
            <a:r>
              <a:rPr lang="en-US" sz="1800" b="0" i="0" u="none" strike="noStrike" baseline="0" dirty="0">
                <a:latin typeface="Palemonas"/>
              </a:rPr>
              <a:t>Three infinitive endings are encountered in Prussian:</a:t>
            </a:r>
          </a:p>
          <a:p>
            <a:pPr algn="l"/>
            <a:r>
              <a:rPr lang="cs-CZ" sz="1800" b="0" i="1" u="none" strike="noStrike" baseline="0" dirty="0">
                <a:latin typeface="Palemonas-Italic"/>
              </a:rPr>
              <a:t>-t </a:t>
            </a:r>
            <a:r>
              <a:rPr lang="cs-CZ" sz="1800" b="0" i="0" u="none" strike="noStrike" baseline="0" dirty="0">
                <a:latin typeface="Palemonas"/>
              </a:rPr>
              <a:t>(&lt; </a:t>
            </a:r>
            <a:r>
              <a:rPr lang="cs-CZ" sz="1800" b="0" i="1" u="none" strike="noStrike" baseline="0" dirty="0">
                <a:latin typeface="Palemonas-Italic"/>
              </a:rPr>
              <a:t>-ti </a:t>
            </a:r>
            <a:r>
              <a:rPr lang="cs-CZ" sz="1800" b="0" i="0" u="none" strike="noStrike" baseline="0" dirty="0">
                <a:latin typeface="Palemonas"/>
              </a:rPr>
              <a:t>&lt; *</a:t>
            </a:r>
            <a:r>
              <a:rPr lang="cs-CZ" sz="1800" b="0" i="1" u="none" strike="noStrike" baseline="0" dirty="0">
                <a:latin typeface="Palemonas-Italic"/>
              </a:rPr>
              <a:t>-</a:t>
            </a:r>
            <a:r>
              <a:rPr lang="cs-CZ" sz="1800" b="0" i="1" u="none" strike="noStrike" baseline="0" dirty="0" err="1">
                <a:latin typeface="Palemonas-Italic"/>
              </a:rPr>
              <a:t>tei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e.g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boūt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cf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bti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‘to </a:t>
            </a:r>
            <a:r>
              <a:rPr lang="cs-CZ" sz="1800" b="0" i="0" u="none" strike="noStrike" baseline="0" dirty="0" err="1">
                <a:latin typeface="Palemonas"/>
              </a:rPr>
              <a:t>be</a:t>
            </a:r>
            <a:r>
              <a:rPr lang="cs-CZ" sz="1800" b="0" i="0" u="none" strike="noStrike" baseline="0" dirty="0">
                <a:latin typeface="Palemonas"/>
              </a:rPr>
              <a:t>’), </a:t>
            </a:r>
            <a:r>
              <a:rPr lang="cs-CZ" sz="1800" b="0" i="1" u="none" strike="noStrike" baseline="0" dirty="0">
                <a:latin typeface="Palemonas-Italic"/>
              </a:rPr>
              <a:t>-tun </a:t>
            </a:r>
            <a:r>
              <a:rPr lang="cs-CZ" sz="1800" b="0" i="0" u="none" strike="noStrike" baseline="0" dirty="0">
                <a:latin typeface="Palemonas"/>
              </a:rPr>
              <a:t>~ </a:t>
            </a:r>
            <a:r>
              <a:rPr lang="cs-CZ" sz="1800" b="0" i="1" u="none" strike="noStrike" baseline="0" dirty="0">
                <a:latin typeface="Palemonas-Italic"/>
              </a:rPr>
              <a:t>-ton </a:t>
            </a:r>
            <a:r>
              <a:rPr lang="cs-CZ" sz="1800" b="0" i="0" u="none" strike="noStrike" baseline="0" dirty="0">
                <a:latin typeface="Palemonas"/>
              </a:rPr>
              <a:t>(&lt; *</a:t>
            </a:r>
            <a:r>
              <a:rPr lang="cs-CZ" sz="1800" b="0" i="1" u="none" strike="noStrike" baseline="0" dirty="0">
                <a:latin typeface="Palemonas-Italic"/>
              </a:rPr>
              <a:t>-</a:t>
            </a:r>
            <a:r>
              <a:rPr lang="cs-CZ" sz="1800" b="0" i="1" u="none" strike="noStrike" baseline="0" dirty="0" err="1">
                <a:latin typeface="Palemonas-Italic"/>
              </a:rPr>
              <a:t>tum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e.g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lt-LT" sz="1800" b="0" i="1" u="none" strike="noStrike" baseline="0" dirty="0" err="1">
                <a:latin typeface="Palemonas-Italic"/>
              </a:rPr>
              <a:t>boūton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0" u="none" strike="noStrike" baseline="0" dirty="0">
                <a:latin typeface="Palemonas"/>
              </a:rPr>
              <a:t>‘to be’, </a:t>
            </a:r>
            <a:r>
              <a:rPr lang="lt-LT" sz="1800" b="0" i="0" u="none" strike="noStrike" baseline="0" dirty="0" err="1">
                <a:latin typeface="Palemonas"/>
              </a:rPr>
              <a:t>cf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0" u="none" strike="noStrike" baseline="0" dirty="0" err="1">
                <a:latin typeface="Palemonas"/>
              </a:rPr>
              <a:t>Lith</a:t>
            </a:r>
            <a:r>
              <a:rPr lang="lt-LT" sz="1800" b="0" i="0" u="none" strike="noStrike" baseline="0" dirty="0">
                <a:latin typeface="Palemonas"/>
              </a:rPr>
              <a:t>. supine </a:t>
            </a:r>
            <a:r>
              <a:rPr lang="lt-LT" sz="1800" b="0" i="1" u="none" strike="noStrike" baseline="0" dirty="0" err="1">
                <a:latin typeface="Palemonas-Italic"/>
              </a:rPr>
              <a:t>btų</a:t>
            </a:r>
            <a:r>
              <a:rPr lang="lt-LT" sz="1800" b="0" i="0" u="none" strike="noStrike" baseline="0" dirty="0">
                <a:latin typeface="Palemonas"/>
              </a:rPr>
              <a:t>), </a:t>
            </a:r>
            <a:r>
              <a:rPr lang="lt-LT" sz="1800" b="0" i="0" u="none" strike="noStrike" baseline="0" dirty="0" err="1">
                <a:latin typeface="Palemonas"/>
              </a:rPr>
              <a:t>and</a:t>
            </a:r>
            <a:r>
              <a:rPr lang="lt-LT" sz="1800" b="0" i="0" u="none" strike="noStrike" baseline="0" dirty="0">
                <a:latin typeface="Palemonas"/>
              </a:rPr>
              <a:t> </a:t>
            </a:r>
            <a:r>
              <a:rPr lang="lt-LT" sz="1800" b="0" i="1" u="none" strike="noStrike" baseline="0" dirty="0">
                <a:latin typeface="Palemonas-Italic"/>
              </a:rPr>
              <a:t>-</a:t>
            </a:r>
            <a:r>
              <a:rPr lang="lt-LT" sz="1800" b="0" i="1" u="none" strike="noStrike" baseline="0" dirty="0" err="1">
                <a:latin typeface="Palemonas-Italic"/>
              </a:rPr>
              <a:t>twei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0" u="none" strike="noStrike" baseline="0" dirty="0">
                <a:latin typeface="Palemonas"/>
              </a:rPr>
              <a:t>(&lt; *</a:t>
            </a:r>
            <a:r>
              <a:rPr lang="lt-LT" sz="1800" b="0" i="1" u="none" strike="noStrike" baseline="0" dirty="0">
                <a:latin typeface="Palemonas-Italic"/>
              </a:rPr>
              <a:t>-t</a:t>
            </a:r>
            <a:r>
              <a:rPr lang="lt-LT" sz="1800" b="0" i="1" u="none" strike="noStrike" baseline="0" dirty="0">
                <a:latin typeface="PalemonasMUFI-Italic" panose="02030603060206020803" pitchFamily="18" charset="0"/>
              </a:rPr>
              <a:t></a:t>
            </a:r>
            <a:r>
              <a:rPr lang="lt-LT" sz="1800" b="0" i="1" u="none" strike="noStrike" baseline="0" dirty="0">
                <a:latin typeface="Palemonas-Italic"/>
              </a:rPr>
              <a:t>-ei</a:t>
            </a:r>
            <a:r>
              <a:rPr lang="lt-LT" sz="1800" b="0" i="0" u="none" strike="noStrike" baseline="0" dirty="0">
                <a:latin typeface="Palemonas"/>
              </a:rPr>
              <a:t>, </a:t>
            </a:r>
            <a:r>
              <a:rPr lang="lt-LT" sz="1800" b="0" i="0" u="none" strike="noStrike" baseline="0" dirty="0" err="1">
                <a:latin typeface="Palemonas"/>
              </a:rPr>
              <a:t>e.g</a:t>
            </a:r>
            <a:r>
              <a:rPr lang="lt-LT" sz="1800" b="0" i="0" u="none" strike="noStrike" baseline="0" dirty="0">
                <a:latin typeface="Palemonas"/>
              </a:rPr>
              <a:t>. </a:t>
            </a:r>
            <a:r>
              <a:rPr lang="lt-LT" sz="1800" b="0" i="1" u="none" strike="noStrike" baseline="0" dirty="0" err="1">
                <a:latin typeface="Palemonas-Italic"/>
              </a:rPr>
              <a:t>dātwei</a:t>
            </a:r>
            <a:r>
              <a:rPr lang="lt-LT" sz="1800" b="0" i="1" u="none" strike="noStrike" baseline="0" dirty="0">
                <a:latin typeface="Palemonas-Italic"/>
              </a:rPr>
              <a:t> </a:t>
            </a:r>
            <a:r>
              <a:rPr lang="lt-LT" sz="1800" b="0" i="0" u="none" strike="noStrike" baseline="0" dirty="0">
                <a:latin typeface="Palemonas"/>
              </a:rPr>
              <a:t>‘to </a:t>
            </a:r>
            <a:r>
              <a:rPr lang="lt-LT" sz="1800" b="0" i="0" u="none" strike="noStrike" baseline="0" dirty="0" err="1">
                <a:latin typeface="Palemonas"/>
              </a:rPr>
              <a:t>give</a:t>
            </a:r>
            <a:r>
              <a:rPr lang="lt-LT" sz="1800" b="0" i="0" u="none" strike="noStrike" baseline="0" dirty="0">
                <a:latin typeface="Palemonas"/>
              </a:rPr>
              <a:t>’,</a:t>
            </a:r>
          </a:p>
          <a:p>
            <a:pPr algn="l"/>
            <a:r>
              <a:rPr lang="en-US" sz="1800" b="0" i="0" u="none" strike="noStrike" baseline="0" dirty="0">
                <a:latin typeface="Palemonas"/>
              </a:rPr>
              <a:t>cf. Old Ind. </a:t>
            </a:r>
            <a:r>
              <a:rPr lang="en-US" sz="1800" b="0" i="1" u="none" strike="noStrike" baseline="0" dirty="0" err="1">
                <a:latin typeface="Palemonas-Italic"/>
              </a:rPr>
              <a:t>dh</a:t>
            </a:r>
            <a:r>
              <a:rPr lang="en-US" sz="1800" b="0" i="1" u="none" strike="noStrike" baseline="0" dirty="0" err="1">
                <a:latin typeface="PalemonasMUFI-Italic" panose="02030603060206020803" pitchFamily="18" charset="0"/>
              </a:rPr>
              <a:t></a:t>
            </a:r>
            <a:r>
              <a:rPr lang="en-US" sz="1800" b="0" i="1" u="none" strike="noStrike" baseline="0" dirty="0" err="1">
                <a:latin typeface="Palemonas-Italic"/>
              </a:rPr>
              <a:t>tave</a:t>
            </a:r>
            <a:r>
              <a:rPr lang="en-US" sz="1800" b="0" i="1" u="none" strike="noStrike" baseline="0" dirty="0">
                <a:latin typeface="Palemonas-Italic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‘to put, place’), which are traditionally thought of as</a:t>
            </a:r>
          </a:p>
          <a:p>
            <a:pPr algn="l"/>
            <a:r>
              <a:rPr lang="cs-CZ" sz="1800" b="0" i="0" u="none" strike="noStrike" baseline="0" dirty="0" err="1">
                <a:latin typeface="Palemonas"/>
              </a:rPr>
              <a:t>equivalents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470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F864537-DFD8-8073-B9DC-712776D05660}"/>
              </a:ext>
            </a:extLst>
          </p:cNvPr>
          <p:cNvSpPr txBox="1"/>
          <p:nvPr/>
        </p:nvSpPr>
        <p:spPr>
          <a:xfrm>
            <a:off x="3046751" y="1855592"/>
            <a:ext cx="641204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u="none" strike="noStrike" baseline="0" dirty="0">
                <a:latin typeface="MyriadPro-Black"/>
              </a:rPr>
              <a:t>6.3.4.1. </a:t>
            </a:r>
            <a:r>
              <a:rPr lang="en-US" sz="2000" b="1" i="0" u="none" strike="noStrike" baseline="0" dirty="0">
                <a:latin typeface="MyriadPro-Bold"/>
              </a:rPr>
              <a:t>Archaisms. </a:t>
            </a:r>
            <a:r>
              <a:rPr lang="en-US" sz="2000" b="0" i="0" u="none" strike="noStrike" baseline="0" dirty="0">
                <a:latin typeface="Palemonas"/>
              </a:rPr>
              <a:t>The </a:t>
            </a:r>
            <a:r>
              <a:rPr lang="en-US" sz="1800" b="0" i="0" u="none" strike="noStrike" baseline="0" dirty="0">
                <a:latin typeface="Palemonas"/>
              </a:rPr>
              <a:t>following </a:t>
            </a:r>
            <a:r>
              <a:rPr lang="en-US" sz="1800" b="0" i="0" u="none" strike="noStrike" baseline="0" dirty="0" err="1">
                <a:latin typeface="Palemonas"/>
              </a:rPr>
              <a:t>OPr</a:t>
            </a:r>
            <a:r>
              <a:rPr lang="en-US" sz="1800" b="0" i="0" u="none" strike="noStrike" baseline="0" dirty="0">
                <a:latin typeface="Palemonas"/>
              </a:rPr>
              <a:t>. words do not have parallels in Lithuanian</a:t>
            </a:r>
            <a:r>
              <a:rPr lang="cs-CZ" sz="1800" b="0" i="0" u="none" strike="noStrike" baseline="0" dirty="0">
                <a:latin typeface="Palemonas"/>
              </a:rPr>
              <a:t> </a:t>
            </a:r>
            <a:r>
              <a:rPr lang="en-US" sz="1800" b="0" i="0" u="none" strike="noStrike" baseline="0" dirty="0">
                <a:latin typeface="Palemonas"/>
              </a:rPr>
              <a:t>and Latvian and are usually regarded as Baltic (and IE) archaisms, e.g.:</a:t>
            </a:r>
          </a:p>
          <a:p>
            <a:pPr algn="l"/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aglo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rain</a:t>
            </a:r>
            <a:r>
              <a:rPr lang="cs-CZ" sz="1800" b="0" i="0" u="none" strike="noStrike" baseline="0" dirty="0">
                <a:latin typeface="Palemonas"/>
              </a:rPr>
              <a:t>’ ~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lietùs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lietus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dadan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milk</a:t>
            </a:r>
            <a:r>
              <a:rPr lang="cs-CZ" sz="1800" b="0" i="0" u="none" strike="noStrike" baseline="0" dirty="0">
                <a:latin typeface="Palemonas"/>
              </a:rPr>
              <a:t>’ ~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cs-CZ" sz="1800" b="0" i="1" u="none" strike="noStrike" baseline="0" dirty="0" err="1">
                <a:latin typeface="Palemonas-Italic"/>
              </a:rPr>
              <a:t>píenas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piens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garbis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hill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mountain</a:t>
            </a:r>
            <a:r>
              <a:rPr lang="cs-CZ" sz="1800" b="0" i="0" u="none" strike="noStrike" baseline="0" dirty="0">
                <a:latin typeface="Palemonas"/>
              </a:rPr>
              <a:t>’ ~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kálnas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</a:t>
            </a:r>
          </a:p>
          <a:p>
            <a:pPr algn="l"/>
            <a:r>
              <a:rPr lang="cs-CZ" sz="1800" b="0" i="1" u="none" strike="noStrike" baseline="0" dirty="0" err="1">
                <a:latin typeface="Palemonas-Italic"/>
              </a:rPr>
              <a:t>kalns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kērdan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time</a:t>
            </a:r>
            <a:r>
              <a:rPr lang="cs-CZ" sz="1800" b="0" i="0" u="none" strike="noStrike" baseline="0" dirty="0">
                <a:latin typeface="Palemonas"/>
              </a:rPr>
              <a:t>’ ~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laikas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laiks</a:t>
            </a:r>
            <a:r>
              <a:rPr lang="cs-CZ" sz="1800" b="0" i="0" u="none" strike="noStrike" baseline="0" dirty="0">
                <a:latin typeface="Palemonas"/>
              </a:rPr>
              <a:t>; </a:t>
            </a:r>
            <a:r>
              <a:rPr lang="cs-CZ" sz="1800" b="0" i="0" u="none" strike="noStrike" baseline="0" dirty="0" err="1">
                <a:latin typeface="Palemonas"/>
              </a:rPr>
              <a:t>OPr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pintis</a:t>
            </a:r>
            <a:r>
              <a:rPr lang="cs-CZ" sz="1800" b="0" i="1" u="none" strike="noStrike" baseline="0" dirty="0">
                <a:latin typeface="Palemonas-Italic"/>
              </a:rPr>
              <a:t> </a:t>
            </a:r>
            <a:r>
              <a:rPr lang="cs-CZ" sz="1800" b="0" i="0" u="none" strike="noStrike" baseline="0" dirty="0">
                <a:latin typeface="Palemonas"/>
              </a:rPr>
              <a:t>‘</a:t>
            </a:r>
            <a:r>
              <a:rPr lang="cs-CZ" sz="1800" b="0" i="0" u="none" strike="noStrike" baseline="0" dirty="0" err="1">
                <a:latin typeface="Palemonas"/>
              </a:rPr>
              <a:t>road</a:t>
            </a:r>
            <a:r>
              <a:rPr lang="cs-CZ" sz="1800" b="0" i="0" u="none" strike="noStrike" baseline="0" dirty="0">
                <a:latin typeface="Palemonas"/>
              </a:rPr>
              <a:t>’ ~ </a:t>
            </a:r>
            <a:r>
              <a:rPr lang="cs-CZ" sz="1800" b="0" i="0" u="none" strike="noStrike" baseline="0" dirty="0" err="1">
                <a:latin typeface="Palemonas"/>
              </a:rPr>
              <a:t>Lith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-Italic"/>
              </a:rPr>
              <a:t>kẽlias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Latv</a:t>
            </a:r>
            <a:r>
              <a:rPr lang="cs-CZ" sz="1800" b="0" i="0" u="none" strike="noStrike" baseline="0" dirty="0">
                <a:latin typeface="Palemonas"/>
              </a:rPr>
              <a:t>. </a:t>
            </a:r>
            <a:r>
              <a:rPr lang="cs-CZ" sz="1800" b="0" i="1" u="none" strike="noStrike" baseline="0" dirty="0" err="1">
                <a:latin typeface="PalemonasMUFI-Italic" panose="02030603060206020803" pitchFamily="18" charset="0"/>
              </a:rPr>
              <a:t>cel̦š</a:t>
            </a:r>
            <a:r>
              <a:rPr lang="cs-CZ" sz="1800" b="0" i="0" u="none" strike="noStrike" baseline="0" dirty="0">
                <a:latin typeface="Palemonas"/>
              </a:rPr>
              <a:t>, </a:t>
            </a:r>
            <a:r>
              <a:rPr lang="cs-CZ" sz="1800" b="0" i="0" u="none" strike="noStrike" baseline="0" dirty="0" err="1">
                <a:latin typeface="Palemonas"/>
              </a:rPr>
              <a:t>etc</a:t>
            </a:r>
            <a:r>
              <a:rPr lang="cs-CZ" sz="1800" b="0" i="0" u="none" strike="noStrike" baseline="0" dirty="0">
                <a:latin typeface="Palemonas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29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978"/>
            <a:ext cx="10515600" cy="724392"/>
          </a:xfrm>
        </p:spPr>
        <p:txBody>
          <a:bodyPr/>
          <a:lstStyle/>
          <a:p>
            <a:pPr algn="ctr"/>
            <a:r>
              <a:rPr lang="cs-CZ" b="1" dirty="0"/>
              <a:t>PRUSKÉ KMENY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49" y="811370"/>
            <a:ext cx="8694350" cy="5898523"/>
          </a:xfrm>
        </p:spPr>
      </p:pic>
    </p:spTree>
    <p:extLst>
      <p:ext uri="{BB962C8B-B14F-4D97-AF65-F5344CB8AC3E}">
        <p14:creationId xmlns:p14="http://schemas.microsoft.com/office/powerpoint/2010/main" val="302221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336"/>
          </a:xfrm>
        </p:spPr>
        <p:txBody>
          <a:bodyPr/>
          <a:lstStyle/>
          <a:p>
            <a:pPr algn="ctr"/>
            <a:r>
              <a:rPr lang="lt-LT" b="1" dirty="0" err="1"/>
              <a:t>PRUSOV</a:t>
            </a:r>
            <a:r>
              <a:rPr lang="cs-CZ" b="1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954"/>
            <a:ext cx="10515600" cy="510320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První zmínky v historických pramenech – 9. století:</a:t>
            </a:r>
          </a:p>
          <a:p>
            <a:pPr marL="0" indent="0" algn="ctr">
              <a:buNone/>
            </a:pPr>
            <a:r>
              <a:rPr lang="cs-CZ" i="1" dirty="0" err="1"/>
              <a:t>Bruzi</a:t>
            </a:r>
            <a:endParaRPr lang="cs-CZ" i="1" dirty="0"/>
          </a:p>
          <a:p>
            <a:pPr marL="0" indent="0" algn="ctr">
              <a:buNone/>
            </a:pPr>
            <a:r>
              <a:rPr lang="cs-CZ" i="1" dirty="0" err="1"/>
              <a:t>Burūs</a:t>
            </a:r>
            <a:endParaRPr lang="cs-CZ" i="1" dirty="0"/>
          </a:p>
          <a:p>
            <a:pPr marL="0" indent="0">
              <a:buNone/>
            </a:pPr>
            <a:r>
              <a:rPr lang="cs-CZ" b="1" dirty="0"/>
              <a:t>Pozdější zmínky:</a:t>
            </a:r>
          </a:p>
          <a:p>
            <a:pPr marL="0" indent="0" algn="ctr">
              <a:buNone/>
            </a:pPr>
            <a:r>
              <a:rPr lang="cs-CZ" i="1" dirty="0" err="1"/>
              <a:t>Pruzze</a:t>
            </a:r>
            <a:r>
              <a:rPr lang="cs-CZ" i="1" dirty="0"/>
              <a:t>, </a:t>
            </a:r>
            <a:r>
              <a:rPr lang="cs-CZ" i="1" dirty="0" err="1"/>
              <a:t>Pruze</a:t>
            </a:r>
            <a:r>
              <a:rPr lang="cs-CZ" dirty="0"/>
              <a:t>, </a:t>
            </a:r>
            <a:r>
              <a:rPr lang="cs-CZ" i="1" dirty="0" err="1"/>
              <a:t>Pruzzorum</a:t>
            </a:r>
            <a:r>
              <a:rPr lang="cs-CZ" dirty="0"/>
              <a:t>, </a:t>
            </a:r>
            <a:r>
              <a:rPr lang="cs-CZ" i="1" dirty="0" err="1"/>
              <a:t>Prucorum</a:t>
            </a:r>
            <a:r>
              <a:rPr lang="cs-CZ" dirty="0"/>
              <a:t>, </a:t>
            </a:r>
            <a:r>
              <a:rPr lang="cs-CZ" i="1" dirty="0" err="1"/>
              <a:t>Pruciam</a:t>
            </a:r>
            <a:endParaRPr lang="cs-CZ" i="1" dirty="0"/>
          </a:p>
          <a:p>
            <a:pPr marL="0" indent="0" algn="ctr">
              <a:buNone/>
            </a:pPr>
            <a:r>
              <a:rPr lang="lt-LT" i="1" dirty="0"/>
              <a:t>[</a:t>
            </a:r>
            <a:r>
              <a:rPr lang="cs-CZ" i="1" dirty="0" err="1"/>
              <a:t>Borussi</a:t>
            </a:r>
            <a:r>
              <a:rPr lang="cs-CZ" dirty="0"/>
              <a:t>, </a:t>
            </a:r>
            <a:r>
              <a:rPr lang="cs-CZ" i="1" dirty="0" err="1"/>
              <a:t>Prutheni</a:t>
            </a:r>
            <a:r>
              <a:rPr lang="lt-LT" i="1" dirty="0"/>
              <a:t>]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Jediné autentické tvary z pruských pramenů:</a:t>
            </a:r>
          </a:p>
          <a:p>
            <a:pPr marL="0" indent="0" algn="ctr">
              <a:buNone/>
            </a:pPr>
            <a:r>
              <a:rPr lang="cs-CZ" i="1" dirty="0" err="1"/>
              <a:t>prūsiskan</a:t>
            </a:r>
            <a:r>
              <a:rPr lang="cs-CZ" i="1" dirty="0"/>
              <a:t> – </a:t>
            </a:r>
            <a:r>
              <a:rPr lang="cs-CZ" dirty="0"/>
              <a:t>přídavné jméno „pruský“</a:t>
            </a:r>
          </a:p>
          <a:p>
            <a:pPr marL="0" indent="0" algn="ctr">
              <a:buNone/>
            </a:pPr>
            <a:r>
              <a:rPr lang="cs-CZ" i="1" dirty="0" err="1"/>
              <a:t>prūsiskai</a:t>
            </a:r>
            <a:r>
              <a:rPr lang="cs-CZ" i="1" dirty="0"/>
              <a:t> – </a:t>
            </a:r>
            <a:r>
              <a:rPr lang="cs-CZ" dirty="0"/>
              <a:t>příslovce „</a:t>
            </a:r>
            <a:r>
              <a:rPr lang="cs-CZ" dirty="0" err="1"/>
              <a:t>prusky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04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0" y="1234343"/>
            <a:ext cx="3469097" cy="5200198"/>
          </a:xfrm>
        </p:spPr>
      </p:pic>
      <p:sp>
        <p:nvSpPr>
          <p:cNvPr id="3" name="TextovéPole 2"/>
          <p:cNvSpPr txBox="1"/>
          <p:nvPr/>
        </p:nvSpPr>
        <p:spPr>
          <a:xfrm>
            <a:off x="4893972" y="2421228"/>
            <a:ext cx="6864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Sv. Vojtěch (Adalbert), cca. 956 - 997</a:t>
            </a:r>
          </a:p>
          <a:p>
            <a:endParaRPr lang="cs-CZ" sz="3200" dirty="0"/>
          </a:p>
          <a:p>
            <a:r>
              <a:rPr lang="cs-CZ" sz="3200" dirty="0"/>
              <a:t>Slavníkovec, druhý pražský biskup, zakladatel Břevnovského kláštera v Praze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40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7" y="2024000"/>
            <a:ext cx="6140538" cy="428944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290" y="2024000"/>
            <a:ext cx="4816699" cy="312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 době vládnutí Boleslava Ch</a:t>
            </a:r>
            <a:r>
              <a:rPr lang="lt-LT" dirty="0"/>
              <a:t>ra</a:t>
            </a:r>
            <a:r>
              <a:rPr lang="cs-CZ" dirty="0" err="1"/>
              <a:t>brého</a:t>
            </a:r>
            <a:r>
              <a:rPr lang="cs-CZ" dirty="0"/>
              <a:t> se přes Polsko vydal na misijní cestu do pohanských Prus.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Zavražděn 23. dubna 997 Prusem jménem Siko v posvátném dubovém háji nedaleko místa </a:t>
            </a:r>
            <a:r>
              <a:rPr lang="cs-CZ" dirty="0" err="1"/>
              <a:t>Druso</a:t>
            </a:r>
            <a:r>
              <a:rPr lang="cs-CZ" dirty="0"/>
              <a:t> v Prusku.</a:t>
            </a:r>
          </a:p>
        </p:txBody>
      </p:sp>
    </p:spTree>
    <p:extLst>
      <p:ext uri="{BB962C8B-B14F-4D97-AF65-F5344CB8AC3E}">
        <p14:creationId xmlns:p14="http://schemas.microsoft.com/office/powerpoint/2010/main" val="388629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DOBYTÍ PRUSKA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Mazovský kníže Konrad pozval roku 1226 Řád německých rytířů (křižáků) na boj s pohanskými Prusy. </a:t>
            </a:r>
          </a:p>
          <a:p>
            <a:endParaRPr lang="cs-CZ" sz="3200" dirty="0"/>
          </a:p>
          <a:p>
            <a:r>
              <a:rPr lang="cs-CZ" sz="3200" dirty="0"/>
              <a:t>Mezi lety 1226 – 1283 křižáci dobyli všechny Pruské kmeny. </a:t>
            </a:r>
          </a:p>
          <a:p>
            <a:endParaRPr lang="cs-CZ" sz="3200" dirty="0"/>
          </a:p>
          <a:p>
            <a:r>
              <a:rPr lang="cs-CZ" sz="3200" dirty="0"/>
              <a:t>Největší povstání Prusů probíhalo 1260 – 1274, nejznámější vůdce byl </a:t>
            </a:r>
            <a:r>
              <a:rPr lang="cs-CZ" sz="3200" i="1" dirty="0" err="1"/>
              <a:t>Herkus</a:t>
            </a:r>
            <a:r>
              <a:rPr lang="cs-CZ" sz="3200" i="1" dirty="0"/>
              <a:t> </a:t>
            </a:r>
            <a:r>
              <a:rPr lang="cs-CZ" sz="3200" i="1" dirty="0" err="1"/>
              <a:t>Mantas</a:t>
            </a:r>
            <a:r>
              <a:rPr lang="cs-CZ" sz="3200" i="1" dirty="0"/>
              <a:t> </a:t>
            </a:r>
            <a:r>
              <a:rPr lang="cs-CZ" sz="3200" dirty="0"/>
              <a:t>z </a:t>
            </a:r>
            <a:r>
              <a:rPr lang="cs-CZ" sz="3200" dirty="0" err="1"/>
              <a:t>Notangy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53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err="1"/>
              <a:t>PRUŠTINA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období od 9. do 16. století máme jednotlivá slova (většinou názvy míst, jména osob a bohů), resp. fráze (Basilejský epigram, </a:t>
            </a:r>
            <a:r>
              <a:rPr lang="cs-CZ" sz="2000" dirty="0"/>
              <a:t>viz dále v této prezentaci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 dobytí Prusů Německým řádem nastupuje postupný rozpad jazyka.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16. století máme největší textové památky pruštiny – katechizmy.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17. století pruština definitivně vymírá.</a:t>
            </a:r>
          </a:p>
        </p:txBody>
      </p:sp>
    </p:spTree>
    <p:extLst>
      <p:ext uri="{BB962C8B-B14F-4D97-AF65-F5344CB8AC3E}">
        <p14:creationId xmlns:p14="http://schemas.microsoft.com/office/powerpoint/2010/main" val="203904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3" y="952856"/>
            <a:ext cx="11607353" cy="495228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14407" y="6038494"/>
            <a:ext cx="5682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Kayle</a:t>
            </a:r>
            <a:r>
              <a:rPr lang="cs-CZ" dirty="0"/>
              <a:t> </a:t>
            </a:r>
            <a:r>
              <a:rPr lang="cs-CZ" dirty="0" err="1"/>
              <a:t>rekyse</a:t>
            </a:r>
            <a:r>
              <a:rPr lang="cs-CZ" dirty="0"/>
              <a:t>                            </a:t>
            </a:r>
            <a:r>
              <a:rPr lang="cs-CZ" dirty="0" err="1"/>
              <a:t>thoneaw</a:t>
            </a:r>
            <a:r>
              <a:rPr lang="cs-CZ" dirty="0"/>
              <a:t> </a:t>
            </a:r>
            <a:r>
              <a:rPr lang="cs-CZ" dirty="0" err="1"/>
              <a:t>labonache</a:t>
            </a:r>
            <a:r>
              <a:rPr lang="cs-CZ" dirty="0"/>
              <a:t> </a:t>
            </a:r>
            <a:r>
              <a:rPr lang="cs-CZ" dirty="0" err="1"/>
              <a:t>thewelyse</a:t>
            </a:r>
            <a:endParaRPr lang="cs-CZ" dirty="0"/>
          </a:p>
          <a:p>
            <a:r>
              <a:rPr lang="cs-CZ" dirty="0"/>
              <a:t>Eg </a:t>
            </a:r>
            <a:r>
              <a:rPr lang="cs-CZ" dirty="0" err="1"/>
              <a:t>koyte</a:t>
            </a:r>
            <a:r>
              <a:rPr lang="cs-CZ" dirty="0"/>
              <a:t> </a:t>
            </a:r>
            <a:r>
              <a:rPr lang="cs-CZ" dirty="0" err="1"/>
              <a:t>poyte</a:t>
            </a:r>
            <a:r>
              <a:rPr lang="cs-CZ" dirty="0"/>
              <a:t>                        </a:t>
            </a:r>
            <a:r>
              <a:rPr lang="cs-CZ" dirty="0" err="1"/>
              <a:t>nykoyte</a:t>
            </a:r>
            <a:r>
              <a:rPr lang="cs-CZ" dirty="0"/>
              <a:t> </a:t>
            </a:r>
            <a:r>
              <a:rPr lang="cs-CZ" dirty="0" err="1"/>
              <a:t>penega</a:t>
            </a:r>
            <a:r>
              <a:rPr lang="cs-CZ" dirty="0"/>
              <a:t> </a:t>
            </a:r>
            <a:r>
              <a:rPr lang="cs-CZ" dirty="0" err="1"/>
              <a:t>doyte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EDC824-E643-415A-B637-07DA9C4F8A8E}"/>
              </a:ext>
            </a:extLst>
          </p:cNvPr>
          <p:cNvSpPr txBox="1"/>
          <p:nvPr/>
        </p:nvSpPr>
        <p:spPr>
          <a:xfrm>
            <a:off x="3057525" y="429636"/>
            <a:ext cx="5743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cap="small" dirty="0"/>
              <a:t>Basilejský epigram</a:t>
            </a:r>
          </a:p>
        </p:txBody>
      </p:sp>
    </p:spTree>
    <p:extLst>
      <p:ext uri="{BB962C8B-B14F-4D97-AF65-F5344CB8AC3E}">
        <p14:creationId xmlns:p14="http://schemas.microsoft.com/office/powerpoint/2010/main" val="121708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90" y="254248"/>
            <a:ext cx="7118548" cy="303713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364690" y="3495787"/>
            <a:ext cx="7462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Kayle</a:t>
            </a:r>
            <a:r>
              <a:rPr lang="cs-CZ" sz="2400" dirty="0"/>
              <a:t> </a:t>
            </a:r>
            <a:r>
              <a:rPr lang="cs-CZ" sz="2400" dirty="0" err="1"/>
              <a:t>rekyse</a:t>
            </a:r>
            <a:r>
              <a:rPr lang="cs-CZ" sz="2400" dirty="0"/>
              <a:t>                            </a:t>
            </a:r>
            <a:r>
              <a:rPr lang="cs-CZ" sz="2400" dirty="0" err="1"/>
              <a:t>thoneaw</a:t>
            </a:r>
            <a:r>
              <a:rPr lang="cs-CZ" sz="2400" dirty="0"/>
              <a:t> </a:t>
            </a:r>
            <a:r>
              <a:rPr lang="cs-CZ" sz="2400" dirty="0" err="1"/>
              <a:t>labonache</a:t>
            </a:r>
            <a:r>
              <a:rPr lang="cs-CZ" sz="2400" dirty="0"/>
              <a:t> </a:t>
            </a:r>
            <a:r>
              <a:rPr lang="cs-CZ" sz="2400" dirty="0" err="1"/>
              <a:t>thewelyse</a:t>
            </a:r>
            <a:endParaRPr lang="cs-CZ" sz="2400" dirty="0"/>
          </a:p>
          <a:p>
            <a:r>
              <a:rPr lang="cs-CZ" sz="2400" dirty="0"/>
              <a:t>Eg </a:t>
            </a:r>
            <a:r>
              <a:rPr lang="cs-CZ" sz="2400" dirty="0" err="1"/>
              <a:t>koyte</a:t>
            </a:r>
            <a:r>
              <a:rPr lang="cs-CZ" sz="2400" dirty="0"/>
              <a:t> </a:t>
            </a:r>
            <a:r>
              <a:rPr lang="cs-CZ" sz="2400" dirty="0" err="1"/>
              <a:t>poyte</a:t>
            </a:r>
            <a:r>
              <a:rPr lang="cs-CZ" sz="2400" dirty="0"/>
              <a:t>                        </a:t>
            </a:r>
            <a:r>
              <a:rPr lang="cs-CZ" sz="2400" dirty="0" err="1"/>
              <a:t>nykoyte</a:t>
            </a:r>
            <a:r>
              <a:rPr lang="cs-CZ" sz="2400" dirty="0"/>
              <a:t> </a:t>
            </a:r>
            <a:r>
              <a:rPr lang="cs-CZ" sz="2400" dirty="0" err="1"/>
              <a:t>penega</a:t>
            </a:r>
            <a:r>
              <a:rPr lang="cs-CZ" sz="2400" dirty="0"/>
              <a:t> </a:t>
            </a:r>
            <a:r>
              <a:rPr lang="cs-CZ" sz="2400" dirty="0" err="1"/>
              <a:t>doyte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4300" y="4712385"/>
            <a:ext cx="5490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Žertovná glosa?</a:t>
            </a:r>
          </a:p>
          <a:p>
            <a:pPr algn="ctr"/>
            <a:r>
              <a:rPr lang="cs-CZ" sz="2400" dirty="0"/>
              <a:t>Buď zdráv, pane, ty už nejsi hodný strýček</a:t>
            </a:r>
          </a:p>
          <a:p>
            <a:pPr algn="ctr"/>
            <a:r>
              <a:rPr lang="cs-CZ" sz="2400" dirty="0"/>
              <a:t>Když se chceš napít, nechceš peníz dát.</a:t>
            </a:r>
          </a:p>
        </p:txBody>
      </p:sp>
      <p:sp>
        <p:nvSpPr>
          <p:cNvPr id="5" name="TextovéPole 4"/>
          <p:cNvSpPr txBox="1"/>
          <p:nvPr/>
        </p:nvSpPr>
        <p:spPr>
          <a:xfrm flipH="1">
            <a:off x="5448300" y="4712384"/>
            <a:ext cx="674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Koleda?</a:t>
            </a:r>
          </a:p>
          <a:p>
            <a:pPr algn="ctr"/>
            <a:r>
              <a:rPr lang="cs-CZ" sz="2400" dirty="0"/>
              <a:t>Dobrý den, hospodáři pantáto!</a:t>
            </a:r>
          </a:p>
          <a:p>
            <a:pPr algn="ctr"/>
            <a:r>
              <a:rPr lang="cs-CZ" sz="2400" dirty="0"/>
              <a:t>Pokud je libo, dejte napít, pokud ne – dejte peníz.</a:t>
            </a:r>
          </a:p>
        </p:txBody>
      </p:sp>
    </p:spTree>
    <p:extLst>
      <p:ext uri="{BB962C8B-B14F-4D97-AF65-F5344CB8AC3E}">
        <p14:creationId xmlns:p14="http://schemas.microsoft.com/office/powerpoint/2010/main" val="870732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1821</Words>
  <Application>Microsoft Office PowerPoint</Application>
  <PresentationFormat>Širokoúhlá obrazovka</PresentationFormat>
  <Paragraphs>167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CambriaMath</vt:lpstr>
      <vt:lpstr>MyriadPro-Black</vt:lpstr>
      <vt:lpstr>MyriadPro-Bold</vt:lpstr>
      <vt:lpstr>MyriadPro-Semibold</vt:lpstr>
      <vt:lpstr>Palemonas</vt:lpstr>
      <vt:lpstr>Palemonas-Italic</vt:lpstr>
      <vt:lpstr>PalemonasMUFI-Italic</vt:lpstr>
      <vt:lpstr>Motiv Office</vt:lpstr>
      <vt:lpstr>Východobaltské a západobaltské jazyky</vt:lpstr>
      <vt:lpstr>PRUSKÉ KMENY</vt:lpstr>
      <vt:lpstr>PRUSOVÉ</vt:lpstr>
      <vt:lpstr>Prusové a svatý Vojtěch (Adalbert)</vt:lpstr>
      <vt:lpstr>Prusové a svatý Vojtěch (Adalbert)</vt:lpstr>
      <vt:lpstr>DOBYTÍ PRUSKA</vt:lpstr>
      <vt:lpstr>PRUŠTINA</vt:lpstr>
      <vt:lpstr>Prezentace aplikace PowerPoint</vt:lpstr>
      <vt:lpstr>Prezentace aplikace PowerPoint</vt:lpstr>
      <vt:lpstr>PRUSKÉ JAZYKOVÉ PAMÁTKY</vt:lpstr>
      <vt:lpstr>PRUSKÉ JAZYKOVÉ PAMÁTKY</vt:lpstr>
      <vt:lpstr>PRUSKÉ JAZYKOVÉ PAMÁTKY</vt:lpstr>
      <vt:lpstr>PRUSKÉ JAZYKOVÉ PAMÁTKY</vt:lpstr>
      <vt:lpstr>PRUSKÉ JAZYKOVÉ PAMÁTKY</vt:lpstr>
      <vt:lpstr>PRUSKÉ JAZYKOVÉ PAMÁTKY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122</cp:revision>
  <dcterms:created xsi:type="dcterms:W3CDTF">2017-04-26T08:43:22Z</dcterms:created>
  <dcterms:modified xsi:type="dcterms:W3CDTF">2023-03-30T08:53:12Z</dcterms:modified>
</cp:coreProperties>
</file>