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4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90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5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r>
              <a:rPr lang="cs-CZ" sz="3200" dirty="0"/>
              <a:t> </a:t>
            </a:r>
            <a:r>
              <a:rPr lang="lt-LT" sz="3200" dirty="0"/>
              <a:t>[?]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Jotvinština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4817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„Paralelní“ názvy ukazují na to, že se jednalo o uskupení několika kmenů: sousední národy toto uskupení pojmenovávali podle „</a:t>
            </a:r>
            <a:r>
              <a:rPr lang="cs-CZ" sz="3200" dirty="0" err="1"/>
              <a:t>nejbliž</a:t>
            </a:r>
            <a:r>
              <a:rPr lang="lt-LT" sz="3200" dirty="0"/>
              <a:t>š</a:t>
            </a:r>
            <a:r>
              <a:rPr lang="cs-CZ" sz="3200" dirty="0" err="1"/>
              <a:t>ího</a:t>
            </a:r>
            <a:r>
              <a:rPr lang="cs-CZ" sz="3200" dirty="0"/>
              <a:t> “ kmene. Litevci tedy říkali jim „</a:t>
            </a:r>
            <a:r>
              <a:rPr lang="lt-LT" sz="3200" dirty="0"/>
              <a:t>Sūduviai“</a:t>
            </a:r>
            <a:r>
              <a:rPr lang="cs-CZ" sz="3200" dirty="0"/>
              <a:t>, Poláci „</a:t>
            </a:r>
            <a:r>
              <a:rPr lang="cs-CZ" sz="3200" dirty="0" err="1"/>
              <a:t>Jotvingiai</a:t>
            </a:r>
            <a:r>
              <a:rPr lang="cs-CZ" sz="3200" dirty="0"/>
              <a:t>“ atd.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3678" y="1158398"/>
            <a:ext cx="558943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Řád Německých rytířů dobyl </a:t>
            </a:r>
            <a:r>
              <a:rPr lang="cs-CZ" sz="3200" dirty="0" err="1"/>
              <a:t>Jotvu</a:t>
            </a:r>
            <a:r>
              <a:rPr lang="cs-CZ" sz="3200" dirty="0"/>
              <a:t> během 13. století.</a:t>
            </a:r>
          </a:p>
          <a:p>
            <a:r>
              <a:rPr lang="cs-CZ" sz="3200" dirty="0" err="1"/>
              <a:t>Jotvingové</a:t>
            </a:r>
            <a:r>
              <a:rPr lang="cs-CZ" sz="3200" dirty="0"/>
              <a:t> byli buď vyhlazeny nebo utekl</a:t>
            </a:r>
            <a:r>
              <a:rPr lang="lt-LT" sz="3200" dirty="0"/>
              <a:t>i</a:t>
            </a:r>
            <a:r>
              <a:rPr lang="cs-CZ" sz="3200" dirty="0"/>
              <a:t> do Litvy a Polska, kde se jazykově asimilovali.</a:t>
            </a:r>
          </a:p>
          <a:p>
            <a:r>
              <a:rPr lang="cs-CZ" sz="3200" dirty="0"/>
              <a:t>Řád jejich území zcela vyplenil jako „ochranné pásmo“ proti Litevskému státu.</a:t>
            </a:r>
          </a:p>
          <a:p>
            <a:r>
              <a:rPr lang="cs-CZ" sz="3200" dirty="0"/>
              <a:t>Definitivní zánik jazyka je kladen do přelomu 16.-17. století</a:t>
            </a:r>
            <a:r>
              <a:rPr lang="lt-LT" sz="3200" dirty="0"/>
              <a:t>.</a:t>
            </a:r>
            <a:endParaRPr lang="cs-CZ" sz="3200" dirty="0"/>
          </a:p>
          <a:p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3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Jazykový status </a:t>
            </a:r>
            <a:r>
              <a:rPr lang="cs-CZ" sz="3200" dirty="0" err="1"/>
              <a:t>jotvinštiny</a:t>
            </a:r>
            <a:r>
              <a:rPr lang="cs-CZ" sz="3200" dirty="0"/>
              <a:t> „kolísá“ mezi následujícími pozicemi:</a:t>
            </a:r>
          </a:p>
          <a:p>
            <a:r>
              <a:rPr lang="cs-CZ" sz="3200" dirty="0"/>
              <a:t>     A) Byl to jeden z dialektů litevštiny (</a:t>
            </a:r>
            <a:r>
              <a:rPr lang="cs-CZ" sz="3200" dirty="0" err="1"/>
              <a:t>Bezzenberger</a:t>
            </a:r>
            <a:r>
              <a:rPr lang="cs-CZ" sz="3200" dirty="0"/>
              <a:t>)</a:t>
            </a:r>
          </a:p>
          <a:p>
            <a:r>
              <a:rPr lang="cs-CZ" sz="3200" dirty="0"/>
              <a:t>     B) Je to </a:t>
            </a:r>
            <a:r>
              <a:rPr lang="cs-CZ" sz="3200" dirty="0" err="1"/>
              <a:t>přech</a:t>
            </a:r>
            <a:r>
              <a:rPr lang="lt-LT" sz="3200" dirty="0"/>
              <a:t>o</a:t>
            </a:r>
            <a:r>
              <a:rPr lang="cs-CZ" sz="3200" dirty="0" err="1"/>
              <a:t>dný</a:t>
            </a:r>
            <a:r>
              <a:rPr lang="cs-CZ" sz="3200" dirty="0"/>
              <a:t> „smíšený“ jazyk mezi baltskými a slovanskými (</a:t>
            </a:r>
            <a:r>
              <a:rPr lang="lt-LT" sz="3200" dirty="0" err="1"/>
              <a:t>Otrębski</a:t>
            </a:r>
            <a:r>
              <a:rPr lang="cs-CZ" sz="3200" dirty="0"/>
              <a:t>)</a:t>
            </a:r>
          </a:p>
          <a:p>
            <a:r>
              <a:rPr lang="cs-CZ" sz="3200" dirty="0"/>
              <a:t>     C) Byl to dialekt staré pruštiny (</a:t>
            </a:r>
            <a:r>
              <a:rPr lang="cs-CZ" sz="3200" dirty="0" err="1"/>
              <a:t>Gerullis</a:t>
            </a:r>
            <a:r>
              <a:rPr lang="cs-CZ" sz="3200" dirty="0"/>
              <a:t>; </a:t>
            </a:r>
            <a:r>
              <a:rPr lang="cs-CZ" sz="3200" dirty="0" err="1"/>
              <a:t>Būga</a:t>
            </a:r>
            <a:r>
              <a:rPr lang="cs-CZ" sz="3200" dirty="0"/>
              <a:t>; </a:t>
            </a:r>
            <a:r>
              <a:rPr lang="cs-CZ" sz="3200" dirty="0" err="1"/>
              <a:t>Endzelīns</a:t>
            </a:r>
            <a:r>
              <a:rPr lang="cs-CZ" sz="3200" dirty="0"/>
              <a:t>, </a:t>
            </a:r>
            <a:r>
              <a:rPr lang="cs-CZ" sz="3200" dirty="0" err="1"/>
              <a:t>Fraenkel</a:t>
            </a:r>
            <a:r>
              <a:rPr lang="cs-CZ" sz="3200" dirty="0"/>
              <a:t>)</a:t>
            </a:r>
          </a:p>
          <a:p>
            <a:r>
              <a:rPr lang="cs-CZ" sz="3200" dirty="0"/>
              <a:t>     D) Byl to samostatný baltský </a:t>
            </a:r>
            <a:r>
              <a:rPr lang="lt-LT" sz="3200" dirty="0"/>
              <a:t>(</a:t>
            </a:r>
            <a:r>
              <a:rPr lang="cs-CZ" sz="3200" dirty="0" err="1"/>
              <a:t>západobaltský</a:t>
            </a:r>
            <a:r>
              <a:rPr lang="lt-LT" sz="3200" dirty="0"/>
              <a:t>) </a:t>
            </a:r>
            <a:r>
              <a:rPr lang="cs-CZ" sz="3200" dirty="0"/>
              <a:t>jazyk (</a:t>
            </a:r>
            <a:r>
              <a:rPr lang="cs-CZ" sz="3200" dirty="0" err="1"/>
              <a:t>Mažiulis</a:t>
            </a:r>
            <a:r>
              <a:rPr lang="cs-CZ" sz="3200" dirty="0"/>
              <a:t>; </a:t>
            </a:r>
            <a:r>
              <a:rPr lang="cs-CZ" sz="3200" dirty="0" err="1"/>
              <a:t>Vanagas</a:t>
            </a:r>
            <a:r>
              <a:rPr lang="cs-CZ" sz="3200" dirty="0"/>
              <a:t>; </a:t>
            </a:r>
            <a:r>
              <a:rPr lang="cs-CZ" sz="3200" dirty="0" err="1"/>
              <a:t>Zinkevičius</a:t>
            </a:r>
            <a:r>
              <a:rPr lang="cs-CZ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7085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dirty="0"/>
              <a:t>	</a:t>
            </a:r>
            <a:r>
              <a:rPr lang="cs-CZ" sz="3200" b="1" dirty="0"/>
              <a:t>Zachování 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</a:t>
            </a:r>
            <a:r>
              <a:rPr lang="cs-CZ" sz="3200" dirty="0"/>
              <a:t>(stejně jako v pruštině): srov. </a:t>
            </a:r>
            <a:r>
              <a:rPr lang="lt-LT" sz="3200" dirty="0"/>
              <a:t>j</a:t>
            </a:r>
            <a:r>
              <a:rPr lang="cs-CZ" sz="3200" dirty="0" err="1"/>
              <a:t>otv</a:t>
            </a:r>
            <a:r>
              <a:rPr lang="cs-CZ" sz="3200" dirty="0"/>
              <a:t>. </a:t>
            </a:r>
            <a:r>
              <a:rPr lang="cs-CZ" sz="3200" i="1" dirty="0" err="1"/>
              <a:t>Deivóniškiai</a:t>
            </a:r>
            <a:r>
              <a:rPr lang="cs-CZ" sz="3200" i="1" dirty="0"/>
              <a:t> </a:t>
            </a:r>
            <a:r>
              <a:rPr lang="cs-CZ" sz="3200" dirty="0"/>
              <a:t>a litevsky </a:t>
            </a:r>
            <a:r>
              <a:rPr lang="lt-LT" sz="3200" i="1" dirty="0" err="1"/>
              <a:t>Dievóniškės</a:t>
            </a:r>
            <a:r>
              <a:rPr lang="cs-CZ" sz="3200" i="1" dirty="0"/>
              <a:t>. </a:t>
            </a:r>
            <a:r>
              <a:rPr lang="cs-CZ" sz="3200" dirty="0"/>
              <a:t>To je základní diferenční rys </a:t>
            </a:r>
            <a:r>
              <a:rPr lang="cs-CZ" sz="3200" dirty="0" err="1"/>
              <a:t>západobaltských</a:t>
            </a:r>
            <a:r>
              <a:rPr lang="cs-CZ" sz="3200" dirty="0"/>
              <a:t> a </a:t>
            </a:r>
            <a:r>
              <a:rPr lang="cs-CZ" sz="3200" dirty="0" err="1"/>
              <a:t>východobaltských</a:t>
            </a:r>
            <a:r>
              <a:rPr lang="cs-CZ" sz="3200" dirty="0"/>
              <a:t> jazyků.</a:t>
            </a:r>
          </a:p>
          <a:p>
            <a:r>
              <a:rPr lang="cs-CZ" sz="3200" dirty="0"/>
              <a:t>Depalatalizace </a:t>
            </a:r>
            <a:r>
              <a:rPr lang="cs-CZ" sz="3200" i="1" dirty="0"/>
              <a:t>š</a:t>
            </a:r>
            <a:r>
              <a:rPr lang="cs-CZ" sz="3200" dirty="0"/>
              <a:t>’, </a:t>
            </a:r>
            <a:r>
              <a:rPr lang="cs-CZ" sz="3200" i="1" dirty="0"/>
              <a:t>ž</a:t>
            </a:r>
            <a:r>
              <a:rPr lang="cs-CZ" sz="3200" dirty="0"/>
              <a:t>’, </a:t>
            </a:r>
            <a:r>
              <a:rPr lang="cs-CZ" sz="3200" i="1" dirty="0"/>
              <a:t>č</a:t>
            </a:r>
            <a:r>
              <a:rPr lang="cs-CZ" sz="3200" dirty="0"/>
              <a:t>’, </a:t>
            </a:r>
            <a:r>
              <a:rPr lang="cs-CZ" sz="3200" i="1" dirty="0" err="1"/>
              <a:t>dž</a:t>
            </a:r>
            <a:r>
              <a:rPr lang="cs-CZ" sz="3200" dirty="0"/>
              <a:t>’, </a:t>
            </a:r>
            <a:r>
              <a:rPr lang="cs-CZ" sz="3200" i="1" dirty="0"/>
              <a:t>s</a:t>
            </a:r>
            <a:r>
              <a:rPr lang="cs-CZ" sz="3200" dirty="0"/>
              <a:t>’, </a:t>
            </a:r>
            <a:r>
              <a:rPr lang="cs-CZ" sz="3200" i="1" dirty="0"/>
              <a:t>z</a:t>
            </a:r>
            <a:r>
              <a:rPr lang="cs-CZ" sz="3200" dirty="0"/>
              <a:t>’, </a:t>
            </a:r>
            <a:r>
              <a:rPr lang="cs-CZ" sz="3200" i="1" dirty="0"/>
              <a:t>r</a:t>
            </a:r>
            <a:r>
              <a:rPr lang="cs-CZ" sz="3200" dirty="0"/>
              <a:t>’, </a:t>
            </a:r>
            <a:r>
              <a:rPr lang="cs-CZ" sz="3200" i="1" dirty="0"/>
              <a:t>l</a:t>
            </a:r>
            <a:r>
              <a:rPr lang="cs-CZ" sz="3200" dirty="0"/>
              <a:t>’(tzn. jsou vyslovovány jako tvrdé </a:t>
            </a:r>
            <a:r>
              <a:rPr lang="cs-CZ" sz="3200" dirty="0" err="1"/>
              <a:t>kon</a:t>
            </a:r>
            <a:r>
              <a:rPr lang="lt-LT" sz="3200" dirty="0"/>
              <a:t>s</a:t>
            </a:r>
            <a:r>
              <a:rPr lang="cs-CZ" sz="3200" dirty="0" err="1"/>
              <a:t>onanty</a:t>
            </a:r>
            <a:r>
              <a:rPr lang="cs-CZ" sz="3200" dirty="0"/>
              <a:t>): </a:t>
            </a:r>
            <a:r>
              <a:rPr lang="cs-CZ" sz="3200" b="1" i="1" dirty="0" err="1"/>
              <a:t>ž</a:t>
            </a:r>
            <a:r>
              <a:rPr lang="cs-CZ" sz="3200" i="1" dirty="0" err="1"/>
              <a:t>am</a:t>
            </a:r>
            <a:r>
              <a:rPr lang="lt-LT" sz="3200" i="1" dirty="0"/>
              <a:t>ė</a:t>
            </a:r>
            <a:r>
              <a:rPr lang="lt-LT" sz="3200" dirty="0"/>
              <a:t> </a:t>
            </a:r>
            <a:r>
              <a:rPr lang="cs-CZ" sz="3200" dirty="0"/>
              <a:t>místo </a:t>
            </a:r>
            <a:r>
              <a:rPr lang="cs-CZ" sz="3200" b="1" i="1" dirty="0" err="1"/>
              <a:t>ž’</a:t>
            </a:r>
            <a:r>
              <a:rPr lang="cs-CZ" sz="3200" i="1" dirty="0" err="1"/>
              <a:t>em</a:t>
            </a:r>
            <a:r>
              <a:rPr lang="lt-LT" sz="3200" i="1" dirty="0"/>
              <a:t>ė</a:t>
            </a:r>
            <a:r>
              <a:rPr lang="cs-CZ" sz="3200" i="1" dirty="0"/>
              <a:t> </a:t>
            </a:r>
            <a:r>
              <a:rPr lang="cs-CZ" sz="3200" dirty="0"/>
              <a:t>(země)</a:t>
            </a:r>
            <a:r>
              <a:rPr lang="lt-LT" sz="3200" dirty="0"/>
              <a:t>; </a:t>
            </a:r>
            <a:r>
              <a:rPr lang="lt-LT" sz="3200" b="1" i="1" dirty="0" err="1"/>
              <a:t>s</a:t>
            </a:r>
            <a:r>
              <a:rPr lang="lt-LT" sz="3200" i="1" dirty="0" err="1"/>
              <a:t>anas</a:t>
            </a:r>
            <a:r>
              <a:rPr lang="lt-LT" sz="3200" i="1" dirty="0"/>
              <a:t> </a:t>
            </a:r>
            <a:r>
              <a:rPr lang="cs-CZ" sz="3200" dirty="0"/>
              <a:t>místo </a:t>
            </a:r>
            <a:r>
              <a:rPr lang="cs-CZ" sz="3200" b="1" i="1" dirty="0" err="1"/>
              <a:t>s’</a:t>
            </a:r>
            <a:r>
              <a:rPr lang="cs-CZ" sz="3200" i="1" dirty="0" err="1"/>
              <a:t>enas</a:t>
            </a:r>
            <a:r>
              <a:rPr lang="cs-CZ" sz="3200" dirty="0"/>
              <a:t> (starý).</a:t>
            </a:r>
          </a:p>
          <a:p>
            <a:r>
              <a:rPr lang="cs-CZ" sz="3200" dirty="0"/>
              <a:t>        </a:t>
            </a:r>
            <a:r>
              <a:rPr lang="en-US" sz="3200" b="1" i="1" dirty="0"/>
              <a:t>t</a:t>
            </a:r>
            <a:r>
              <a:rPr lang="en-US" sz="3200" b="1" dirty="0"/>
              <a:t>’ </a:t>
            </a:r>
            <a:r>
              <a:rPr lang="en-GB" sz="3200" b="1" dirty="0"/>
              <a:t>&gt; </a:t>
            </a:r>
            <a:r>
              <a:rPr lang="en-US" sz="3200" b="1" i="1" dirty="0"/>
              <a:t>k</a:t>
            </a:r>
            <a:r>
              <a:rPr lang="en-US" sz="3200" b="1" dirty="0"/>
              <a:t>’</a:t>
            </a:r>
            <a:r>
              <a:rPr lang="en-US" sz="3200" dirty="0"/>
              <a:t>  a  </a:t>
            </a:r>
            <a:r>
              <a:rPr lang="en-US" sz="3200" b="1" i="1" dirty="0"/>
              <a:t>d</a:t>
            </a:r>
            <a:r>
              <a:rPr lang="en-US" sz="3200" b="1" dirty="0"/>
              <a:t>’ &gt; </a:t>
            </a:r>
            <a:r>
              <a:rPr lang="en-US" sz="3200" b="1" i="1" dirty="0"/>
              <a:t>g</a:t>
            </a:r>
            <a:r>
              <a:rPr lang="en-US" sz="3200" b="1" dirty="0"/>
              <a:t>’</a:t>
            </a:r>
            <a:r>
              <a:rPr lang="cs-CZ" sz="3200" dirty="0"/>
              <a:t>, </a:t>
            </a:r>
            <a:r>
              <a:rPr lang="en-US" sz="3200" dirty="0" err="1"/>
              <a:t>srov</a:t>
            </a:r>
            <a:r>
              <a:rPr lang="en-US" sz="3200" dirty="0"/>
              <a:t>. </a:t>
            </a:r>
            <a:r>
              <a:rPr lang="cs-CZ" sz="3200" dirty="0"/>
              <a:t>v jižním litevském dialektu </a:t>
            </a:r>
            <a:r>
              <a:rPr lang="en-US" sz="3200" i="1" dirty="0" err="1"/>
              <a:t>jau</a:t>
            </a:r>
            <a:r>
              <a:rPr lang="en-US" sz="3200" b="1" i="1" dirty="0" err="1"/>
              <a:t>k</a:t>
            </a:r>
            <a:r>
              <a:rPr lang="en-US" sz="3200" i="1" dirty="0" err="1"/>
              <a:t>ẽliai</a:t>
            </a:r>
            <a:r>
              <a:rPr lang="cs-CZ" sz="3200" i="1" dirty="0"/>
              <a:t> </a:t>
            </a:r>
            <a:r>
              <a:rPr lang="cs-CZ" sz="3200" dirty="0"/>
              <a:t>(</a:t>
            </a:r>
            <a:r>
              <a:rPr lang="lt-LT" sz="3200" dirty="0" err="1"/>
              <a:t>telata</a:t>
            </a:r>
            <a:r>
              <a:rPr lang="lt-LT" sz="3200" dirty="0"/>
              <a:t>)</a:t>
            </a:r>
            <a:r>
              <a:rPr lang="en-US" sz="3200" dirty="0"/>
              <a:t>, </a:t>
            </a:r>
            <a:r>
              <a:rPr lang="en-US" sz="3200" i="1" dirty="0" err="1"/>
              <a:t>žõ</a:t>
            </a:r>
            <a:r>
              <a:rPr lang="en-US" sz="3200" b="1" i="1" dirty="0" err="1"/>
              <a:t>g</a:t>
            </a:r>
            <a:r>
              <a:rPr lang="en-US" sz="3200" i="1" dirty="0" err="1"/>
              <a:t>is</a:t>
            </a:r>
            <a:r>
              <a:rPr lang="en-US" sz="3200" i="1" dirty="0"/>
              <a:t> </a:t>
            </a:r>
            <a:r>
              <a:rPr lang="lt-LT" sz="3200" dirty="0"/>
              <a:t>(</a:t>
            </a:r>
            <a:r>
              <a:rPr lang="lt-LT" sz="3200" dirty="0" err="1"/>
              <a:t>slovo</a:t>
            </a:r>
            <a:r>
              <a:rPr lang="lt-LT" sz="3200" dirty="0"/>
              <a:t>) a </a:t>
            </a:r>
            <a:r>
              <a:rPr lang="cs-CZ" sz="3200" dirty="0"/>
              <a:t>ve </a:t>
            </a:r>
            <a:r>
              <a:rPr lang="lt-LT" sz="3200" dirty="0" err="1"/>
              <a:t>spisovn</a:t>
            </a:r>
            <a:r>
              <a:rPr lang="cs-CZ" sz="3200" dirty="0"/>
              <a:t>é litevštině</a:t>
            </a:r>
          </a:p>
          <a:p>
            <a:pPr marL="0" indent="0">
              <a:buNone/>
            </a:pPr>
            <a:r>
              <a:rPr lang="cs-CZ" sz="3200" i="1" dirty="0"/>
              <a:t>  </a:t>
            </a:r>
            <a:r>
              <a:rPr lang="en-US" sz="3200" i="1" dirty="0" err="1"/>
              <a:t>jau</a:t>
            </a:r>
            <a:r>
              <a:rPr lang="en-US" sz="3200" b="1" i="1" dirty="0" err="1"/>
              <a:t>t</a:t>
            </a:r>
            <a:r>
              <a:rPr lang="en-US" sz="3200" i="1" dirty="0" err="1"/>
              <a:t>ẽliai</a:t>
            </a:r>
            <a:r>
              <a:rPr lang="en-US" sz="3200" dirty="0"/>
              <a:t>, </a:t>
            </a:r>
            <a:r>
              <a:rPr lang="cs-CZ" sz="3200" dirty="0"/>
              <a:t>               </a:t>
            </a:r>
            <a:r>
              <a:rPr lang="en-US" sz="3200" i="1" dirty="0" err="1"/>
              <a:t>žõ</a:t>
            </a:r>
            <a:r>
              <a:rPr lang="en-US" sz="3200" b="1" i="1" dirty="0" err="1"/>
              <a:t>d</a:t>
            </a:r>
            <a:r>
              <a:rPr lang="en-US" sz="3200" i="1" dirty="0" err="1"/>
              <a:t>is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876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Jazykový materiál se omezuje na:</a:t>
            </a:r>
          </a:p>
          <a:p>
            <a:pPr lvl="1"/>
            <a:r>
              <a:rPr lang="cs-CZ" sz="2800" dirty="0"/>
              <a:t>onomastiku (staré a současné názvy míst a osob)</a:t>
            </a:r>
          </a:p>
          <a:p>
            <a:pPr lvl="1"/>
            <a:r>
              <a:rPr lang="cs-CZ" sz="2800" dirty="0"/>
              <a:t>stopy </a:t>
            </a:r>
            <a:r>
              <a:rPr lang="cs-CZ" sz="2800" dirty="0" err="1"/>
              <a:t>jotvinštiny</a:t>
            </a:r>
            <a:r>
              <a:rPr lang="cs-CZ" sz="2800" dirty="0"/>
              <a:t> v okolních dialektech („substrát“).</a:t>
            </a:r>
          </a:p>
          <a:p>
            <a:endParaRPr lang="cs-CZ" sz="3200" dirty="0"/>
          </a:p>
          <a:p>
            <a:r>
              <a:rPr lang="cs-CZ" sz="3200" dirty="0"/>
              <a:t>Jediná hypotetická písemná památka: polsko-</a:t>
            </a:r>
            <a:r>
              <a:rPr lang="cs-CZ" sz="3200" dirty="0" err="1"/>
              <a:t>jotvinský</a:t>
            </a:r>
            <a:r>
              <a:rPr lang="cs-CZ" sz="3200" dirty="0"/>
              <a:t> (?) slovníček 200 slov (známý pod názvem </a:t>
            </a:r>
            <a:r>
              <a:rPr lang="cs-CZ" sz="3200" i="1" dirty="0" err="1"/>
              <a:t>Pogańske</a:t>
            </a:r>
            <a:r>
              <a:rPr lang="cs-CZ" sz="3200" i="1" dirty="0"/>
              <a:t> </a:t>
            </a:r>
            <a:r>
              <a:rPr lang="cs-CZ" sz="3200" i="1" dirty="0" err="1"/>
              <a:t>gwary</a:t>
            </a:r>
            <a:r>
              <a:rPr lang="cs-CZ" sz="3200" i="1" dirty="0"/>
              <a:t> z </a:t>
            </a:r>
            <a:r>
              <a:rPr lang="cs-CZ" sz="3200" i="1" dirty="0" err="1"/>
              <a:t>Narewu</a:t>
            </a:r>
            <a:r>
              <a:rPr lang="cs-CZ" sz="3200" dirty="0"/>
              <a:t>). Není však definitivně prokázáno, že se jedná o </a:t>
            </a:r>
            <a:r>
              <a:rPr lang="cs-CZ" sz="3200" dirty="0" err="1"/>
              <a:t>jotvinštinu</a:t>
            </a:r>
            <a:r>
              <a:rPr lang="cs-CZ" sz="3200" dirty="0"/>
              <a:t>, výzkum zatím není završen.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1201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/>
              <a:t>Sėliai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Sélové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Bydleli na levém břehu </a:t>
            </a:r>
            <a:r>
              <a:rPr lang="cs-CZ" sz="3200" dirty="0" err="1"/>
              <a:t>Daugavy</a:t>
            </a:r>
            <a:r>
              <a:rPr lang="cs-CZ" sz="3200" dirty="0"/>
              <a:t>. </a:t>
            </a:r>
          </a:p>
          <a:p>
            <a:r>
              <a:rPr lang="cs-CZ" sz="3200" dirty="0"/>
              <a:t>Srov. </a:t>
            </a:r>
            <a:r>
              <a:rPr lang="cs-CZ" sz="3200"/>
              <a:t>vesnici </a:t>
            </a:r>
            <a:r>
              <a:rPr lang="cs-CZ" sz="3200" dirty="0"/>
              <a:t>v dnešním Lotyšsku </a:t>
            </a:r>
            <a:r>
              <a:rPr lang="cs-CZ" sz="3200" i="1" dirty="0" err="1"/>
              <a:t>Sēlpils</a:t>
            </a:r>
            <a:r>
              <a:rPr lang="cs-CZ" sz="3200" i="1" dirty="0"/>
              <a:t>.</a:t>
            </a:r>
          </a:p>
          <a:p>
            <a:r>
              <a:rPr lang="cs-CZ" sz="3200" dirty="0"/>
              <a:t>Byli asimilovány Litevci a Lotyši nejpozději během 14. století. </a:t>
            </a:r>
          </a:p>
          <a:p>
            <a:r>
              <a:rPr lang="cs-CZ" sz="3200" dirty="0"/>
              <a:t>Nezachovaly se žádné písemné památky </a:t>
            </a:r>
            <a:r>
              <a:rPr lang="cs-CZ" sz="3200" dirty="0" err="1"/>
              <a:t>sélštiny</a:t>
            </a:r>
            <a:r>
              <a:rPr lang="cs-CZ" sz="3200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01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err="1"/>
              <a:t>Sėlština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b="1" dirty="0"/>
              <a:t>Změna 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na </a:t>
            </a:r>
            <a:r>
              <a:rPr lang="cs-CZ" sz="3200" b="1" i="1" dirty="0" err="1"/>
              <a:t>ie</a:t>
            </a:r>
            <a:r>
              <a:rPr lang="cs-CZ" sz="3200" b="1" i="1" dirty="0"/>
              <a:t> </a:t>
            </a:r>
            <a:r>
              <a:rPr lang="cs-CZ" sz="3200" b="1" dirty="0"/>
              <a:t>(stejně jako v litevštině a lotyštině, tzn. </a:t>
            </a:r>
            <a:r>
              <a:rPr lang="cs-CZ" sz="3200" b="1" dirty="0" err="1"/>
              <a:t>východobaltský</a:t>
            </a:r>
            <a:r>
              <a:rPr lang="cs-CZ" sz="3200" b="1" dirty="0"/>
              <a:t> rys):</a:t>
            </a:r>
          </a:p>
          <a:p>
            <a:pPr marL="0" indent="0" algn="ctr">
              <a:buNone/>
            </a:pPr>
            <a:r>
              <a:rPr lang="cs-CZ" sz="3200" dirty="0"/>
              <a:t>Srov. </a:t>
            </a:r>
            <a:r>
              <a:rPr lang="cs-CZ" sz="3200" dirty="0" err="1"/>
              <a:t>sél</a:t>
            </a:r>
            <a:r>
              <a:rPr lang="cs-CZ" sz="3200" dirty="0"/>
              <a:t>. </a:t>
            </a:r>
            <a:r>
              <a:rPr lang="cs-CZ" sz="3200" i="1" dirty="0" err="1"/>
              <a:t>V</a:t>
            </a:r>
            <a:r>
              <a:rPr lang="cs-CZ" sz="3200" b="1" i="1" dirty="0" err="1"/>
              <a:t>e</a:t>
            </a:r>
            <a:r>
              <a:rPr lang="cs-CZ" sz="3200" i="1" dirty="0" err="1"/>
              <a:t>sinthe</a:t>
            </a:r>
            <a:r>
              <a:rPr lang="cs-CZ" sz="3200" dirty="0"/>
              <a:t>, lit. </a:t>
            </a:r>
            <a:r>
              <a:rPr lang="cs-CZ" sz="3200" i="1" dirty="0" err="1"/>
              <a:t>V</a:t>
            </a:r>
            <a:r>
              <a:rPr lang="cs-CZ" sz="3200" b="1" i="1" dirty="0" err="1"/>
              <a:t>ie</a:t>
            </a:r>
            <a:r>
              <a:rPr lang="cs-CZ" sz="3200" i="1" dirty="0" err="1"/>
              <a:t>šintà</a:t>
            </a:r>
            <a:endParaRPr lang="lt-LT" sz="3200" dirty="0"/>
          </a:p>
          <a:p>
            <a:r>
              <a:rPr lang="cs-CZ" sz="3200" b="1" dirty="0"/>
              <a:t>Zachování původního baltského </a:t>
            </a:r>
            <a:r>
              <a:rPr lang="en-US" sz="3200" b="1" dirty="0"/>
              <a:t>*</a:t>
            </a:r>
            <a:r>
              <a:rPr lang="en-US" sz="3200" b="1" i="1" dirty="0"/>
              <a:t>ā</a:t>
            </a:r>
            <a:r>
              <a:rPr lang="cs-CZ" sz="3200" b="1" i="1" dirty="0"/>
              <a:t>:</a:t>
            </a:r>
          </a:p>
          <a:p>
            <a:pPr marL="0" indent="0" algn="ctr">
              <a:buNone/>
            </a:pPr>
            <a:r>
              <a:rPr lang="cs-CZ" sz="3200" dirty="0"/>
              <a:t>srov. </a:t>
            </a:r>
            <a:r>
              <a:rPr lang="en-US" sz="3200" i="1" dirty="0" err="1"/>
              <a:t>N</a:t>
            </a:r>
            <a:r>
              <a:rPr lang="en-US" sz="3200" b="1" i="1" dirty="0" err="1"/>
              <a:t>a</a:t>
            </a:r>
            <a:r>
              <a:rPr lang="en-US" sz="3200" i="1" dirty="0" err="1"/>
              <a:t>lexe</a:t>
            </a:r>
            <a:r>
              <a:rPr lang="cs-CZ" sz="3200" i="1" dirty="0"/>
              <a:t> </a:t>
            </a:r>
            <a:r>
              <a:rPr lang="lt-LT" sz="3200" dirty="0"/>
              <a:t>(</a:t>
            </a:r>
            <a:r>
              <a:rPr lang="cs-CZ" sz="3200" dirty="0"/>
              <a:t>l</a:t>
            </a:r>
            <a:r>
              <a:rPr lang="lt-LT" sz="3200" dirty="0"/>
              <a:t>it.</a:t>
            </a:r>
            <a:r>
              <a:rPr lang="cs-CZ" sz="3200" dirty="0"/>
              <a:t> </a:t>
            </a:r>
            <a:r>
              <a:rPr lang="lt-LT" sz="3200" i="1" dirty="0" err="1"/>
              <a:t>N</a:t>
            </a:r>
            <a:r>
              <a:rPr lang="lt-LT" sz="3200" b="1" i="1" dirty="0" err="1"/>
              <a:t>ó</a:t>
            </a:r>
            <a:r>
              <a:rPr lang="lt-LT" sz="3200" i="1" dirty="0" err="1"/>
              <a:t>liškis</a:t>
            </a:r>
            <a:r>
              <a:rPr lang="lt-LT" sz="3200" dirty="0"/>
              <a:t>), </a:t>
            </a:r>
            <a:r>
              <a:rPr lang="lt-LT" sz="3200" i="1" dirty="0" err="1"/>
              <a:t>R</a:t>
            </a:r>
            <a:r>
              <a:rPr lang="lt-LT" sz="3200" b="1" i="1" dirty="0" err="1"/>
              <a:t>a</a:t>
            </a:r>
            <a:r>
              <a:rPr lang="lt-LT" sz="3200" i="1" dirty="0" err="1"/>
              <a:t>ve</a:t>
            </a:r>
            <a:r>
              <a:rPr lang="lt-LT" sz="3200" dirty="0"/>
              <a:t> (</a:t>
            </a:r>
            <a:r>
              <a:rPr lang="cs-CZ" sz="3200" dirty="0"/>
              <a:t>l</a:t>
            </a:r>
            <a:r>
              <a:rPr lang="lt-LT" sz="3200" dirty="0"/>
              <a:t>it. </a:t>
            </a:r>
            <a:r>
              <a:rPr lang="lt-LT" sz="3200" i="1" dirty="0" err="1"/>
              <a:t>R</a:t>
            </a:r>
            <a:r>
              <a:rPr lang="lt-LT" sz="3200" b="1" i="1" dirty="0" err="1"/>
              <a:t>o</a:t>
            </a:r>
            <a:r>
              <a:rPr lang="lt-LT" sz="3200" i="1" dirty="0" err="1"/>
              <a:t>vėjà</a:t>
            </a:r>
            <a:r>
              <a:rPr lang="lt-LT" sz="3200" dirty="0"/>
              <a:t>)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17108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 err="1"/>
              <a:t>Žiemgaliai</a:t>
            </a:r>
            <a:r>
              <a:rPr lang="cs-CZ" b="1" dirty="0"/>
              <a:t> </a:t>
            </a:r>
            <a:r>
              <a:rPr lang="cs-CZ" dirty="0"/>
              <a:t>/ Z</a:t>
            </a:r>
            <a:r>
              <a:rPr lang="lt-LT" dirty="0" err="1"/>
              <a:t>emgalov</a:t>
            </a:r>
            <a:r>
              <a:rPr lang="cs-CZ" dirty="0"/>
              <a:t>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Bydleli mezi Kury a </a:t>
            </a:r>
            <a:r>
              <a:rPr lang="cs-CZ" sz="3200" dirty="0" err="1"/>
              <a:t>Sély</a:t>
            </a:r>
            <a:r>
              <a:rPr lang="cs-CZ" sz="3200" dirty="0"/>
              <a:t>. </a:t>
            </a:r>
          </a:p>
          <a:p>
            <a:r>
              <a:rPr lang="cs-CZ" sz="3200" dirty="0"/>
              <a:t>Jsou poměrně často zmiňovány v Skandinávských, Ruských a Německých zdrojích.</a:t>
            </a:r>
          </a:p>
          <a:p>
            <a:r>
              <a:rPr lang="cs-CZ" sz="3200" dirty="0"/>
              <a:t>Kladli urputný odpor jak proti </a:t>
            </a:r>
            <a:r>
              <a:rPr lang="cs-CZ" sz="3200" dirty="0" err="1"/>
              <a:t>livonským</a:t>
            </a:r>
            <a:r>
              <a:rPr lang="cs-CZ" sz="3200" dirty="0"/>
              <a:t> rytířům, tak proti Litevcům.</a:t>
            </a:r>
          </a:p>
          <a:p>
            <a:r>
              <a:rPr lang="cs-CZ" sz="3200" dirty="0"/>
              <a:t>Jazyk zanikl během 14.-15. století, nemáme žádné písemné památky.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66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Zemgalština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b="1"/>
              <a:t>Změna </a:t>
            </a:r>
            <a:r>
              <a:rPr lang="cs-CZ" sz="3200" b="1" dirty="0"/>
              <a:t>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na </a:t>
            </a:r>
            <a:r>
              <a:rPr lang="cs-CZ" sz="3200" b="1" i="1" dirty="0" err="1"/>
              <a:t>ie</a:t>
            </a:r>
            <a:r>
              <a:rPr lang="cs-CZ" sz="3200" b="1" i="1" dirty="0"/>
              <a:t> </a:t>
            </a:r>
            <a:r>
              <a:rPr lang="cs-CZ" sz="3200" b="1" dirty="0"/>
              <a:t>(stejně jako v litevštině a lotyštině, tzn. </a:t>
            </a:r>
            <a:r>
              <a:rPr lang="cs-CZ" sz="3200" b="1" dirty="0" err="1"/>
              <a:t>východobaltský</a:t>
            </a:r>
            <a:r>
              <a:rPr lang="cs-CZ" sz="3200" b="1" dirty="0"/>
              <a:t> rys):</a:t>
            </a:r>
          </a:p>
          <a:p>
            <a:pPr marL="0" indent="0" algn="ctr">
              <a:buNone/>
            </a:pPr>
            <a:r>
              <a:rPr lang="cs-CZ" sz="3200" dirty="0"/>
              <a:t>Srov. zem. </a:t>
            </a:r>
            <a:r>
              <a:rPr lang="en-US" sz="3200" i="1" dirty="0" err="1"/>
              <a:t>Blid</a:t>
            </a:r>
            <a:r>
              <a:rPr lang="en-US" sz="3200" b="1" i="1" dirty="0" err="1"/>
              <a:t>e</a:t>
            </a:r>
            <a:r>
              <a:rPr lang="en-US" sz="3200" i="1" dirty="0" err="1"/>
              <a:t>nen</a:t>
            </a:r>
            <a:r>
              <a:rPr lang="en-US" sz="3200" i="1" dirty="0"/>
              <a:t> </a:t>
            </a:r>
            <a:r>
              <a:rPr lang="cs-CZ" sz="3200" i="1" dirty="0"/>
              <a:t>a </a:t>
            </a:r>
            <a:r>
              <a:rPr lang="cs-CZ" sz="3200" dirty="0"/>
              <a:t>lot. </a:t>
            </a:r>
            <a:r>
              <a:rPr lang="en-US" sz="3200" i="1" dirty="0" err="1"/>
              <a:t>Bl</a:t>
            </a:r>
            <a:r>
              <a:rPr lang="cs-CZ" sz="3200" i="1" dirty="0"/>
              <a:t>i</a:t>
            </a:r>
            <a:r>
              <a:rPr lang="en-US" sz="3200" i="1" dirty="0"/>
              <a:t>d</a:t>
            </a:r>
            <a:r>
              <a:rPr lang="en-US" sz="3200" b="1" i="1" dirty="0"/>
              <a:t>ie</a:t>
            </a:r>
            <a:r>
              <a:rPr lang="en-US" sz="3200" i="1" dirty="0"/>
              <a:t>ne</a:t>
            </a:r>
            <a:r>
              <a:rPr lang="en-US" sz="3200" dirty="0"/>
              <a:t>, </a:t>
            </a:r>
            <a:r>
              <a:rPr lang="cs-CZ" sz="3200" dirty="0"/>
              <a:t>zem. </a:t>
            </a:r>
            <a:r>
              <a:rPr lang="en-US" sz="3200" b="1" i="1" dirty="0" err="1"/>
              <a:t>E</a:t>
            </a:r>
            <a:r>
              <a:rPr lang="en-US" sz="3200" i="1" dirty="0" err="1"/>
              <a:t>cowe</a:t>
            </a:r>
            <a:r>
              <a:rPr lang="en-US" sz="3200" i="1" dirty="0"/>
              <a:t> </a:t>
            </a:r>
            <a:r>
              <a:rPr lang="cs-CZ" sz="3200" dirty="0"/>
              <a:t>a lot.</a:t>
            </a:r>
            <a:r>
              <a:rPr lang="en-US" sz="3200" dirty="0"/>
              <a:t> </a:t>
            </a:r>
            <a:r>
              <a:rPr lang="en-US" sz="3200" b="1" i="1" dirty="0" err="1"/>
              <a:t>Iẽ</a:t>
            </a:r>
            <a:r>
              <a:rPr lang="en-US" sz="3200" i="1" dirty="0" err="1"/>
              <a:t>cuve</a:t>
            </a:r>
            <a:endParaRPr lang="lt-LT" sz="3200" dirty="0"/>
          </a:p>
          <a:p>
            <a:r>
              <a:rPr lang="cs-CZ" sz="3200" b="1" dirty="0"/>
              <a:t>Zachování původního baltského </a:t>
            </a:r>
            <a:r>
              <a:rPr lang="en-US" sz="3200" b="1" dirty="0"/>
              <a:t>*</a:t>
            </a:r>
            <a:r>
              <a:rPr lang="en-US" sz="3200" b="1" i="1" dirty="0"/>
              <a:t>ā</a:t>
            </a:r>
            <a:r>
              <a:rPr lang="cs-CZ" sz="3200" b="1" i="1" dirty="0"/>
              <a:t>:</a:t>
            </a:r>
          </a:p>
          <a:p>
            <a:pPr marL="0" indent="0" algn="ctr">
              <a:buNone/>
            </a:pPr>
            <a:r>
              <a:rPr lang="cs-CZ" sz="3200" dirty="0"/>
              <a:t>srov. zem. </a:t>
            </a:r>
            <a:r>
              <a:rPr lang="cs-CZ" sz="3200" b="1" i="1" dirty="0" err="1"/>
              <a:t>Aa</a:t>
            </a:r>
            <a:r>
              <a:rPr lang="cs-CZ" sz="3200" i="1" dirty="0" err="1"/>
              <a:t>rennen</a:t>
            </a:r>
            <a:r>
              <a:rPr lang="cs-CZ" sz="3200" i="1" dirty="0"/>
              <a:t> </a:t>
            </a:r>
            <a:r>
              <a:rPr lang="cs-CZ" sz="3200" dirty="0"/>
              <a:t>a dnešní lot. </a:t>
            </a:r>
            <a:r>
              <a:rPr lang="cs-CZ" sz="3200" b="1" i="1" dirty="0" err="1"/>
              <a:t>Ā</a:t>
            </a:r>
            <a:r>
              <a:rPr lang="cs-CZ" sz="3200" i="1" dirty="0" err="1"/>
              <a:t>raiši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095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„Malé“ baltské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</a:t>
            </a:r>
            <a:r>
              <a:rPr lang="cs-CZ" sz="3200" dirty="0"/>
              <a:t>n</a:t>
            </a:r>
            <a:r>
              <a:rPr lang="lt-LT" sz="3200" dirty="0" err="1"/>
              <a:t>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</a:t>
            </a:r>
            <a:r>
              <a:rPr lang="lt-LT" sz="2800" dirty="0"/>
              <a:t>[[</a:t>
            </a:r>
            <a:r>
              <a:rPr lang="cs-CZ" sz="2800" dirty="0" err="1"/>
              <a:t>Galindština</a:t>
            </a:r>
            <a:r>
              <a:rPr lang="lt-LT" sz="2800" dirty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570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Kuršiai</a:t>
            </a:r>
            <a:r>
              <a:rPr lang="cs-CZ" b="1" dirty="0"/>
              <a:t> </a:t>
            </a:r>
            <a:r>
              <a:rPr lang="cs-CZ" dirty="0"/>
              <a:t>/ Kurové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dirty="0"/>
              <a:t>Jméno se vyskytuje ve tvarech </a:t>
            </a:r>
            <a:r>
              <a:rPr lang="cs-CZ" i="1" dirty="0" err="1"/>
              <a:t>Curi</a:t>
            </a:r>
            <a:r>
              <a:rPr lang="cs-CZ" i="1" dirty="0"/>
              <a:t>, </a:t>
            </a:r>
            <a:r>
              <a:rPr lang="cs-CZ" i="1" dirty="0" err="1"/>
              <a:t>Cori</a:t>
            </a:r>
            <a:r>
              <a:rPr lang="cs-CZ" i="1" dirty="0"/>
              <a:t>, </a:t>
            </a:r>
            <a:r>
              <a:rPr lang="cs-CZ" i="1" dirty="0" err="1"/>
              <a:t>Currones</a:t>
            </a:r>
            <a:r>
              <a:rPr lang="cs-CZ" i="1" dirty="0"/>
              <a:t>, </a:t>
            </a:r>
            <a:r>
              <a:rPr lang="cs-CZ" i="1" dirty="0" err="1"/>
              <a:t>Kuren</a:t>
            </a:r>
            <a:r>
              <a:rPr lang="cs-CZ" i="1" dirty="0"/>
              <a:t>, </a:t>
            </a:r>
            <a:r>
              <a:rPr lang="az-Cyrl-AZ" i="1" dirty="0"/>
              <a:t>Корсь</a:t>
            </a:r>
            <a:r>
              <a:rPr lang="cs-CZ" i="1" dirty="0"/>
              <a:t>, </a:t>
            </a:r>
            <a:r>
              <a:rPr lang="az-Cyrl-AZ" i="1" dirty="0"/>
              <a:t>Кърсь</a:t>
            </a:r>
            <a:r>
              <a:rPr lang="cs-CZ" dirty="0"/>
              <a:t> aj.</a:t>
            </a:r>
          </a:p>
          <a:p>
            <a:r>
              <a:rPr lang="cs-CZ" dirty="0"/>
              <a:t>Jsou označovány jako „baltští Vikingové“ pro způsob jejich života a válčení.</a:t>
            </a:r>
          </a:p>
          <a:p>
            <a:r>
              <a:rPr lang="cs-CZ" dirty="0"/>
              <a:t>Jsou často zmiňovány cca od 9. do 16.</a:t>
            </a:r>
            <a:r>
              <a:rPr lang="lt-LT" dirty="0"/>
              <a:t> </a:t>
            </a:r>
            <a:r>
              <a:rPr lang="lt-LT" dirty="0" err="1"/>
              <a:t>stolet</a:t>
            </a:r>
            <a:r>
              <a:rPr lang="cs-CZ" dirty="0"/>
              <a:t>í: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 Západoevropské letopisy</a:t>
            </a:r>
            <a:r>
              <a:rPr lang="cs-CZ" dirty="0"/>
              <a:t>, např.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i="1" dirty="0"/>
              <a:t>		Vita </a:t>
            </a:r>
            <a:r>
              <a:rPr lang="cs-CZ" i="1" dirty="0" err="1"/>
              <a:t>Anskarii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Rimbert</a:t>
            </a:r>
            <a:r>
              <a:rPr lang="cs-CZ" dirty="0"/>
              <a:t>, 9. st.: </a:t>
            </a:r>
            <a:r>
              <a:rPr lang="cs-CZ" i="1" dirty="0"/>
              <a:t>Život </a:t>
            </a:r>
            <a:r>
              <a:rPr lang="cs-CZ" i="1" dirty="0" err="1"/>
              <a:t>Ansgara</a:t>
            </a:r>
            <a:r>
              <a:rPr lang="cs-CZ" dirty="0"/>
              <a:t>); 				</a:t>
            </a:r>
            <a:r>
              <a:rPr lang="cs-CZ" dirty="0" err="1"/>
              <a:t>Henricus</a:t>
            </a:r>
            <a:r>
              <a:rPr lang="cs-CZ" dirty="0"/>
              <a:t> de </a:t>
            </a:r>
            <a:r>
              <a:rPr lang="cs-CZ" dirty="0" err="1"/>
              <a:t>Lettis</a:t>
            </a:r>
            <a:r>
              <a:rPr lang="cs-CZ" dirty="0"/>
              <a:t> </a:t>
            </a:r>
            <a:r>
              <a:rPr lang="cs-CZ" i="1" dirty="0" err="1"/>
              <a:t>Chronicon</a:t>
            </a:r>
            <a:r>
              <a:rPr lang="cs-CZ" i="1" dirty="0"/>
              <a:t> </a:t>
            </a:r>
            <a:r>
              <a:rPr lang="cs-CZ" i="1" dirty="0" err="1"/>
              <a:t>Lyvoniae</a:t>
            </a:r>
            <a:r>
              <a:rPr lang="cs-CZ" i="1" dirty="0"/>
              <a:t> </a:t>
            </a:r>
            <a:r>
              <a:rPr lang="cs-CZ" dirty="0"/>
              <a:t>(13. st.);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		</a:t>
            </a:r>
            <a:r>
              <a:rPr lang="cs-CZ" dirty="0" err="1"/>
              <a:t>Sacso</a:t>
            </a:r>
            <a:r>
              <a:rPr lang="cs-CZ" dirty="0"/>
              <a:t> </a:t>
            </a:r>
            <a:r>
              <a:rPr lang="cs-CZ" dirty="0" err="1"/>
              <a:t>Gramaticus</a:t>
            </a:r>
            <a:r>
              <a:rPr lang="cs-CZ" dirty="0"/>
              <a:t>, </a:t>
            </a:r>
            <a:r>
              <a:rPr lang="cs-CZ" i="1" dirty="0"/>
              <a:t>Gesta </a:t>
            </a:r>
            <a:r>
              <a:rPr lang="cs-CZ" i="1" dirty="0" err="1"/>
              <a:t>Danorum</a:t>
            </a:r>
            <a:r>
              <a:rPr lang="cs-CZ" dirty="0"/>
              <a:t> (13. st.) aj.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err="1"/>
              <a:t>Skandinavské</a:t>
            </a:r>
            <a:r>
              <a:rPr lang="cs-CZ" b="1" dirty="0"/>
              <a:t> ságy</a:t>
            </a:r>
            <a:r>
              <a:rPr lang="cs-CZ" dirty="0"/>
              <a:t>, např.</a:t>
            </a:r>
            <a:r>
              <a:rPr lang="cs-CZ" i="1" dirty="0"/>
              <a:t> </a:t>
            </a:r>
            <a:r>
              <a:rPr lang="cs-CZ" i="1" dirty="0" err="1"/>
              <a:t>Norna-Gests</a:t>
            </a:r>
            <a:r>
              <a:rPr lang="cs-CZ" i="1" dirty="0"/>
              <a:t> </a:t>
            </a:r>
            <a:r>
              <a:rPr lang="cs-CZ" i="1" dirty="0" err="1"/>
              <a:t>þáttr</a:t>
            </a:r>
            <a:r>
              <a:rPr lang="cs-CZ" dirty="0"/>
              <a:t> (12. st.); </a:t>
            </a:r>
            <a:r>
              <a:rPr lang="sv-SE" i="1" dirty="0"/>
              <a:t>Ynglinga </a:t>
            </a:r>
            <a:r>
              <a:rPr lang="cs-CZ" i="1" dirty="0"/>
              <a:t>	</a:t>
            </a:r>
            <a:r>
              <a:rPr lang="sv-SE" i="1" dirty="0"/>
              <a:t>saga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sv-SE" dirty="0"/>
              <a:t>Snorri Sturluson</a:t>
            </a:r>
            <a:r>
              <a:rPr lang="cs-CZ" dirty="0"/>
              <a:t>, 13. st.) aj.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lt-LT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39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49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Příklady zmínek o Kurech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4955"/>
            <a:ext cx="10515600" cy="5283345"/>
          </a:xfrm>
        </p:spPr>
        <p:txBody>
          <a:bodyPr/>
          <a:lstStyle/>
          <a:p>
            <a:r>
              <a:rPr lang="cs-CZ" b="1" dirty="0"/>
              <a:t>V </a:t>
            </a:r>
            <a:r>
              <a:rPr lang="cs-CZ" b="1" i="1" dirty="0"/>
              <a:t>Životě </a:t>
            </a:r>
            <a:r>
              <a:rPr lang="cs-CZ" b="1" i="1" dirty="0" err="1"/>
              <a:t>Ansgara</a:t>
            </a:r>
            <a:r>
              <a:rPr lang="cs-CZ" b="1" dirty="0"/>
              <a:t> </a:t>
            </a:r>
            <a:r>
              <a:rPr lang="cs-CZ" dirty="0"/>
              <a:t>(9. st.): v kapitole č. XXX se nachází vyprávění o Kurech a jejich boji s Dány a Švédy, jsou tady zmíněna jejich města: hlavní přístav </a:t>
            </a:r>
            <a:r>
              <a:rPr lang="cs-CZ" dirty="0" err="1"/>
              <a:t>Seeburg</a:t>
            </a:r>
            <a:r>
              <a:rPr lang="cs-CZ" dirty="0"/>
              <a:t> (dnes </a:t>
            </a:r>
            <a:r>
              <a:rPr lang="cs-CZ" dirty="0" err="1"/>
              <a:t>Grobi</a:t>
            </a:r>
            <a:r>
              <a:rPr lang="lv-LV" dirty="0"/>
              <a:t>ņ</a:t>
            </a:r>
            <a:r>
              <a:rPr lang="cs-CZ" dirty="0"/>
              <a:t>a v Lotyšsku) a hlavní tvrz </a:t>
            </a:r>
            <a:r>
              <a:rPr lang="cs-CZ" dirty="0" err="1"/>
              <a:t>Apuole</a:t>
            </a:r>
            <a:r>
              <a:rPr lang="lt-LT" dirty="0"/>
              <a:t> (</a:t>
            </a:r>
            <a:r>
              <a:rPr lang="lt-LT" dirty="0" err="1"/>
              <a:t>dnes</a:t>
            </a:r>
            <a:r>
              <a:rPr lang="lt-LT" dirty="0"/>
              <a:t> </a:t>
            </a:r>
            <a:r>
              <a:rPr lang="lt-LT" dirty="0" err="1"/>
              <a:t>Apuolė</a:t>
            </a:r>
            <a:r>
              <a:rPr lang="lt-LT" dirty="0"/>
              <a:t> v </a:t>
            </a:r>
            <a:r>
              <a:rPr lang="lt-LT" dirty="0" err="1"/>
              <a:t>Litv</a:t>
            </a:r>
            <a:r>
              <a:rPr lang="cs-CZ" dirty="0"/>
              <a:t>ě).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Livonská</a:t>
            </a:r>
            <a:r>
              <a:rPr lang="cs-CZ" b="1" dirty="0"/>
              <a:t> kronika </a:t>
            </a:r>
            <a:r>
              <a:rPr lang="cs-CZ" dirty="0"/>
              <a:t>Jindřicha Lotyše (13. st.): roku 1210 </a:t>
            </a:r>
            <a:r>
              <a:rPr lang="cs-CZ" dirty="0" err="1"/>
              <a:t>Kuronská</a:t>
            </a:r>
            <a:r>
              <a:rPr lang="cs-CZ" dirty="0"/>
              <a:t> flotila z 8 válečných lodí rozbila vojenskou flotilu Rigy a zabila mnoho rytířů. Ve stejném roce Kurové s velkým vojskem oblehly Rigu a málem dobyli město.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Kuršiai</a:t>
            </a:r>
            <a:r>
              <a:rPr lang="cs-CZ" dirty="0"/>
              <a:t> / Kurové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5042766"/>
          </a:xfrm>
        </p:spPr>
        <p:txBody>
          <a:bodyPr/>
          <a:lstStyle/>
          <a:p>
            <a:r>
              <a:rPr lang="cs-CZ" dirty="0"/>
              <a:t>Definitivní dobytí </a:t>
            </a:r>
            <a:r>
              <a:rPr lang="cs-CZ" dirty="0" err="1"/>
              <a:t>Kuronska</a:t>
            </a:r>
            <a:r>
              <a:rPr lang="cs-CZ" dirty="0"/>
              <a:t> se datuje do r. 1267, kdy Kurové přistoupili na podmínky </a:t>
            </a:r>
            <a:r>
              <a:rPr lang="cs-CZ" dirty="0" err="1"/>
              <a:t>Livonských</a:t>
            </a:r>
            <a:r>
              <a:rPr lang="cs-CZ" dirty="0"/>
              <a:t> biskupů a rytířů.</a:t>
            </a:r>
          </a:p>
          <a:p>
            <a:r>
              <a:rPr lang="cs-CZ" dirty="0"/>
              <a:t>Do 16. století </a:t>
            </a:r>
            <a:r>
              <a:rPr lang="cs-CZ" dirty="0" err="1"/>
              <a:t>kuronština</a:t>
            </a:r>
            <a:r>
              <a:rPr lang="cs-CZ" dirty="0"/>
              <a:t> zanikla: zčásti vyhlazením národa, zčásti jazykovou asimilací s okolními etniky. Stopy </a:t>
            </a:r>
            <a:r>
              <a:rPr lang="cs-CZ" dirty="0" err="1"/>
              <a:t>kuronského</a:t>
            </a:r>
            <a:r>
              <a:rPr lang="cs-CZ" dirty="0"/>
              <a:t> jazykového substrátu nacházíme v litevštině a v lotyštině. </a:t>
            </a:r>
          </a:p>
          <a:p>
            <a:endParaRPr lang="cs-CZ" dirty="0"/>
          </a:p>
          <a:p>
            <a:r>
              <a:rPr lang="cs-CZ" dirty="0" err="1"/>
              <a:t>Kurosnko</a:t>
            </a:r>
            <a:r>
              <a:rPr lang="cs-CZ" dirty="0"/>
              <a:t> v pozdějších dobách: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Kuronské</a:t>
            </a:r>
            <a:r>
              <a:rPr lang="cs-CZ" dirty="0"/>
              <a:t> vévodství (Kateřina Zaháňská)</a:t>
            </a:r>
          </a:p>
          <a:p>
            <a:pPr marL="0" indent="0">
              <a:buNone/>
            </a:pPr>
            <a:r>
              <a:rPr lang="cs-CZ" dirty="0"/>
              <a:t>	Součást dnešního Lotyšska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35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7126"/>
          </a:xfrm>
        </p:spPr>
        <p:txBody>
          <a:bodyPr/>
          <a:lstStyle/>
          <a:p>
            <a:pPr algn="ctr"/>
            <a:r>
              <a:rPr lang="cs-CZ" dirty="0" err="1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653825"/>
          </a:xfrm>
        </p:spPr>
        <p:txBody>
          <a:bodyPr>
            <a:normAutofit/>
          </a:bodyPr>
          <a:lstStyle/>
          <a:p>
            <a:r>
              <a:rPr lang="cs-CZ" sz="3200" dirty="0"/>
              <a:t>O </a:t>
            </a:r>
            <a:r>
              <a:rPr lang="cs-CZ" sz="3200" dirty="0" err="1"/>
              <a:t>kuronštině</a:t>
            </a:r>
            <a:r>
              <a:rPr lang="cs-CZ" sz="3200" dirty="0"/>
              <a:t> můžeme usuzovat pouze na základě:</a:t>
            </a:r>
          </a:p>
          <a:p>
            <a:endParaRPr lang="cs-CZ" dirty="0"/>
          </a:p>
          <a:p>
            <a:pPr lvl="1"/>
            <a:r>
              <a:rPr lang="cs-CZ" sz="3200" dirty="0"/>
              <a:t>A) Roztroušených historických zápisů (jako např. v </a:t>
            </a:r>
            <a:r>
              <a:rPr lang="cs-CZ" sz="3200" i="1" dirty="0"/>
              <a:t>Životě </a:t>
            </a:r>
            <a:r>
              <a:rPr lang="cs-CZ" sz="3200" i="1" dirty="0" err="1"/>
              <a:t>Ansgara</a:t>
            </a:r>
            <a:r>
              <a:rPr lang="cs-CZ" sz="3200" dirty="0"/>
              <a:t> nebo v </a:t>
            </a:r>
            <a:r>
              <a:rPr lang="cs-CZ" sz="3200" i="1" dirty="0" err="1"/>
              <a:t>Livonských</a:t>
            </a:r>
            <a:r>
              <a:rPr lang="cs-CZ" sz="3200" i="1" dirty="0"/>
              <a:t> kronikách</a:t>
            </a:r>
            <a:r>
              <a:rPr lang="cs-CZ" sz="3200" dirty="0"/>
              <a:t>). 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B) Onomastiky (výzkumu vlastních jmen)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C) Analýzy nářečí rysů dnešní litevštiny a lotyštiny.</a:t>
            </a:r>
          </a:p>
        </p:txBody>
      </p:sp>
    </p:spTree>
    <p:extLst>
      <p:ext uri="{BB962C8B-B14F-4D97-AF65-F5344CB8AC3E}">
        <p14:creationId xmlns:p14="http://schemas.microsoft.com/office/powerpoint/2010/main" val="302664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dirty="0"/>
              <a:t>Je považována za </a:t>
            </a:r>
            <a:r>
              <a:rPr lang="cs-CZ" dirty="0" err="1"/>
              <a:t>západobaltský</a:t>
            </a:r>
            <a:r>
              <a:rPr lang="cs-CZ" dirty="0"/>
              <a:t> jazyk (tedy příbuzný s pruštinou), který však byl v intensivním kontaktu s </a:t>
            </a:r>
            <a:r>
              <a:rPr lang="cs-CZ" dirty="0" err="1"/>
              <a:t>východobaltskými</a:t>
            </a:r>
            <a:r>
              <a:rPr lang="cs-CZ" dirty="0"/>
              <a:t> jazyky (tedy s litevštinou a lotyštinou).</a:t>
            </a:r>
          </a:p>
          <a:p>
            <a:r>
              <a:rPr lang="cs-CZ" dirty="0"/>
              <a:t>Některé rysy fonologického systému:</a:t>
            </a:r>
          </a:p>
          <a:p>
            <a:r>
              <a:rPr lang="cs-CZ" dirty="0"/>
              <a:t>	</a:t>
            </a:r>
            <a:r>
              <a:rPr lang="cs-CZ" b="1" dirty="0"/>
              <a:t>Zachování původního baltského diftongu </a:t>
            </a:r>
            <a:r>
              <a:rPr lang="cs-CZ" b="1" i="1" dirty="0"/>
              <a:t>*</a:t>
            </a:r>
            <a:r>
              <a:rPr lang="cs-CZ" b="1" i="1" dirty="0" err="1"/>
              <a:t>ei</a:t>
            </a:r>
            <a:r>
              <a:rPr lang="cs-CZ" b="1" dirty="0"/>
              <a:t> </a:t>
            </a:r>
            <a:r>
              <a:rPr lang="cs-CZ" dirty="0"/>
              <a:t>(stejně jako v 	pruštině): srov. </a:t>
            </a:r>
            <a:r>
              <a:rPr lang="cs-CZ" dirty="0" err="1"/>
              <a:t>kuronsky</a:t>
            </a:r>
            <a:r>
              <a:rPr lang="cs-CZ" dirty="0"/>
              <a:t> </a:t>
            </a:r>
            <a:r>
              <a:rPr lang="cs-CZ" i="1" dirty="0" err="1"/>
              <a:t>L</a:t>
            </a:r>
            <a:r>
              <a:rPr lang="cs-CZ" b="1" i="1" dirty="0" err="1"/>
              <a:t>ey</a:t>
            </a:r>
            <a:r>
              <a:rPr lang="cs-CZ" i="1" dirty="0" err="1"/>
              <a:t>piaseme</a:t>
            </a:r>
            <a:r>
              <a:rPr lang="cs-CZ" i="1" dirty="0"/>
              <a:t> </a:t>
            </a:r>
            <a:r>
              <a:rPr lang="cs-CZ" dirty="0"/>
              <a:t>a litevsky </a:t>
            </a:r>
            <a:r>
              <a:rPr lang="lt-LT" i="1" dirty="0" err="1"/>
              <a:t>L</a:t>
            </a:r>
            <a:r>
              <a:rPr lang="lt-LT" b="1" i="1" dirty="0" err="1"/>
              <a:t>íe</a:t>
            </a:r>
            <a:r>
              <a:rPr lang="lt-LT" i="1" dirty="0" err="1"/>
              <a:t>plaukė</a:t>
            </a:r>
            <a:r>
              <a:rPr lang="cs-CZ" i="1" dirty="0"/>
              <a:t>. </a:t>
            </a:r>
            <a:r>
              <a:rPr lang="cs-CZ" dirty="0"/>
              <a:t>To je 	základní diferenční rys </a:t>
            </a:r>
            <a:r>
              <a:rPr lang="cs-CZ" dirty="0" err="1"/>
              <a:t>západobaltských</a:t>
            </a:r>
            <a:r>
              <a:rPr lang="cs-CZ" dirty="0"/>
              <a:t> a </a:t>
            </a:r>
            <a:r>
              <a:rPr lang="cs-CZ" dirty="0" err="1"/>
              <a:t>východobaltských</a:t>
            </a:r>
            <a:r>
              <a:rPr lang="cs-CZ" dirty="0"/>
              <a:t> 	jazyků.</a:t>
            </a:r>
          </a:p>
          <a:p>
            <a:r>
              <a:rPr lang="cs-CZ" dirty="0"/>
              <a:t>        </a:t>
            </a:r>
            <a:r>
              <a:rPr lang="cs-CZ" b="1" dirty="0"/>
              <a:t>IE veláry *</a:t>
            </a:r>
            <a:r>
              <a:rPr lang="cs-CZ" b="1" i="1" dirty="0"/>
              <a:t>k</a:t>
            </a:r>
            <a:r>
              <a:rPr lang="cs-CZ" b="1" dirty="0"/>
              <a:t>, *</a:t>
            </a:r>
            <a:r>
              <a:rPr lang="cs-CZ" b="1" i="1" dirty="0"/>
              <a:t>g </a:t>
            </a:r>
            <a:r>
              <a:rPr lang="cs-CZ" b="1" dirty="0"/>
              <a:t>&gt;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 </a:t>
            </a:r>
            <a:r>
              <a:rPr lang="cs-CZ" dirty="0"/>
              <a:t>např. </a:t>
            </a:r>
            <a:r>
              <a:rPr lang="cs-CZ" i="1" dirty="0" err="1"/>
              <a:t>Tal</a:t>
            </a:r>
            <a:r>
              <a:rPr lang="cs-CZ" b="1" i="1" dirty="0" err="1"/>
              <a:t>s</a:t>
            </a:r>
            <a:r>
              <a:rPr lang="cs-CZ" i="1" dirty="0" err="1"/>
              <a:t>en</a:t>
            </a:r>
            <a:r>
              <a:rPr lang="cs-CZ" dirty="0"/>
              <a:t>, </a:t>
            </a:r>
            <a:r>
              <a:rPr lang="cs-CZ" i="1" dirty="0" err="1"/>
              <a:t>Tel</a:t>
            </a:r>
            <a:r>
              <a:rPr lang="cs-CZ" b="1" i="1" dirty="0" err="1"/>
              <a:t>s</a:t>
            </a:r>
            <a:r>
              <a:rPr lang="cs-CZ" i="1" dirty="0" err="1"/>
              <a:t>e</a:t>
            </a:r>
            <a:r>
              <a:rPr lang="cs-CZ" i="1" dirty="0"/>
              <a:t> </a:t>
            </a:r>
            <a:r>
              <a:rPr lang="cs-CZ" dirty="0"/>
              <a:t>(srov. litevsky</a:t>
            </a:r>
            <a:r>
              <a:rPr lang="en-US" dirty="0"/>
              <a:t> </a:t>
            </a:r>
            <a:r>
              <a:rPr lang="en-US" i="1" dirty="0" err="1"/>
              <a:t>Tel</a:t>
            </a:r>
            <a:r>
              <a:rPr lang="en-US" b="1" i="1" dirty="0" err="1"/>
              <a:t>š</a:t>
            </a:r>
            <a:r>
              <a:rPr lang="en-US" i="1" dirty="0" err="1"/>
              <a:t>ia</a:t>
            </a:r>
            <a:r>
              <a:rPr lang="cs-CZ" i="1" dirty="0"/>
              <a:t>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</a:t>
            </a:r>
            <a:r>
              <a:rPr lang="cs-CZ" b="1" dirty="0"/>
              <a:t>*</a:t>
            </a:r>
            <a:r>
              <a:rPr lang="cs-CZ" b="1" i="1" dirty="0"/>
              <a:t>k</a:t>
            </a:r>
            <a:r>
              <a:rPr lang="cs-CZ" b="1" dirty="0"/>
              <a:t>,́ *</a:t>
            </a:r>
            <a:r>
              <a:rPr lang="cs-CZ" b="1" i="1" dirty="0"/>
              <a:t>g </a:t>
            </a:r>
            <a:r>
              <a:rPr lang="cs-CZ" b="1" dirty="0"/>
              <a:t>́ &gt; </a:t>
            </a:r>
            <a:r>
              <a:rPr lang="cs-CZ" b="1" i="1" dirty="0"/>
              <a:t>c</a:t>
            </a:r>
            <a:r>
              <a:rPr lang="cs-CZ" b="1" dirty="0"/>
              <a:t>, </a:t>
            </a:r>
            <a:r>
              <a:rPr lang="cs-CZ" b="1" i="1" dirty="0" err="1"/>
              <a:t>dz</a:t>
            </a:r>
            <a:r>
              <a:rPr lang="cs-CZ" i="1" dirty="0"/>
              <a:t> </a:t>
            </a:r>
            <a:r>
              <a:rPr lang="cs-CZ" dirty="0"/>
              <a:t>např. </a:t>
            </a:r>
            <a:r>
              <a:rPr lang="cs-CZ" i="1" dirty="0" err="1"/>
              <a:t>Sintere</a:t>
            </a:r>
            <a:r>
              <a:rPr lang="cs-CZ" dirty="0"/>
              <a:t>, </a:t>
            </a:r>
            <a:r>
              <a:rPr lang="cs-CZ" i="1" dirty="0" err="1"/>
              <a:t>Zyntere</a:t>
            </a:r>
            <a:r>
              <a:rPr lang="cs-CZ" i="1" dirty="0"/>
              <a:t> </a:t>
            </a:r>
            <a:r>
              <a:rPr lang="cs-CZ" dirty="0"/>
              <a:t>(srov. lotyšsky</a:t>
            </a:r>
            <a:r>
              <a:rPr lang="en-US" dirty="0"/>
              <a:t> </a:t>
            </a:r>
            <a:r>
              <a:rPr lang="cs-CZ" dirty="0"/>
              <a:t>			                              </a:t>
            </a:r>
            <a:r>
              <a:rPr lang="en-US" i="1" dirty="0" err="1"/>
              <a:t>Dziñtare</a:t>
            </a:r>
            <a:r>
              <a:rPr lang="en-US" dirty="0"/>
              <a:t>, </a:t>
            </a:r>
            <a:r>
              <a:rPr lang="cs-CZ" dirty="0"/>
              <a:t>litevsky</a:t>
            </a:r>
            <a:r>
              <a:rPr lang="en-US" dirty="0"/>
              <a:t> </a:t>
            </a:r>
            <a:r>
              <a:rPr lang="en-US" i="1" dirty="0" err="1"/>
              <a:t>Gintarà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252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„Malé“ baltské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</a:t>
            </a:r>
            <a:r>
              <a:rPr lang="cs-CZ" sz="3200" dirty="0"/>
              <a:t>n</a:t>
            </a:r>
            <a:r>
              <a:rPr lang="lt-LT" sz="3200" dirty="0" err="1"/>
              <a:t>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</a:t>
            </a:r>
            <a:r>
              <a:rPr lang="lt-LT" sz="2800" dirty="0"/>
              <a:t>[[</a:t>
            </a:r>
            <a:r>
              <a:rPr lang="cs-CZ" sz="2800" dirty="0" err="1"/>
              <a:t>Galindština</a:t>
            </a:r>
            <a:r>
              <a:rPr lang="lt-LT" sz="2800" dirty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3533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sz="3200" dirty="0"/>
              <a:t>V historických pramenech jsou zachyceny hned pod třemi názvy:</a:t>
            </a:r>
          </a:p>
          <a:p>
            <a:pPr marL="0" indent="0" algn="ctr">
              <a:buNone/>
            </a:pPr>
            <a:r>
              <a:rPr lang="cs-CZ" sz="3200" b="1" dirty="0" err="1"/>
              <a:t>Jotva</a:t>
            </a:r>
            <a:r>
              <a:rPr lang="cs-CZ" sz="3200" b="1" dirty="0"/>
              <a:t> – </a:t>
            </a:r>
            <a:r>
              <a:rPr lang="cs-CZ" sz="3200" b="1" dirty="0" err="1"/>
              <a:t>Jotvingiai</a:t>
            </a:r>
            <a:endParaRPr lang="cs-CZ" sz="3200" b="1" dirty="0"/>
          </a:p>
          <a:p>
            <a:pPr marL="0" indent="0" algn="ctr">
              <a:buNone/>
            </a:pPr>
            <a:r>
              <a:rPr lang="lt-LT" sz="3200" b="1" dirty="0"/>
              <a:t>Sūduva – Sūduviai</a:t>
            </a:r>
          </a:p>
          <a:p>
            <a:pPr marL="0" indent="0" algn="ctr">
              <a:buNone/>
            </a:pPr>
            <a:r>
              <a:rPr lang="lt-LT" sz="3200" b="1" dirty="0"/>
              <a:t>Dainava – </a:t>
            </a:r>
            <a:r>
              <a:rPr lang="lt-LT" sz="3200" b="1" dirty="0" err="1"/>
              <a:t>Dainaviai</a:t>
            </a:r>
            <a:endParaRPr lang="lt-LT" sz="3200" b="1" dirty="0"/>
          </a:p>
          <a:p>
            <a:pPr marL="0" indent="0">
              <a:buNone/>
            </a:pPr>
            <a:endParaRPr lang="lt-LT" sz="3200" dirty="0"/>
          </a:p>
          <a:p>
            <a:r>
              <a:rPr lang="cs-CZ" sz="3200" i="1" dirty="0"/>
              <a:t>Per </a:t>
            </a:r>
            <a:r>
              <a:rPr lang="cs-CZ" sz="3200" i="1" dirty="0" err="1"/>
              <a:t>terram</a:t>
            </a:r>
            <a:r>
              <a:rPr lang="cs-CZ" sz="3200" i="1" dirty="0"/>
              <a:t> </a:t>
            </a:r>
            <a:r>
              <a:rPr lang="cs-CZ" sz="3200" i="1" dirty="0" err="1"/>
              <a:t>vocatam</a:t>
            </a:r>
            <a:r>
              <a:rPr lang="cs-CZ" sz="3200" i="1" dirty="0"/>
              <a:t> </a:t>
            </a:r>
            <a:r>
              <a:rPr lang="cs-CZ" sz="3200" i="1" dirty="0" err="1"/>
              <a:t>Suderland</a:t>
            </a:r>
            <a:r>
              <a:rPr lang="cs-CZ" sz="3200" i="1" dirty="0"/>
              <a:t> alias </a:t>
            </a:r>
            <a:r>
              <a:rPr lang="cs-CZ" sz="3200" i="1" dirty="0" err="1"/>
              <a:t>Jettuen</a:t>
            </a:r>
            <a:r>
              <a:rPr lang="cs-CZ" sz="3200" i="1" dirty="0"/>
              <a:t> (1420)</a:t>
            </a:r>
            <a:endParaRPr lang="lt-LT" sz="3200" i="1" dirty="0"/>
          </a:p>
          <a:p>
            <a:r>
              <a:rPr lang="cs-CZ" sz="3200" i="1" dirty="0" err="1"/>
              <a:t>terra</a:t>
            </a:r>
            <a:r>
              <a:rPr lang="cs-CZ" sz="3200" i="1" dirty="0"/>
              <a:t> </a:t>
            </a:r>
            <a:r>
              <a:rPr lang="cs-CZ" sz="3200" i="1" dirty="0" err="1"/>
              <a:t>Sudorum</a:t>
            </a:r>
            <a:r>
              <a:rPr lang="cs-CZ" sz="3200" i="1" dirty="0"/>
              <a:t> et</a:t>
            </a:r>
            <a:r>
              <a:rPr lang="lt-LT" sz="3200" i="1" dirty="0"/>
              <a:t> </a:t>
            </a:r>
            <a:r>
              <a:rPr lang="pt-BR" sz="3200" i="1" dirty="0"/>
              <a:t>Yatuitarum, quod idem est (1422)</a:t>
            </a:r>
            <a:endParaRPr lang="lt-LT" sz="3200" i="1" dirty="0"/>
          </a:p>
          <a:p>
            <a:r>
              <a:rPr lang="pt-BR" sz="3200" i="1" dirty="0"/>
              <a:t>Denowe tota quam eciam – quidam</a:t>
            </a:r>
            <a:r>
              <a:rPr lang="lt-LT" sz="3200" i="1" dirty="0"/>
              <a:t> </a:t>
            </a:r>
            <a:r>
              <a:rPr lang="cs-CZ" sz="3200" i="1" dirty="0" err="1"/>
              <a:t>Jetwesen</a:t>
            </a:r>
            <a:r>
              <a:rPr lang="cs-CZ" sz="3200" i="1" dirty="0"/>
              <a:t> </a:t>
            </a:r>
            <a:r>
              <a:rPr lang="cs-CZ" sz="3200" i="1" dirty="0" err="1"/>
              <a:t>vocant</a:t>
            </a:r>
            <a:r>
              <a:rPr lang="cs-CZ" sz="3200" i="1" dirty="0"/>
              <a:t> (1259).</a:t>
            </a:r>
            <a:r>
              <a:rPr lang="cs-CZ" sz="3200" dirty="0"/>
              <a:t>	</a:t>
            </a:r>
            <a:endParaRPr lang="lt-LT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694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1179</Words>
  <Application>Microsoft Office PowerPoint</Application>
  <PresentationFormat>Širokoúhlá obrazovka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Východobaltské a západobaltské jazyky</vt:lpstr>
      <vt:lpstr>„Malé“ baltské jazyky</vt:lpstr>
      <vt:lpstr>Kuršiai / Kurové</vt:lpstr>
      <vt:lpstr>Příklady zmínek o Kurech</vt:lpstr>
      <vt:lpstr>Kuršiai / Kurové</vt:lpstr>
      <vt:lpstr>Kuronština</vt:lpstr>
      <vt:lpstr>Kuronština</vt:lpstr>
      <vt:lpstr>„Malé“ baltské jazyky</vt:lpstr>
      <vt:lpstr>Jotvingiai / Jotvingové</vt:lpstr>
      <vt:lpstr>Jotvingiai / Jotvingové</vt:lpstr>
      <vt:lpstr>Jotvingiai / Jotvingové</vt:lpstr>
      <vt:lpstr>Jotvinština</vt:lpstr>
      <vt:lpstr>Jotvinština</vt:lpstr>
      <vt:lpstr>Jotvinština</vt:lpstr>
      <vt:lpstr>Sėliai / Sélové</vt:lpstr>
      <vt:lpstr>Sėlština</vt:lpstr>
      <vt:lpstr>Žiemgaliai / Zemgalové</vt:lpstr>
      <vt:lpstr>Zemgalština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122</cp:revision>
  <dcterms:created xsi:type="dcterms:W3CDTF">2017-04-26T08:43:22Z</dcterms:created>
  <dcterms:modified xsi:type="dcterms:W3CDTF">2023-04-13T07:10:57Z</dcterms:modified>
</cp:coreProperties>
</file>