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86" r:id="rId3"/>
    <p:sldId id="288" r:id="rId4"/>
    <p:sldId id="287" r:id="rId5"/>
    <p:sldId id="283" r:id="rId6"/>
    <p:sldId id="284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A1D5EA-76BB-423B-8AE5-759A1D211D90}" v="2" dt="2023-05-18T09:34:44.2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idas Šeferis" userId="0c9cd00a-df69-4a92-b8a7-13a2645860c9" providerId="ADAL" clId="{5FA1D5EA-76BB-423B-8AE5-759A1D211D90}"/>
    <pc:docChg chg="undo custSel addSld delSld modSld">
      <pc:chgData name="Vaidas Šeferis" userId="0c9cd00a-df69-4a92-b8a7-13a2645860c9" providerId="ADAL" clId="{5FA1D5EA-76BB-423B-8AE5-759A1D211D90}" dt="2023-05-18T09:34:53.056" v="14"/>
      <pc:docMkLst>
        <pc:docMk/>
      </pc:docMkLst>
      <pc:sldChg chg="add del">
        <pc:chgData name="Vaidas Šeferis" userId="0c9cd00a-df69-4a92-b8a7-13a2645860c9" providerId="ADAL" clId="{5FA1D5EA-76BB-423B-8AE5-759A1D211D90}" dt="2023-05-18T09:31:20.026" v="10" actId="47"/>
        <pc:sldMkLst>
          <pc:docMk/>
          <pc:sldMk cId="342065830" sldId="257"/>
        </pc:sldMkLst>
      </pc:sldChg>
      <pc:sldChg chg="add del">
        <pc:chgData name="Vaidas Šeferis" userId="0c9cd00a-df69-4a92-b8a7-13a2645860c9" providerId="ADAL" clId="{5FA1D5EA-76BB-423B-8AE5-759A1D211D90}" dt="2023-05-18T09:31:20.026" v="10" actId="47"/>
        <pc:sldMkLst>
          <pc:docMk/>
          <pc:sldMk cId="4106696776" sldId="260"/>
        </pc:sldMkLst>
      </pc:sldChg>
      <pc:sldChg chg="add del">
        <pc:chgData name="Vaidas Šeferis" userId="0c9cd00a-df69-4a92-b8a7-13a2645860c9" providerId="ADAL" clId="{5FA1D5EA-76BB-423B-8AE5-759A1D211D90}" dt="2023-05-18T09:31:20.026" v="10" actId="47"/>
        <pc:sldMkLst>
          <pc:docMk/>
          <pc:sldMk cId="3685419636" sldId="261"/>
        </pc:sldMkLst>
      </pc:sldChg>
      <pc:sldChg chg="add del">
        <pc:chgData name="Vaidas Šeferis" userId="0c9cd00a-df69-4a92-b8a7-13a2645860c9" providerId="ADAL" clId="{5FA1D5EA-76BB-423B-8AE5-759A1D211D90}" dt="2023-05-18T09:31:20.026" v="10" actId="47"/>
        <pc:sldMkLst>
          <pc:docMk/>
          <pc:sldMk cId="1751824557" sldId="262"/>
        </pc:sldMkLst>
      </pc:sldChg>
      <pc:sldChg chg="add del">
        <pc:chgData name="Vaidas Šeferis" userId="0c9cd00a-df69-4a92-b8a7-13a2645860c9" providerId="ADAL" clId="{5FA1D5EA-76BB-423B-8AE5-759A1D211D90}" dt="2023-05-18T09:31:20.026" v="10" actId="47"/>
        <pc:sldMkLst>
          <pc:docMk/>
          <pc:sldMk cId="3776175489" sldId="269"/>
        </pc:sldMkLst>
      </pc:sldChg>
      <pc:sldChg chg="add del">
        <pc:chgData name="Vaidas Šeferis" userId="0c9cd00a-df69-4a92-b8a7-13a2645860c9" providerId="ADAL" clId="{5FA1D5EA-76BB-423B-8AE5-759A1D211D90}" dt="2023-05-18T09:31:20.026" v="10" actId="47"/>
        <pc:sldMkLst>
          <pc:docMk/>
          <pc:sldMk cId="783592376" sldId="270"/>
        </pc:sldMkLst>
      </pc:sldChg>
      <pc:sldChg chg="add del">
        <pc:chgData name="Vaidas Šeferis" userId="0c9cd00a-df69-4a92-b8a7-13a2645860c9" providerId="ADAL" clId="{5FA1D5EA-76BB-423B-8AE5-759A1D211D90}" dt="2023-05-18T09:31:20.026" v="10" actId="47"/>
        <pc:sldMkLst>
          <pc:docMk/>
          <pc:sldMk cId="2012219680" sldId="271"/>
        </pc:sldMkLst>
      </pc:sldChg>
      <pc:sldChg chg="add del">
        <pc:chgData name="Vaidas Šeferis" userId="0c9cd00a-df69-4a92-b8a7-13a2645860c9" providerId="ADAL" clId="{5FA1D5EA-76BB-423B-8AE5-759A1D211D90}" dt="2023-05-18T09:31:20.026" v="10" actId="47"/>
        <pc:sldMkLst>
          <pc:docMk/>
          <pc:sldMk cId="1269460920" sldId="272"/>
        </pc:sldMkLst>
      </pc:sldChg>
      <pc:sldChg chg="add del">
        <pc:chgData name="Vaidas Šeferis" userId="0c9cd00a-df69-4a92-b8a7-13a2645860c9" providerId="ADAL" clId="{5FA1D5EA-76BB-423B-8AE5-759A1D211D90}" dt="2023-05-18T09:31:20.026" v="10" actId="47"/>
        <pc:sldMkLst>
          <pc:docMk/>
          <pc:sldMk cId="1000335843" sldId="273"/>
        </pc:sldMkLst>
      </pc:sldChg>
      <pc:sldChg chg="add del">
        <pc:chgData name="Vaidas Šeferis" userId="0c9cd00a-df69-4a92-b8a7-13a2645860c9" providerId="ADAL" clId="{5FA1D5EA-76BB-423B-8AE5-759A1D211D90}" dt="2023-05-18T09:31:20.026" v="10" actId="47"/>
        <pc:sldMkLst>
          <pc:docMk/>
          <pc:sldMk cId="2428461761" sldId="274"/>
        </pc:sldMkLst>
      </pc:sldChg>
      <pc:sldChg chg="add del">
        <pc:chgData name="Vaidas Šeferis" userId="0c9cd00a-df69-4a92-b8a7-13a2645860c9" providerId="ADAL" clId="{5FA1D5EA-76BB-423B-8AE5-759A1D211D90}" dt="2023-05-18T09:31:20.026" v="10" actId="47"/>
        <pc:sldMkLst>
          <pc:docMk/>
          <pc:sldMk cId="818091373" sldId="275"/>
        </pc:sldMkLst>
      </pc:sldChg>
      <pc:sldChg chg="add del">
        <pc:chgData name="Vaidas Šeferis" userId="0c9cd00a-df69-4a92-b8a7-13a2645860c9" providerId="ADAL" clId="{5FA1D5EA-76BB-423B-8AE5-759A1D211D90}" dt="2023-05-18T09:31:20.026" v="10" actId="47"/>
        <pc:sldMkLst>
          <pc:docMk/>
          <pc:sldMk cId="3496207300" sldId="279"/>
        </pc:sldMkLst>
      </pc:sldChg>
      <pc:sldChg chg="add del">
        <pc:chgData name="Vaidas Šeferis" userId="0c9cd00a-df69-4a92-b8a7-13a2645860c9" providerId="ADAL" clId="{5FA1D5EA-76BB-423B-8AE5-759A1D211D90}" dt="2023-05-18T09:31:20.026" v="10" actId="47"/>
        <pc:sldMkLst>
          <pc:docMk/>
          <pc:sldMk cId="1923894503" sldId="280"/>
        </pc:sldMkLst>
      </pc:sldChg>
      <pc:sldChg chg="add del">
        <pc:chgData name="Vaidas Šeferis" userId="0c9cd00a-df69-4a92-b8a7-13a2645860c9" providerId="ADAL" clId="{5FA1D5EA-76BB-423B-8AE5-759A1D211D90}" dt="2023-05-18T09:31:20.026" v="10" actId="47"/>
        <pc:sldMkLst>
          <pc:docMk/>
          <pc:sldMk cId="1532823374" sldId="281"/>
        </pc:sldMkLst>
      </pc:sldChg>
      <pc:sldChg chg="add del">
        <pc:chgData name="Vaidas Šeferis" userId="0c9cd00a-df69-4a92-b8a7-13a2645860c9" providerId="ADAL" clId="{5FA1D5EA-76BB-423B-8AE5-759A1D211D90}" dt="2023-05-18T09:31:12.382" v="9" actId="47"/>
        <pc:sldMkLst>
          <pc:docMk/>
          <pc:sldMk cId="4103372291" sldId="282"/>
        </pc:sldMkLst>
      </pc:sldChg>
      <pc:sldChg chg="add del">
        <pc:chgData name="Vaidas Šeferis" userId="0c9cd00a-df69-4a92-b8a7-13a2645860c9" providerId="ADAL" clId="{5FA1D5EA-76BB-423B-8AE5-759A1D211D90}" dt="2023-05-18T09:31:12.382" v="9" actId="47"/>
        <pc:sldMkLst>
          <pc:docMk/>
          <pc:sldMk cId="3647417316" sldId="283"/>
        </pc:sldMkLst>
      </pc:sldChg>
      <pc:sldChg chg="modSp add mod">
        <pc:chgData name="Vaidas Šeferis" userId="0c9cd00a-df69-4a92-b8a7-13a2645860c9" providerId="ADAL" clId="{5FA1D5EA-76BB-423B-8AE5-759A1D211D90}" dt="2023-05-18T09:34:53.056" v="14"/>
        <pc:sldMkLst>
          <pc:docMk/>
          <pc:sldMk cId="1682796824" sldId="284"/>
        </pc:sldMkLst>
        <pc:spChg chg="mod">
          <ac:chgData name="Vaidas Šeferis" userId="0c9cd00a-df69-4a92-b8a7-13a2645860c9" providerId="ADAL" clId="{5FA1D5EA-76BB-423B-8AE5-759A1D211D90}" dt="2023-05-18T09:34:53.056" v="14"/>
          <ac:spMkLst>
            <pc:docMk/>
            <pc:sldMk cId="1682796824" sldId="284"/>
            <ac:spMk id="3" creationId="{697164FB-BB3E-E156-42EE-B55AEABF92E0}"/>
          </ac:spMkLst>
        </pc:spChg>
      </pc:sldChg>
      <pc:sldChg chg="del">
        <pc:chgData name="Vaidas Šeferis" userId="0c9cd00a-df69-4a92-b8a7-13a2645860c9" providerId="ADAL" clId="{5FA1D5EA-76BB-423B-8AE5-759A1D211D90}" dt="2023-05-18T09:27:03.922" v="6" actId="2696"/>
        <pc:sldMkLst>
          <pc:docMk/>
          <pc:sldMk cId="1897623628" sldId="284"/>
        </pc:sldMkLst>
      </pc:sldChg>
      <pc:sldChg chg="add del">
        <pc:chgData name="Vaidas Šeferis" userId="0c9cd00a-df69-4a92-b8a7-13a2645860c9" providerId="ADAL" clId="{5FA1D5EA-76BB-423B-8AE5-759A1D211D90}" dt="2023-05-18T09:31:20.026" v="10" actId="47"/>
        <pc:sldMkLst>
          <pc:docMk/>
          <pc:sldMk cId="3400689903" sldId="285"/>
        </pc:sldMkLst>
      </pc:sldChg>
      <pc:sldChg chg="delSp modSp add del mod">
        <pc:chgData name="Vaidas Šeferis" userId="0c9cd00a-df69-4a92-b8a7-13a2645860c9" providerId="ADAL" clId="{5FA1D5EA-76BB-423B-8AE5-759A1D211D90}" dt="2023-05-18T09:31:12.382" v="9" actId="47"/>
        <pc:sldMkLst>
          <pc:docMk/>
          <pc:sldMk cId="3047776644" sldId="286"/>
        </pc:sldMkLst>
        <pc:spChg chg="mod">
          <ac:chgData name="Vaidas Šeferis" userId="0c9cd00a-df69-4a92-b8a7-13a2645860c9" providerId="ADAL" clId="{5FA1D5EA-76BB-423B-8AE5-759A1D211D90}" dt="2023-05-18T09:11:30.289" v="1" actId="1076"/>
          <ac:spMkLst>
            <pc:docMk/>
            <pc:sldMk cId="3047776644" sldId="286"/>
            <ac:spMk id="4" creationId="{00000000-0000-0000-0000-000000000000}"/>
          </ac:spMkLst>
        </pc:spChg>
        <pc:spChg chg="del">
          <ac:chgData name="Vaidas Šeferis" userId="0c9cd00a-df69-4a92-b8a7-13a2645860c9" providerId="ADAL" clId="{5FA1D5EA-76BB-423B-8AE5-759A1D211D90}" dt="2023-05-18T09:11:22.352" v="0" actId="21"/>
          <ac:spMkLst>
            <pc:docMk/>
            <pc:sldMk cId="3047776644" sldId="286"/>
            <ac:spMk id="5" creationId="{09A812E0-358E-8DC7-D73B-99D1FB765A2E}"/>
          </ac:spMkLst>
        </pc:spChg>
      </pc:sldChg>
      <pc:sldChg chg="modSp add del mod">
        <pc:chgData name="Vaidas Šeferis" userId="0c9cd00a-df69-4a92-b8a7-13a2645860c9" providerId="ADAL" clId="{5FA1D5EA-76BB-423B-8AE5-759A1D211D90}" dt="2023-05-18T09:31:12.382" v="9" actId="47"/>
        <pc:sldMkLst>
          <pc:docMk/>
          <pc:sldMk cId="3010369761" sldId="287"/>
        </pc:sldMkLst>
        <pc:spChg chg="mod">
          <ac:chgData name="Vaidas Šeferis" userId="0c9cd00a-df69-4a92-b8a7-13a2645860c9" providerId="ADAL" clId="{5FA1D5EA-76BB-423B-8AE5-759A1D211D90}" dt="2023-05-18T09:12:12.049" v="5" actId="6549"/>
          <ac:spMkLst>
            <pc:docMk/>
            <pc:sldMk cId="3010369761" sldId="287"/>
            <ac:spMk id="4" creationId="{00000000-0000-0000-0000-000000000000}"/>
          </ac:spMkLst>
        </pc:spChg>
      </pc:sldChg>
      <pc:sldChg chg="modSp add del mod">
        <pc:chgData name="Vaidas Šeferis" userId="0c9cd00a-df69-4a92-b8a7-13a2645860c9" providerId="ADAL" clId="{5FA1D5EA-76BB-423B-8AE5-759A1D211D90}" dt="2023-05-18T09:31:12.382" v="9" actId="47"/>
        <pc:sldMkLst>
          <pc:docMk/>
          <pc:sldMk cId="4140159296" sldId="288"/>
        </pc:sldMkLst>
        <pc:spChg chg="mod">
          <ac:chgData name="Vaidas Šeferis" userId="0c9cd00a-df69-4a92-b8a7-13a2645860c9" providerId="ADAL" clId="{5FA1D5EA-76BB-423B-8AE5-759A1D211D90}" dt="2023-05-18T09:11:51.553" v="2" actId="1076"/>
          <ac:spMkLst>
            <pc:docMk/>
            <pc:sldMk cId="4140159296" sldId="288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022F-46C5-41B5-9999-4B31A65B8277}" type="datetimeFigureOut">
              <a:rPr lang="cs-CZ" smtClean="0"/>
              <a:t>18.05.2023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49D5B-14F6-4CBE-A53D-F7D2BBD2C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6028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022F-46C5-41B5-9999-4B31A65B8277}" type="datetimeFigureOut">
              <a:rPr lang="cs-CZ" smtClean="0"/>
              <a:t>18.05.2023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49D5B-14F6-4CBE-A53D-F7D2BBD2C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941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022F-46C5-41B5-9999-4B31A65B8277}" type="datetimeFigureOut">
              <a:rPr lang="cs-CZ" smtClean="0"/>
              <a:t>18.05.2023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49D5B-14F6-4CBE-A53D-F7D2BBD2C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822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022F-46C5-41B5-9999-4B31A65B8277}" type="datetimeFigureOut">
              <a:rPr lang="cs-CZ" smtClean="0"/>
              <a:t>18.05.2023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49D5B-14F6-4CBE-A53D-F7D2BBD2C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314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022F-46C5-41B5-9999-4B31A65B8277}" type="datetimeFigureOut">
              <a:rPr lang="cs-CZ" smtClean="0"/>
              <a:t>18.05.2023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49D5B-14F6-4CBE-A53D-F7D2BBD2C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188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022F-46C5-41B5-9999-4B31A65B8277}" type="datetimeFigureOut">
              <a:rPr lang="cs-CZ" smtClean="0"/>
              <a:t>18.05.2023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49D5B-14F6-4CBE-A53D-F7D2BBD2C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6181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022F-46C5-41B5-9999-4B31A65B8277}" type="datetimeFigureOut">
              <a:rPr lang="cs-CZ" smtClean="0"/>
              <a:t>18.05.2023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49D5B-14F6-4CBE-A53D-F7D2BBD2C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165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022F-46C5-41B5-9999-4B31A65B8277}" type="datetimeFigureOut">
              <a:rPr lang="cs-CZ" smtClean="0"/>
              <a:t>18.05.2023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49D5B-14F6-4CBE-A53D-F7D2BBD2C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4129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022F-46C5-41B5-9999-4B31A65B8277}" type="datetimeFigureOut">
              <a:rPr lang="cs-CZ" smtClean="0"/>
              <a:t>18.05.2023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49D5B-14F6-4CBE-A53D-F7D2BBD2C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9945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022F-46C5-41B5-9999-4B31A65B8277}" type="datetimeFigureOut">
              <a:rPr lang="cs-CZ" smtClean="0"/>
              <a:t>18.05.2023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49D5B-14F6-4CBE-A53D-F7D2BBD2C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131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022F-46C5-41B5-9999-4B31A65B8277}" type="datetimeFigureOut">
              <a:rPr lang="cs-CZ" smtClean="0"/>
              <a:t>18.05.2023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49D5B-14F6-4CBE-A53D-F7D2BBD2C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039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5022F-46C5-41B5-9999-4B31A65B8277}" type="datetimeFigureOut">
              <a:rPr lang="cs-CZ" smtClean="0"/>
              <a:t>18.05.2023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49D5B-14F6-4CBE-A53D-F7D2BBD2C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260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THwUfKmx6s&amp;t=66s&amp;ab_channel=%C5%A0iauli%C5%B3universiteta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75409"/>
          </a:xfrm>
        </p:spPr>
        <p:txBody>
          <a:bodyPr>
            <a:normAutofit fontScale="90000"/>
          </a:bodyPr>
          <a:lstStyle/>
          <a:p>
            <a:pPr algn="ctr"/>
            <a:r>
              <a:rPr lang="lt-LT" dirty="0"/>
              <a:t>V</a:t>
            </a:r>
            <a:r>
              <a:rPr lang="cs-CZ" dirty="0" err="1"/>
              <a:t>ýchodobaltské</a:t>
            </a:r>
            <a:r>
              <a:rPr lang="cs-CZ" dirty="0"/>
              <a:t> jazyky</a:t>
            </a:r>
            <a:r>
              <a:rPr lang="lt-LT" dirty="0"/>
              <a:t>: </a:t>
            </a:r>
            <a:r>
              <a:rPr lang="lt-LT" dirty="0" err="1"/>
              <a:t>litev</a:t>
            </a:r>
            <a:r>
              <a:rPr lang="cs-CZ" dirty="0" err="1"/>
              <a:t>ština</a:t>
            </a:r>
            <a:r>
              <a:rPr lang="cs-CZ" dirty="0"/>
              <a:t> a lotyština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38200" y="1107580"/>
            <a:ext cx="10515600" cy="55765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b="1" dirty="0" err="1"/>
              <a:t>Východo</a:t>
            </a:r>
            <a:r>
              <a:rPr lang="cs-CZ" b="1" dirty="0"/>
              <a:t>-baltština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Litevština               Lotyština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                                        </a:t>
            </a:r>
            <a:r>
              <a:rPr lang="cs-CZ" i="1" dirty="0"/>
              <a:t>  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i="1" dirty="0"/>
              <a:t>     </a:t>
            </a:r>
            <a:r>
              <a:rPr lang="cs-CZ" b="1" dirty="0"/>
              <a:t>Přízvuk                      </a:t>
            </a:r>
            <a:r>
              <a:rPr lang="cs-CZ" i="1" dirty="0"/>
              <a:t>pohyblivý</a:t>
            </a:r>
            <a:r>
              <a:rPr lang="cs-CZ" dirty="0"/>
              <a:t>              </a:t>
            </a:r>
            <a:r>
              <a:rPr lang="cs-CZ" i="1" dirty="0"/>
              <a:t>pevný (na 1. slabice)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i="1" dirty="0"/>
              <a:t>                    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i="1" dirty="0"/>
          </a:p>
        </p:txBody>
      </p:sp>
      <p:cxnSp>
        <p:nvCxnSpPr>
          <p:cNvPr id="22" name="Přímá spojnice se šipkou 21"/>
          <p:cNvCxnSpPr/>
          <p:nvPr/>
        </p:nvCxnSpPr>
        <p:spPr>
          <a:xfrm flipH="1">
            <a:off x="5186363" y="1600200"/>
            <a:ext cx="314325" cy="460420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>
            <a:off x="6943725" y="1600200"/>
            <a:ext cx="228600" cy="46042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3372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75409"/>
          </a:xfrm>
        </p:spPr>
        <p:txBody>
          <a:bodyPr>
            <a:normAutofit fontScale="90000"/>
          </a:bodyPr>
          <a:lstStyle/>
          <a:p>
            <a:pPr algn="ctr"/>
            <a:r>
              <a:rPr lang="lt-LT" dirty="0"/>
              <a:t>V</a:t>
            </a:r>
            <a:r>
              <a:rPr lang="cs-CZ" dirty="0" err="1"/>
              <a:t>ýchodobaltské</a:t>
            </a:r>
            <a:r>
              <a:rPr lang="cs-CZ" dirty="0"/>
              <a:t> jazyky</a:t>
            </a:r>
            <a:r>
              <a:rPr lang="lt-LT" dirty="0"/>
              <a:t>: </a:t>
            </a:r>
            <a:r>
              <a:rPr lang="lt-LT" dirty="0" err="1"/>
              <a:t>litev</a:t>
            </a:r>
            <a:r>
              <a:rPr lang="cs-CZ" dirty="0" err="1"/>
              <a:t>ština</a:t>
            </a:r>
            <a:r>
              <a:rPr lang="cs-CZ" dirty="0"/>
              <a:t> a lotyština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932204" y="1128336"/>
            <a:ext cx="10515600" cy="60501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b="1" dirty="0" err="1"/>
              <a:t>Východo</a:t>
            </a:r>
            <a:r>
              <a:rPr lang="cs-CZ" b="1" dirty="0"/>
              <a:t>-baltština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Litevština               Lotyština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                                        </a:t>
            </a:r>
            <a:r>
              <a:rPr lang="cs-CZ" i="1" dirty="0"/>
              <a:t>  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dirty="0"/>
              <a:t>Původní k', g':</a:t>
            </a:r>
            <a:r>
              <a:rPr lang="cs-CZ" dirty="0"/>
              <a:t>                </a:t>
            </a:r>
            <a:r>
              <a:rPr lang="cs-CZ" b="1" dirty="0"/>
              <a:t>k', g'</a:t>
            </a:r>
            <a:r>
              <a:rPr lang="cs-CZ" dirty="0"/>
              <a:t>            →            </a:t>
            </a:r>
            <a:r>
              <a:rPr lang="cs-CZ" b="1" i="1" dirty="0"/>
              <a:t>c, </a:t>
            </a:r>
            <a:r>
              <a:rPr lang="cs-CZ" b="1" i="1" dirty="0" err="1"/>
              <a:t>dz</a:t>
            </a:r>
            <a:endParaRPr lang="cs-CZ" b="1" i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i="1" dirty="0"/>
              <a:t>                                          </a:t>
            </a:r>
            <a:r>
              <a:rPr lang="cs-CZ" b="1" i="1" dirty="0" err="1"/>
              <a:t>k</a:t>
            </a:r>
            <a:r>
              <a:rPr lang="cs-CZ" i="1" dirty="0" err="1"/>
              <a:t>elti</a:t>
            </a:r>
            <a:r>
              <a:rPr lang="cs-CZ" i="1" dirty="0"/>
              <a:t>         </a:t>
            </a:r>
            <a:r>
              <a:rPr lang="cs-CZ" dirty="0"/>
              <a:t>(zvedat)      </a:t>
            </a:r>
            <a:r>
              <a:rPr lang="cs-CZ" b="1" i="1" dirty="0"/>
              <a:t>c</a:t>
            </a:r>
            <a:r>
              <a:rPr lang="cs-CZ" i="1" dirty="0"/>
              <a:t>elt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i="1" dirty="0"/>
              <a:t>                                         </a:t>
            </a:r>
            <a:r>
              <a:rPr lang="cs-CZ" b="1" i="1" dirty="0" err="1"/>
              <a:t>g</a:t>
            </a:r>
            <a:r>
              <a:rPr lang="cs-CZ" i="1" dirty="0" err="1"/>
              <a:t>erti</a:t>
            </a:r>
            <a:r>
              <a:rPr lang="cs-CZ" i="1" dirty="0"/>
              <a:t>         </a:t>
            </a:r>
            <a:r>
              <a:rPr lang="cs-CZ" dirty="0"/>
              <a:t>(pít)             </a:t>
            </a:r>
            <a:r>
              <a:rPr lang="cs-CZ" b="1" dirty="0" err="1"/>
              <a:t>dz</a:t>
            </a:r>
            <a:r>
              <a:rPr lang="cs-CZ" dirty="0" err="1"/>
              <a:t>ert</a:t>
            </a:r>
            <a:endParaRPr lang="cs-CZ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i="1" dirty="0"/>
          </a:p>
        </p:txBody>
      </p:sp>
      <p:cxnSp>
        <p:nvCxnSpPr>
          <p:cNvPr id="22" name="Přímá spojnice se šipkou 21"/>
          <p:cNvCxnSpPr/>
          <p:nvPr/>
        </p:nvCxnSpPr>
        <p:spPr>
          <a:xfrm flipH="1">
            <a:off x="5186363" y="1600200"/>
            <a:ext cx="314325" cy="460420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>
            <a:off x="6943725" y="1600200"/>
            <a:ext cx="228600" cy="46042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7776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50377"/>
            <a:ext cx="10515600" cy="675409"/>
          </a:xfrm>
        </p:spPr>
        <p:txBody>
          <a:bodyPr>
            <a:normAutofit fontScale="90000"/>
          </a:bodyPr>
          <a:lstStyle/>
          <a:p>
            <a:pPr algn="ctr"/>
            <a:r>
              <a:rPr lang="lt-LT" dirty="0"/>
              <a:t>V</a:t>
            </a:r>
            <a:r>
              <a:rPr lang="cs-CZ" dirty="0" err="1"/>
              <a:t>ýchodobaltské</a:t>
            </a:r>
            <a:r>
              <a:rPr lang="cs-CZ" dirty="0"/>
              <a:t> jazyky</a:t>
            </a:r>
            <a:r>
              <a:rPr lang="lt-LT" dirty="0"/>
              <a:t>: </a:t>
            </a:r>
            <a:r>
              <a:rPr lang="lt-LT" dirty="0" err="1"/>
              <a:t>litev</a:t>
            </a:r>
            <a:r>
              <a:rPr lang="cs-CZ" dirty="0" err="1"/>
              <a:t>ština</a:t>
            </a:r>
            <a:r>
              <a:rPr lang="cs-CZ" dirty="0"/>
              <a:t> a lotyština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9A812E0-358E-8DC7-D73B-99D1FB765A2E}"/>
              </a:ext>
            </a:extLst>
          </p:cNvPr>
          <p:cNvSpPr txBox="1"/>
          <p:nvPr/>
        </p:nvSpPr>
        <p:spPr>
          <a:xfrm>
            <a:off x="1565972" y="1529698"/>
            <a:ext cx="978782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400" b="0" i="0" u="none" strike="noStrike" baseline="0" dirty="0">
                <a:latin typeface="Palemonas"/>
              </a:rPr>
              <a:t>in </a:t>
            </a:r>
            <a:r>
              <a:rPr lang="cs-CZ" sz="2400" b="0" i="0" u="none" strike="noStrike" baseline="0" dirty="0" err="1">
                <a:latin typeface="Palemonas"/>
              </a:rPr>
              <a:t>Lithuanian</a:t>
            </a:r>
            <a:r>
              <a:rPr lang="cs-CZ" sz="2400" b="0" i="0" u="none" strike="noStrike" baseline="0" dirty="0">
                <a:latin typeface="Palemonas"/>
              </a:rPr>
              <a:t>-</a:t>
            </a:r>
            <a:r>
              <a:rPr lang="en-US" sz="2400" b="0" i="0" u="none" strike="noStrike" baseline="0" dirty="0">
                <a:latin typeface="Palemonas"/>
              </a:rPr>
              <a:t>Latvian the consonant clusters with -</a:t>
            </a:r>
            <a:r>
              <a:rPr lang="en-US" sz="2400" b="0" i="1" u="none" strike="noStrike" baseline="0" dirty="0">
                <a:latin typeface="PalemonasMUFI-Italic" panose="02030603060206020803" pitchFamily="18" charset="0"/>
              </a:rPr>
              <a:t></a:t>
            </a:r>
            <a:r>
              <a:rPr lang="en-US" sz="2400" b="0" i="0" u="none" strike="noStrike" baseline="0" dirty="0">
                <a:latin typeface="Palemonas"/>
              </a:rPr>
              <a:t>- are differentiated in the 13th-14</a:t>
            </a:r>
            <a:r>
              <a:rPr lang="en-US" sz="2400" b="0" i="0" u="none" strike="noStrike" baseline="30000" dirty="0">
                <a:latin typeface="Palemonas"/>
              </a:rPr>
              <a:t>th</a:t>
            </a:r>
            <a:r>
              <a:rPr lang="lt-LT" sz="2400" b="0" i="0" u="none" strike="noStrike" baseline="0" dirty="0">
                <a:latin typeface="Palemonas"/>
              </a:rPr>
              <a:t> </a:t>
            </a:r>
            <a:r>
              <a:rPr lang="cs-CZ" sz="2400" b="0" i="0" u="none" strike="noStrike" baseline="0" dirty="0" err="1">
                <a:latin typeface="Palemonas"/>
              </a:rPr>
              <a:t>centuries</a:t>
            </a:r>
            <a:r>
              <a:rPr lang="cs-CZ" sz="2400" b="0" i="0" u="none" strike="noStrike" baseline="0" dirty="0">
                <a:latin typeface="Palemonas"/>
              </a:rPr>
              <a:t>, </a:t>
            </a:r>
            <a:r>
              <a:rPr lang="cs-CZ" sz="2400" b="0" i="0" u="none" strike="noStrike" baseline="0" dirty="0" err="1">
                <a:latin typeface="Palemonas"/>
              </a:rPr>
              <a:t>e.g</a:t>
            </a:r>
            <a:r>
              <a:rPr lang="cs-CZ" sz="2400" b="0" i="0" u="none" strike="noStrike" baseline="0" dirty="0">
                <a:latin typeface="Palemonas"/>
              </a:rPr>
              <a:t>.:</a:t>
            </a:r>
            <a:endParaRPr lang="lt-LT" sz="2400" b="0" i="0" u="none" strike="noStrike" baseline="0" dirty="0">
              <a:latin typeface="Palemonas"/>
            </a:endParaRPr>
          </a:p>
          <a:p>
            <a:pPr algn="l"/>
            <a:endParaRPr lang="cs-CZ" sz="2400" b="0" i="0" u="none" strike="noStrike" baseline="0" dirty="0">
              <a:latin typeface="Palemonas"/>
            </a:endParaRPr>
          </a:p>
          <a:p>
            <a:pPr algn="l"/>
            <a:r>
              <a:rPr lang="cs-CZ" sz="2400" b="1" i="0" u="none" strike="noStrike" baseline="0" dirty="0">
                <a:latin typeface="Palemonas"/>
              </a:rPr>
              <a:t>*-</a:t>
            </a:r>
            <a:r>
              <a:rPr lang="cs-CZ" sz="2400" b="1" i="1" u="none" strike="noStrike" baseline="0" dirty="0">
                <a:latin typeface="Palemonas-Italic"/>
              </a:rPr>
              <a:t>t</a:t>
            </a:r>
            <a:r>
              <a:rPr lang="cs-CZ" sz="2400" b="1" i="1" u="none" strike="noStrike" baseline="0" dirty="0">
                <a:latin typeface="PalemonasMUFI-Italic" panose="02030603060206020803" pitchFamily="18" charset="0"/>
              </a:rPr>
              <a:t></a:t>
            </a:r>
            <a:r>
              <a:rPr lang="cs-CZ" sz="2400" b="1" i="0" u="none" strike="noStrike" baseline="0" dirty="0">
                <a:latin typeface="Palemonas"/>
              </a:rPr>
              <a:t>-</a:t>
            </a:r>
            <a:r>
              <a:rPr lang="cs-CZ" sz="2400" b="0" i="0" u="none" strike="noStrike" baseline="0" dirty="0">
                <a:latin typeface="Palemonas"/>
              </a:rPr>
              <a:t> &gt; </a:t>
            </a:r>
            <a:r>
              <a:rPr lang="cs-CZ" sz="2400" b="0" i="0" u="none" strike="noStrike" baseline="0" dirty="0" err="1">
                <a:latin typeface="Palemonas"/>
              </a:rPr>
              <a:t>Lith</a:t>
            </a:r>
            <a:r>
              <a:rPr lang="cs-CZ" sz="2400" b="0" i="0" u="none" strike="noStrike" baseline="0" dirty="0">
                <a:latin typeface="Palemonas"/>
              </a:rPr>
              <a:t>. </a:t>
            </a:r>
            <a:r>
              <a:rPr lang="cs-CZ" sz="2400" b="0" i="1" u="none" strike="noStrike" baseline="0" dirty="0">
                <a:latin typeface="Palemonas-Italic"/>
              </a:rPr>
              <a:t>č</a:t>
            </a:r>
            <a:r>
              <a:rPr lang="cs-CZ" sz="2400" b="0" i="0" u="none" strike="noStrike" baseline="0" dirty="0">
                <a:latin typeface="Palemonas"/>
              </a:rPr>
              <a:t>, </a:t>
            </a:r>
            <a:r>
              <a:rPr lang="cs-CZ" sz="2400" b="0" i="0" u="none" strike="noStrike" baseline="0" dirty="0" err="1">
                <a:latin typeface="Palemonas"/>
              </a:rPr>
              <a:t>Latv</a:t>
            </a:r>
            <a:r>
              <a:rPr lang="cs-CZ" sz="2400" b="0" i="0" u="none" strike="noStrike" baseline="0" dirty="0">
                <a:latin typeface="Palemonas"/>
              </a:rPr>
              <a:t>. </a:t>
            </a:r>
            <a:r>
              <a:rPr lang="cs-CZ" sz="2400" b="0" i="1" u="none" strike="noStrike" baseline="0" dirty="0">
                <a:latin typeface="Palemonas-Italic"/>
              </a:rPr>
              <a:t>š</a:t>
            </a:r>
            <a:r>
              <a:rPr lang="cs-CZ" sz="2400" b="0" i="0" u="none" strike="noStrike" baseline="0" dirty="0">
                <a:latin typeface="Palemonas"/>
              </a:rPr>
              <a:t>; e.</a:t>
            </a:r>
            <a:r>
              <a:rPr lang="lt-LT" sz="2400" b="0" i="0" u="none" strike="noStrike" baseline="0" dirty="0">
                <a:latin typeface="Palemonas"/>
              </a:rPr>
              <a:t> </a:t>
            </a:r>
            <a:r>
              <a:rPr lang="cs-CZ" sz="2400" b="0" i="0" u="none" strike="noStrike" baseline="0" dirty="0">
                <a:latin typeface="Palemonas"/>
              </a:rPr>
              <a:t>g. </a:t>
            </a:r>
            <a:r>
              <a:rPr lang="cs-CZ" sz="2400" b="0" i="0" u="none" strike="noStrike" baseline="0" dirty="0" err="1">
                <a:latin typeface="Palemonas"/>
              </a:rPr>
              <a:t>Lith</a:t>
            </a:r>
            <a:r>
              <a:rPr lang="cs-CZ" sz="2400" b="0" i="0" u="none" strike="noStrike" baseline="0" dirty="0">
                <a:latin typeface="Palemonas"/>
              </a:rPr>
              <a:t>. </a:t>
            </a:r>
            <a:r>
              <a:rPr lang="cs-CZ" sz="2400" b="0" i="1" u="none" strike="noStrike" baseline="0" dirty="0" err="1">
                <a:latin typeface="Palemonas-Italic"/>
              </a:rPr>
              <a:t>svẽčias</a:t>
            </a:r>
            <a:r>
              <a:rPr lang="cs-CZ" sz="2400" b="0" i="1" u="none" strike="noStrike" baseline="0" dirty="0">
                <a:latin typeface="Palemonas-Italic"/>
              </a:rPr>
              <a:t> </a:t>
            </a:r>
            <a:r>
              <a:rPr lang="cs-CZ" sz="2400" b="0" i="0" u="none" strike="noStrike" baseline="0" dirty="0">
                <a:latin typeface="Palemonas"/>
              </a:rPr>
              <a:t>‘</a:t>
            </a:r>
            <a:r>
              <a:rPr lang="cs-CZ" sz="2400" b="0" i="0" u="none" strike="noStrike" baseline="0" dirty="0" err="1">
                <a:latin typeface="Palemonas"/>
              </a:rPr>
              <a:t>guest</a:t>
            </a:r>
            <a:r>
              <a:rPr lang="cs-CZ" sz="2400" b="0" i="0" u="none" strike="noStrike" baseline="0" dirty="0">
                <a:latin typeface="Palemonas"/>
              </a:rPr>
              <a:t>’, </a:t>
            </a:r>
            <a:r>
              <a:rPr lang="cs-CZ" sz="2400" b="0" i="0" u="none" strike="noStrike" baseline="0" dirty="0" err="1">
                <a:latin typeface="Palemonas"/>
              </a:rPr>
              <a:t>Latv</a:t>
            </a:r>
            <a:r>
              <a:rPr lang="cs-CZ" sz="2400" b="0" i="0" u="none" strike="noStrike" baseline="0" dirty="0">
                <a:latin typeface="Palemonas"/>
              </a:rPr>
              <a:t>. </a:t>
            </a:r>
            <a:r>
              <a:rPr lang="cs-CZ" sz="2400" b="0" i="1" u="none" strike="noStrike" baseline="0" dirty="0" err="1">
                <a:latin typeface="Palemonas-Italic"/>
              </a:rPr>
              <a:t>svešs</a:t>
            </a:r>
            <a:r>
              <a:rPr lang="cs-CZ" sz="2400" b="0" i="1" u="none" strike="noStrike" baseline="0" dirty="0">
                <a:latin typeface="Palemonas-Italic"/>
              </a:rPr>
              <a:t> </a:t>
            </a:r>
            <a:r>
              <a:rPr lang="cs-CZ" sz="2400" b="0" i="0" u="none" strike="noStrike" baseline="0" dirty="0">
                <a:latin typeface="Palemonas"/>
              </a:rPr>
              <a:t>‘</a:t>
            </a:r>
            <a:r>
              <a:rPr lang="cs-CZ" sz="2400" b="0" i="0" u="none" strike="noStrike" baseline="0" dirty="0" err="1">
                <a:latin typeface="Palemonas"/>
              </a:rPr>
              <a:t>foreign</a:t>
            </a:r>
            <a:r>
              <a:rPr lang="cs-CZ" sz="2400" b="0" i="0" u="none" strike="noStrike" baseline="0" dirty="0">
                <a:latin typeface="Palemonas"/>
              </a:rPr>
              <a:t>’;</a:t>
            </a:r>
            <a:r>
              <a:rPr lang="lt-LT" sz="2400" b="0" i="0" u="none" strike="noStrike" baseline="0" dirty="0">
                <a:latin typeface="Palemonas"/>
              </a:rPr>
              <a:t> </a:t>
            </a:r>
            <a:r>
              <a:rPr lang="cs-CZ" sz="2400" b="0" i="0" u="none" strike="noStrike" baseline="0" dirty="0" err="1">
                <a:latin typeface="Palemonas"/>
              </a:rPr>
              <a:t>Latv</a:t>
            </a:r>
            <a:r>
              <a:rPr lang="cs-CZ" sz="2400" b="0" i="0" u="none" strike="noStrike" baseline="0" dirty="0">
                <a:latin typeface="Palemonas"/>
              </a:rPr>
              <a:t>. </a:t>
            </a:r>
            <a:r>
              <a:rPr lang="cs-CZ" sz="2400" b="0" i="1" u="none" strike="noStrike" baseline="0" dirty="0" err="1">
                <a:latin typeface="Palemonas-Italic"/>
              </a:rPr>
              <a:t>vācieši</a:t>
            </a:r>
            <a:r>
              <a:rPr lang="cs-CZ" sz="2400" b="0" i="1" u="none" strike="noStrike" baseline="0" dirty="0">
                <a:latin typeface="Palemonas-Italic"/>
              </a:rPr>
              <a:t> </a:t>
            </a:r>
            <a:r>
              <a:rPr lang="cs-CZ" sz="2400" b="0" i="0" u="none" strike="noStrike" baseline="0" dirty="0">
                <a:latin typeface="Palemonas"/>
              </a:rPr>
              <a:t>‘</a:t>
            </a:r>
            <a:r>
              <a:rPr lang="cs-CZ" sz="2400" b="0" i="0" u="none" strike="noStrike" baseline="0" dirty="0" err="1">
                <a:latin typeface="Palemonas"/>
              </a:rPr>
              <a:t>Germans</a:t>
            </a:r>
            <a:r>
              <a:rPr lang="cs-CZ" sz="2400" b="0" i="0" u="none" strike="noStrike" baseline="0" dirty="0">
                <a:latin typeface="Palemonas"/>
              </a:rPr>
              <a:t>’, </a:t>
            </a:r>
            <a:r>
              <a:rPr lang="cs-CZ" sz="2400" b="0" i="0" u="none" strike="noStrike" baseline="0" dirty="0" err="1">
                <a:latin typeface="Palemonas"/>
              </a:rPr>
              <a:t>Lith</a:t>
            </a:r>
            <a:r>
              <a:rPr lang="cs-CZ" sz="2400" b="0" i="0" u="none" strike="noStrike" baseline="0" dirty="0">
                <a:latin typeface="Palemonas"/>
              </a:rPr>
              <a:t>. </a:t>
            </a:r>
            <a:r>
              <a:rPr lang="cs-CZ" sz="2400" b="0" i="1" u="none" strike="noStrike" baseline="0" dirty="0" err="1">
                <a:latin typeface="Palemonas-Italic"/>
              </a:rPr>
              <a:t>vókiečiai</a:t>
            </a:r>
            <a:r>
              <a:rPr lang="cs-CZ" sz="2400" b="0" i="1" u="none" strike="noStrike" baseline="0" dirty="0">
                <a:latin typeface="Palemonas-Italic"/>
              </a:rPr>
              <a:t> </a:t>
            </a:r>
            <a:r>
              <a:rPr lang="cs-CZ" sz="2400" b="0" i="0" u="none" strike="noStrike" baseline="0" dirty="0">
                <a:latin typeface="Palemonas"/>
              </a:rPr>
              <a:t>id.;</a:t>
            </a:r>
            <a:endParaRPr lang="lt-LT" sz="2400" b="0" i="0" u="none" strike="noStrike" baseline="0" dirty="0">
              <a:latin typeface="Palemonas"/>
            </a:endParaRPr>
          </a:p>
          <a:p>
            <a:pPr algn="l"/>
            <a:endParaRPr lang="lt-LT" sz="2400" b="1" i="0" u="none" strike="noStrike" baseline="0" dirty="0">
              <a:latin typeface="Palemonas"/>
            </a:endParaRPr>
          </a:p>
          <a:p>
            <a:pPr algn="l"/>
            <a:r>
              <a:rPr lang="cs-CZ" sz="2400" b="1" i="0" u="none" strike="noStrike" baseline="0" dirty="0">
                <a:latin typeface="Palemonas"/>
              </a:rPr>
              <a:t>*-</a:t>
            </a:r>
            <a:r>
              <a:rPr lang="cs-CZ" sz="2400" b="1" i="1" u="none" strike="noStrike" baseline="0" dirty="0">
                <a:latin typeface="Palemonas-Italic"/>
              </a:rPr>
              <a:t>d</a:t>
            </a:r>
            <a:r>
              <a:rPr lang="cs-CZ" sz="2400" b="1" i="1" u="none" strike="noStrike" baseline="0" dirty="0">
                <a:latin typeface="PalemonasMUFI-Italic" panose="02030603060206020803" pitchFamily="18" charset="0"/>
              </a:rPr>
              <a:t></a:t>
            </a:r>
            <a:r>
              <a:rPr lang="cs-CZ" sz="2400" b="1" i="0" u="none" strike="noStrike" baseline="0" dirty="0">
                <a:latin typeface="Palemonas"/>
              </a:rPr>
              <a:t>-</a:t>
            </a:r>
            <a:r>
              <a:rPr lang="cs-CZ" sz="2400" b="0" i="0" u="none" strike="noStrike" baseline="0" dirty="0">
                <a:latin typeface="Palemonas"/>
              </a:rPr>
              <a:t> &gt; </a:t>
            </a:r>
            <a:r>
              <a:rPr lang="cs-CZ" sz="2400" b="0" i="0" u="none" strike="noStrike" baseline="0" dirty="0" err="1">
                <a:latin typeface="Palemonas"/>
              </a:rPr>
              <a:t>Lith</a:t>
            </a:r>
            <a:r>
              <a:rPr lang="cs-CZ" sz="2400" b="0" i="0" u="none" strike="noStrike" baseline="0" dirty="0">
                <a:latin typeface="Palemonas"/>
              </a:rPr>
              <a:t>. </a:t>
            </a:r>
            <a:r>
              <a:rPr lang="cs-CZ" sz="2400" b="0" i="1" u="none" strike="noStrike" baseline="0" dirty="0" err="1">
                <a:latin typeface="Palemonas-Italic"/>
              </a:rPr>
              <a:t>dž</a:t>
            </a:r>
            <a:r>
              <a:rPr lang="cs-CZ" sz="2400" b="0" i="0" u="none" strike="noStrike" baseline="0" dirty="0">
                <a:latin typeface="Palemonas"/>
              </a:rPr>
              <a:t>, </a:t>
            </a:r>
            <a:r>
              <a:rPr lang="cs-CZ" sz="2400" b="0" i="0" u="none" strike="noStrike" baseline="0" dirty="0" err="1">
                <a:latin typeface="Palemonas"/>
              </a:rPr>
              <a:t>Latv</a:t>
            </a:r>
            <a:r>
              <a:rPr lang="cs-CZ" sz="2400" b="0" i="0" u="none" strike="noStrike" baseline="0" dirty="0">
                <a:latin typeface="Palemonas"/>
              </a:rPr>
              <a:t>. </a:t>
            </a:r>
            <a:r>
              <a:rPr lang="cs-CZ" sz="2400" b="0" i="1" u="none" strike="noStrike" baseline="0" dirty="0">
                <a:latin typeface="Palemonas-Italic"/>
              </a:rPr>
              <a:t>ž</a:t>
            </a:r>
            <a:r>
              <a:rPr lang="cs-CZ" sz="2400" b="0" i="0" u="none" strike="noStrike" baseline="0" dirty="0">
                <a:latin typeface="Palemonas"/>
              </a:rPr>
              <a:t>; e.</a:t>
            </a:r>
            <a:r>
              <a:rPr lang="lt-LT" sz="2400" b="0" i="0" u="none" strike="noStrike" baseline="0" dirty="0">
                <a:latin typeface="Palemonas"/>
              </a:rPr>
              <a:t> </a:t>
            </a:r>
            <a:r>
              <a:rPr lang="cs-CZ" sz="2400" b="0" i="0" u="none" strike="noStrike" baseline="0" dirty="0">
                <a:latin typeface="Palemonas"/>
              </a:rPr>
              <a:t>g.</a:t>
            </a:r>
            <a:r>
              <a:rPr lang="lt-LT" sz="2400" b="0" i="0" u="none" strike="noStrike" baseline="0" dirty="0">
                <a:latin typeface="Palemonas"/>
              </a:rPr>
              <a:t> </a:t>
            </a:r>
            <a:r>
              <a:rPr lang="cs-CZ" sz="2400" b="0" i="0" u="none" strike="noStrike" baseline="0" dirty="0" err="1">
                <a:latin typeface="Palemonas"/>
              </a:rPr>
              <a:t>Lith</a:t>
            </a:r>
            <a:r>
              <a:rPr lang="cs-CZ" sz="2400" b="0" i="0" u="none" strike="noStrike" baseline="0" dirty="0">
                <a:latin typeface="Palemonas"/>
              </a:rPr>
              <a:t>. </a:t>
            </a:r>
            <a:r>
              <a:rPr lang="cs-CZ" sz="2400" b="0" i="1" u="none" strike="noStrike" baseline="0" dirty="0" err="1">
                <a:latin typeface="Palemonas-Italic"/>
              </a:rPr>
              <a:t>mẽdžias</a:t>
            </a:r>
            <a:r>
              <a:rPr lang="cs-CZ" sz="2400" b="0" i="1" u="none" strike="noStrike" baseline="0" dirty="0">
                <a:latin typeface="Palemonas-Italic"/>
              </a:rPr>
              <a:t> </a:t>
            </a:r>
            <a:r>
              <a:rPr lang="cs-CZ" sz="2400" b="0" i="0" u="none" strike="noStrike" baseline="0" dirty="0">
                <a:latin typeface="Palemonas"/>
              </a:rPr>
              <a:t>‘</a:t>
            </a:r>
            <a:r>
              <a:rPr lang="cs-CZ" sz="2400" b="0" i="0" u="none" strike="noStrike" baseline="0" dirty="0" err="1">
                <a:latin typeface="Palemonas"/>
              </a:rPr>
              <a:t>tree</a:t>
            </a:r>
            <a:r>
              <a:rPr lang="cs-CZ" sz="2400" b="0" i="0" u="none" strike="noStrike" baseline="0" dirty="0">
                <a:latin typeface="Palemonas"/>
              </a:rPr>
              <a:t>; </a:t>
            </a:r>
            <a:r>
              <a:rPr lang="cs-CZ" sz="2400" b="0" i="0" u="none" strike="noStrike" baseline="0" dirty="0" err="1">
                <a:latin typeface="Palemonas"/>
              </a:rPr>
              <a:t>forest</a:t>
            </a:r>
            <a:r>
              <a:rPr lang="cs-CZ" sz="2400" b="0" i="0" u="none" strike="noStrike" baseline="0" dirty="0">
                <a:latin typeface="Palemonas"/>
              </a:rPr>
              <a:t>’; </a:t>
            </a:r>
            <a:r>
              <a:rPr lang="cs-CZ" sz="2400" b="0" i="0" u="none" strike="noStrike" baseline="0" dirty="0" err="1">
                <a:latin typeface="Palemonas"/>
              </a:rPr>
              <a:t>Latv</a:t>
            </a:r>
            <a:r>
              <a:rPr lang="cs-CZ" sz="2400" b="0" i="0" u="none" strike="noStrike" baseline="0" dirty="0">
                <a:latin typeface="Palemonas"/>
              </a:rPr>
              <a:t>. </a:t>
            </a:r>
            <a:r>
              <a:rPr lang="cs-CZ" sz="2400" b="0" i="1" u="none" strike="noStrike" baseline="0" dirty="0" err="1">
                <a:latin typeface="Palemonas-Italic"/>
              </a:rPr>
              <a:t>mežs</a:t>
            </a:r>
            <a:r>
              <a:rPr lang="cs-CZ" sz="2400" b="0" i="1" u="none" strike="noStrike" baseline="0" dirty="0">
                <a:latin typeface="Palemonas-Italic"/>
              </a:rPr>
              <a:t> </a:t>
            </a:r>
            <a:r>
              <a:rPr lang="cs-CZ" sz="2400" b="0" i="0" u="none" strike="noStrike" baseline="0" dirty="0">
                <a:latin typeface="Palemonas"/>
              </a:rPr>
              <a:t>‘</a:t>
            </a:r>
            <a:r>
              <a:rPr lang="cs-CZ" sz="2400" b="0" i="0" u="none" strike="noStrike" baseline="0" dirty="0" err="1">
                <a:latin typeface="Palemonas"/>
              </a:rPr>
              <a:t>forest</a:t>
            </a:r>
            <a:r>
              <a:rPr lang="cs-CZ" sz="2400" b="0" i="0" u="none" strike="noStrike" baseline="0" dirty="0">
                <a:latin typeface="Palemonas"/>
              </a:rPr>
              <a:t>’; </a:t>
            </a:r>
            <a:endParaRPr lang="lt-LT" sz="2400" b="0" i="0" u="none" strike="noStrike" baseline="0" dirty="0">
              <a:latin typeface="Palemonas"/>
            </a:endParaRPr>
          </a:p>
          <a:p>
            <a:pPr algn="l"/>
            <a:endParaRPr lang="lt-LT" sz="2400" b="1" i="0" u="none" strike="noStrike" baseline="0" dirty="0">
              <a:latin typeface="Palemonas"/>
            </a:endParaRPr>
          </a:p>
          <a:p>
            <a:pPr algn="l"/>
            <a:r>
              <a:rPr lang="cs-CZ" sz="2400" b="1" i="0" u="none" strike="noStrike" baseline="0" dirty="0">
                <a:latin typeface="Palemonas"/>
              </a:rPr>
              <a:t>*-</a:t>
            </a:r>
            <a:r>
              <a:rPr lang="cs-CZ" sz="2400" b="1" i="1" u="none" strike="noStrike" baseline="0" dirty="0">
                <a:latin typeface="Palemonas-Italic"/>
              </a:rPr>
              <a:t>s</a:t>
            </a:r>
            <a:r>
              <a:rPr lang="cs-CZ" sz="2400" b="1" i="1" u="none" strike="noStrike" baseline="0" dirty="0">
                <a:latin typeface="PalemonasMUFI-Italic" panose="02030603060206020803" pitchFamily="18" charset="0"/>
              </a:rPr>
              <a:t></a:t>
            </a:r>
            <a:r>
              <a:rPr lang="cs-CZ" sz="2400" b="1" i="0" u="none" strike="noStrike" baseline="0" dirty="0">
                <a:latin typeface="Palemonas"/>
              </a:rPr>
              <a:t>- </a:t>
            </a:r>
            <a:r>
              <a:rPr lang="cs-CZ" sz="2400" b="0" i="0" u="none" strike="noStrike" baseline="0" dirty="0">
                <a:latin typeface="Palemonas"/>
              </a:rPr>
              <a:t>&gt; </a:t>
            </a:r>
            <a:r>
              <a:rPr lang="cs-CZ" sz="2400" b="0" i="0" u="none" strike="noStrike" baseline="0" dirty="0" err="1">
                <a:latin typeface="Palemonas"/>
              </a:rPr>
              <a:t>Lith</a:t>
            </a:r>
            <a:r>
              <a:rPr lang="cs-CZ" sz="2400" b="0" i="0" u="none" strike="noStrike" baseline="0" dirty="0">
                <a:latin typeface="Palemonas"/>
              </a:rPr>
              <a:t>. </a:t>
            </a:r>
            <a:r>
              <a:rPr lang="cs-CZ" sz="2400" b="0" i="1" u="none" strike="noStrike" baseline="0" dirty="0">
                <a:latin typeface="Palemonas-Italic"/>
              </a:rPr>
              <a:t>s</a:t>
            </a:r>
            <a:r>
              <a:rPr lang="cs-CZ" sz="2400" b="0" i="0" u="none" strike="noStrike" baseline="0" dirty="0">
                <a:latin typeface="Palemonas"/>
              </a:rPr>
              <a:t>’, </a:t>
            </a:r>
            <a:r>
              <a:rPr lang="cs-CZ" sz="2400" b="0" i="0" u="none" strike="noStrike" baseline="0" dirty="0" err="1">
                <a:latin typeface="Palemonas"/>
              </a:rPr>
              <a:t>Latv</a:t>
            </a:r>
            <a:r>
              <a:rPr lang="cs-CZ" sz="2400" b="0" i="0" u="none" strike="noStrike" baseline="0" dirty="0">
                <a:latin typeface="Palemonas"/>
              </a:rPr>
              <a:t>. </a:t>
            </a:r>
            <a:r>
              <a:rPr lang="cs-CZ" sz="2400" b="0" i="1" u="none" strike="noStrike" baseline="0" dirty="0">
                <a:latin typeface="Palemonas-Italic"/>
              </a:rPr>
              <a:t>š</a:t>
            </a:r>
            <a:r>
              <a:rPr lang="cs-CZ" sz="2400" b="0" i="0" u="none" strike="noStrike" baseline="0" dirty="0">
                <a:latin typeface="Palemonas"/>
              </a:rPr>
              <a:t>;</a:t>
            </a:r>
            <a:r>
              <a:rPr lang="lt-LT" sz="2400" b="0" i="0" u="none" strike="noStrike" baseline="0" dirty="0">
                <a:latin typeface="Palemonas"/>
              </a:rPr>
              <a:t> </a:t>
            </a:r>
            <a:r>
              <a:rPr lang="cs-CZ" sz="2400" b="0" i="0" u="none" strike="noStrike" baseline="0" dirty="0">
                <a:latin typeface="Palemonas"/>
              </a:rPr>
              <a:t>e.</a:t>
            </a:r>
            <a:r>
              <a:rPr lang="lt-LT" sz="2400" b="0" i="0" u="none" strike="noStrike" baseline="0" dirty="0">
                <a:latin typeface="Palemonas"/>
              </a:rPr>
              <a:t> </a:t>
            </a:r>
            <a:r>
              <a:rPr lang="cs-CZ" sz="2400" b="0" i="0" u="none" strike="noStrike" baseline="0" dirty="0">
                <a:latin typeface="Palemonas"/>
              </a:rPr>
              <a:t>g. </a:t>
            </a:r>
            <a:r>
              <a:rPr lang="cs-CZ" sz="2400" b="0" i="0" u="none" strike="noStrike" baseline="0" dirty="0" err="1">
                <a:latin typeface="Palemonas"/>
              </a:rPr>
              <a:t>Lith</a:t>
            </a:r>
            <a:r>
              <a:rPr lang="cs-CZ" sz="2400" b="0" i="0" u="none" strike="noStrike" baseline="0" dirty="0">
                <a:latin typeface="Palemonas"/>
              </a:rPr>
              <a:t>. </a:t>
            </a:r>
            <a:r>
              <a:rPr lang="cs-CZ" sz="2400" b="0" i="1" u="none" strike="noStrike" baseline="0" dirty="0" err="1">
                <a:latin typeface="Palemonas-Italic"/>
              </a:rPr>
              <a:t>si</a:t>
            </a:r>
            <a:r>
              <a:rPr lang="cs-CZ" sz="2400" b="0" i="1" u="none" strike="noStrike" baseline="0" dirty="0" err="1">
                <a:latin typeface="PalemonasMUFI-Italic" panose="02030603060206020803" pitchFamily="18" charset="0"/>
              </a:rPr>
              <a:t></a:t>
            </a:r>
            <a:r>
              <a:rPr lang="cs-CZ" sz="2400" b="0" i="1" u="none" strike="noStrike" baseline="0" dirty="0" err="1">
                <a:latin typeface="Palemonas-Italic"/>
              </a:rPr>
              <a:t>ti</a:t>
            </a:r>
            <a:r>
              <a:rPr lang="cs-CZ" sz="2400" b="0" i="1" u="none" strike="noStrike" baseline="0" dirty="0">
                <a:latin typeface="Palemonas-Italic"/>
              </a:rPr>
              <a:t> </a:t>
            </a:r>
            <a:r>
              <a:rPr lang="cs-CZ" sz="2400" b="0" i="0" u="none" strike="noStrike" baseline="0" dirty="0">
                <a:latin typeface="Palemonas"/>
              </a:rPr>
              <a:t>‘to </a:t>
            </a:r>
            <a:r>
              <a:rPr lang="cs-CZ" sz="2400" b="0" i="0" u="none" strike="noStrike" baseline="0" dirty="0" err="1">
                <a:latin typeface="Palemonas"/>
              </a:rPr>
              <a:t>sew</a:t>
            </a:r>
            <a:r>
              <a:rPr lang="cs-CZ" sz="2400" b="0" i="0" u="none" strike="noStrike" baseline="0" dirty="0">
                <a:latin typeface="Palemonas"/>
              </a:rPr>
              <a:t>’, </a:t>
            </a:r>
            <a:r>
              <a:rPr lang="cs-CZ" sz="2400" b="0" i="0" u="none" strike="noStrike" baseline="0" dirty="0" err="1">
                <a:latin typeface="Palemonas"/>
              </a:rPr>
              <a:t>Latv</a:t>
            </a:r>
            <a:r>
              <a:rPr lang="cs-CZ" sz="2400" b="0" i="0" u="none" strike="noStrike" baseline="0" dirty="0">
                <a:latin typeface="Palemonas"/>
              </a:rPr>
              <a:t>. </a:t>
            </a:r>
            <a:r>
              <a:rPr lang="cs-CZ" sz="2400" b="0" i="1" u="none" strike="noStrike" baseline="0" dirty="0" err="1">
                <a:latin typeface="Palemonas-Italic"/>
              </a:rPr>
              <a:t>šūt</a:t>
            </a:r>
            <a:r>
              <a:rPr lang="cs-CZ" sz="2400" b="0" i="1" u="none" strike="noStrike" baseline="0" dirty="0">
                <a:latin typeface="Palemonas-Italic"/>
              </a:rPr>
              <a:t> </a:t>
            </a:r>
            <a:r>
              <a:rPr lang="cs-CZ" sz="2400" b="0" i="0" u="none" strike="noStrike" baseline="0" dirty="0">
                <a:latin typeface="Palemonas"/>
              </a:rPr>
              <a:t>id.; *-</a:t>
            </a:r>
            <a:r>
              <a:rPr lang="cs-CZ" sz="2400" b="0" i="1" u="none" strike="noStrike" baseline="0" dirty="0">
                <a:latin typeface="Palemonas-Italic"/>
              </a:rPr>
              <a:t>z</a:t>
            </a:r>
            <a:r>
              <a:rPr lang="cs-CZ" sz="2400" b="0" i="1" u="none" strike="noStrike" baseline="0" dirty="0">
                <a:latin typeface="PalemonasMUFI-Italic" panose="02030603060206020803" pitchFamily="18" charset="0"/>
              </a:rPr>
              <a:t></a:t>
            </a:r>
            <a:r>
              <a:rPr lang="cs-CZ" sz="2400" b="0" i="0" u="none" strike="noStrike" baseline="0" dirty="0">
                <a:latin typeface="Palemonas"/>
              </a:rPr>
              <a:t>- &gt; </a:t>
            </a:r>
            <a:r>
              <a:rPr lang="cs-CZ" sz="2400" b="0" i="0" u="none" strike="noStrike" baseline="0" dirty="0" err="1">
                <a:latin typeface="Palemonas"/>
              </a:rPr>
              <a:t>Lith</a:t>
            </a:r>
            <a:r>
              <a:rPr lang="cs-CZ" sz="2400" b="0" i="0" u="none" strike="noStrike" baseline="0" dirty="0">
                <a:latin typeface="Palemonas"/>
              </a:rPr>
              <a:t>. </a:t>
            </a:r>
            <a:r>
              <a:rPr lang="cs-CZ" sz="2400" b="0" i="1" u="none" strike="noStrike" baseline="0" dirty="0">
                <a:latin typeface="Palemonas-Italic"/>
              </a:rPr>
              <a:t>z</a:t>
            </a:r>
            <a:r>
              <a:rPr lang="cs-CZ" sz="2400" b="0" i="0" u="none" strike="noStrike" baseline="0" dirty="0">
                <a:latin typeface="Palemonas"/>
              </a:rPr>
              <a:t>’, </a:t>
            </a:r>
            <a:r>
              <a:rPr lang="cs-CZ" sz="2400" b="0" i="0" u="none" strike="noStrike" baseline="0" dirty="0" err="1">
                <a:latin typeface="Palemonas"/>
              </a:rPr>
              <a:t>Latv</a:t>
            </a:r>
            <a:r>
              <a:rPr lang="cs-CZ" sz="2400" b="0" i="0" u="none" strike="noStrike" baseline="0" dirty="0">
                <a:latin typeface="Palemonas"/>
              </a:rPr>
              <a:t>. </a:t>
            </a:r>
            <a:r>
              <a:rPr lang="cs-CZ" sz="2400" b="0" i="1" u="none" strike="noStrike" baseline="0" dirty="0">
                <a:latin typeface="Palemonas-Italic"/>
              </a:rPr>
              <a:t>ž</a:t>
            </a:r>
            <a:r>
              <a:rPr lang="cs-CZ" sz="2400" b="0" i="0" u="none" strike="noStrike" baseline="0" dirty="0">
                <a:latin typeface="Palemonas"/>
              </a:rPr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40159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75409"/>
          </a:xfrm>
        </p:spPr>
        <p:txBody>
          <a:bodyPr>
            <a:normAutofit fontScale="90000"/>
          </a:bodyPr>
          <a:lstStyle/>
          <a:p>
            <a:pPr algn="ctr"/>
            <a:r>
              <a:rPr lang="lt-LT" dirty="0"/>
              <a:t>V</a:t>
            </a:r>
            <a:r>
              <a:rPr lang="cs-CZ" dirty="0" err="1"/>
              <a:t>ýchodobaltské</a:t>
            </a:r>
            <a:r>
              <a:rPr lang="cs-CZ" dirty="0"/>
              <a:t> jazyky</a:t>
            </a:r>
            <a:r>
              <a:rPr lang="lt-LT" dirty="0"/>
              <a:t>: </a:t>
            </a:r>
            <a:r>
              <a:rPr lang="lt-LT" dirty="0" err="1"/>
              <a:t>litev</a:t>
            </a:r>
            <a:r>
              <a:rPr lang="cs-CZ" dirty="0" err="1"/>
              <a:t>ština</a:t>
            </a:r>
            <a:r>
              <a:rPr lang="cs-CZ" dirty="0"/>
              <a:t> a lotyština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38200" y="1107580"/>
            <a:ext cx="10515600" cy="55765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b="1" dirty="0" err="1"/>
              <a:t>Východo</a:t>
            </a:r>
            <a:r>
              <a:rPr lang="cs-CZ" b="1" dirty="0"/>
              <a:t>-baltština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Litevština               Lotyština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                                        </a:t>
            </a:r>
            <a:r>
              <a:rPr lang="cs-CZ" i="1" dirty="0"/>
              <a:t>  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i="1" dirty="0"/>
              <a:t>     </a:t>
            </a:r>
            <a:r>
              <a:rPr lang="cs-CZ" b="1" dirty="0"/>
              <a:t>Krácení koncovek:</a:t>
            </a:r>
            <a:r>
              <a:rPr lang="cs-CZ" dirty="0"/>
              <a:t>          NE                                ANO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                                         </a:t>
            </a:r>
            <a:r>
              <a:rPr lang="cs-CZ" dirty="0" err="1"/>
              <a:t>vyr</a:t>
            </a:r>
            <a:r>
              <a:rPr lang="cs-CZ" b="1" dirty="0" err="1"/>
              <a:t>as</a:t>
            </a:r>
            <a:r>
              <a:rPr lang="cs-CZ" dirty="0"/>
              <a:t>       </a:t>
            </a:r>
            <a:r>
              <a:rPr lang="lt-LT" dirty="0"/>
              <a:t>(</a:t>
            </a:r>
            <a:r>
              <a:rPr lang="cs-CZ" dirty="0"/>
              <a:t>muž)             </a:t>
            </a:r>
            <a:r>
              <a:rPr lang="cs-CZ" dirty="0" err="1"/>
              <a:t>vīr</a:t>
            </a:r>
            <a:r>
              <a:rPr lang="cs-CZ" b="1" dirty="0" err="1"/>
              <a:t>s</a:t>
            </a:r>
            <a:endParaRPr lang="cs-CZ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dirty="0"/>
              <a:t>			       </a:t>
            </a:r>
            <a:r>
              <a:rPr lang="cs-CZ" dirty="0" err="1"/>
              <a:t>egl</a:t>
            </a:r>
            <a:r>
              <a:rPr lang="lt-LT" b="1" dirty="0"/>
              <a:t>ė</a:t>
            </a:r>
            <a:r>
              <a:rPr lang="lt-LT" dirty="0"/>
              <a:t>          </a:t>
            </a:r>
            <a:r>
              <a:rPr lang="cs-CZ" dirty="0"/>
              <a:t>(smrk)</a:t>
            </a:r>
            <a:r>
              <a:rPr lang="lt-LT" dirty="0"/>
              <a:t>           egl</a:t>
            </a:r>
            <a:r>
              <a:rPr lang="lt-LT" b="1" dirty="0"/>
              <a:t>e</a:t>
            </a:r>
            <a:endParaRPr lang="cs-CZ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lt-LT" dirty="0"/>
              <a:t>                                      aš dar</a:t>
            </a:r>
            <a:r>
              <a:rPr lang="lt-LT" b="1" dirty="0"/>
              <a:t>au</a:t>
            </a:r>
            <a:r>
              <a:rPr lang="lt-LT" dirty="0"/>
              <a:t> </a:t>
            </a:r>
            <a:r>
              <a:rPr lang="cs-CZ" dirty="0"/>
              <a:t>  </a:t>
            </a:r>
            <a:r>
              <a:rPr lang="lt-LT" dirty="0"/>
              <a:t>(</a:t>
            </a:r>
            <a:r>
              <a:rPr lang="cs-CZ" dirty="0"/>
              <a:t>já dělám)     es dar</a:t>
            </a:r>
            <a:r>
              <a:rPr lang="cs-CZ" b="1" dirty="0"/>
              <a:t>u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i="1" dirty="0"/>
          </a:p>
        </p:txBody>
      </p:sp>
      <p:cxnSp>
        <p:nvCxnSpPr>
          <p:cNvPr id="22" name="Přímá spojnice se šipkou 21"/>
          <p:cNvCxnSpPr/>
          <p:nvPr/>
        </p:nvCxnSpPr>
        <p:spPr>
          <a:xfrm flipH="1">
            <a:off x="5186363" y="1600200"/>
            <a:ext cx="314325" cy="460420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>
            <a:off x="6943725" y="1600200"/>
            <a:ext cx="228600" cy="46042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0369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75409"/>
          </a:xfrm>
        </p:spPr>
        <p:txBody>
          <a:bodyPr>
            <a:normAutofit fontScale="90000"/>
          </a:bodyPr>
          <a:lstStyle/>
          <a:p>
            <a:pPr algn="ctr"/>
            <a:r>
              <a:rPr lang="lt-LT" dirty="0"/>
              <a:t>V</a:t>
            </a:r>
            <a:r>
              <a:rPr lang="cs-CZ" dirty="0" err="1"/>
              <a:t>ýchodobaltské</a:t>
            </a:r>
            <a:r>
              <a:rPr lang="cs-CZ" dirty="0"/>
              <a:t> jazyky</a:t>
            </a:r>
            <a:r>
              <a:rPr lang="lt-LT" dirty="0"/>
              <a:t>: </a:t>
            </a:r>
            <a:r>
              <a:rPr lang="lt-LT" dirty="0" err="1"/>
              <a:t>litev</a:t>
            </a:r>
            <a:r>
              <a:rPr lang="cs-CZ" dirty="0" err="1"/>
              <a:t>ština</a:t>
            </a:r>
            <a:r>
              <a:rPr lang="cs-CZ" dirty="0"/>
              <a:t> a lotyština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52022" y="1184853"/>
            <a:ext cx="11625329" cy="55765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b="1" dirty="0" err="1"/>
              <a:t>Východo</a:t>
            </a:r>
            <a:r>
              <a:rPr lang="cs-CZ" b="1" dirty="0"/>
              <a:t>-baltština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Litevština               Lotyština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                                        </a:t>
            </a:r>
            <a:r>
              <a:rPr lang="cs-CZ" i="1" dirty="0"/>
              <a:t>  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Posesivní konstrukce:</a:t>
            </a:r>
            <a:r>
              <a:rPr lang="lt-LT" dirty="0"/>
              <a:t> </a:t>
            </a:r>
            <a:r>
              <a:rPr lang="lt-LT" i="1" dirty="0"/>
              <a:t>Aš turiu brolį            Man ir </a:t>
            </a:r>
            <a:r>
              <a:rPr lang="lt-LT" i="1" dirty="0" err="1"/>
              <a:t>brālis</a:t>
            </a:r>
            <a:r>
              <a:rPr lang="lt-LT" i="1" dirty="0"/>
              <a:t> </a:t>
            </a:r>
            <a:endParaRPr lang="cs-CZ" i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i="1" dirty="0"/>
              <a:t>                                     </a:t>
            </a:r>
            <a:r>
              <a:rPr lang="cs-CZ" dirty="0"/>
              <a:t>(Já mám bratra)          </a:t>
            </a:r>
            <a:r>
              <a:rPr lang="lt-LT" dirty="0"/>
              <a:t>(</a:t>
            </a:r>
            <a:r>
              <a:rPr lang="cs-CZ" dirty="0"/>
              <a:t>Mně je bratr)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 err="1"/>
              <a:t>Debitiv</a:t>
            </a:r>
            <a:r>
              <a:rPr lang="cs-CZ" dirty="0"/>
              <a:t>:                            </a:t>
            </a:r>
            <a:r>
              <a:rPr lang="lt-LT" dirty="0"/>
              <a:t>[Ne</a:t>
            </a:r>
            <a:r>
              <a:rPr lang="cs-CZ" dirty="0"/>
              <a:t>ní</a:t>
            </a:r>
            <a:r>
              <a:rPr lang="lt-LT" dirty="0"/>
              <a:t>]</a:t>
            </a:r>
            <a:r>
              <a:rPr lang="cs-CZ" dirty="0"/>
              <a:t>                 </a:t>
            </a:r>
            <a:r>
              <a:rPr lang="cs-CZ" i="1" dirty="0"/>
              <a:t>Man </a:t>
            </a:r>
            <a:r>
              <a:rPr lang="cs-CZ" i="1" dirty="0" err="1"/>
              <a:t>ir</a:t>
            </a:r>
            <a:r>
              <a:rPr lang="cs-CZ" i="1" dirty="0"/>
              <a:t> </a:t>
            </a:r>
            <a:r>
              <a:rPr lang="cs-CZ" b="1" i="1" dirty="0"/>
              <a:t>j</a:t>
            </a:r>
            <a:r>
              <a:rPr lang="lt-LT" b="1" i="1" dirty="0"/>
              <a:t>ā</a:t>
            </a:r>
            <a:r>
              <a:rPr lang="cs-CZ" b="1" i="1" dirty="0" err="1"/>
              <a:t>iet</a:t>
            </a:r>
            <a:r>
              <a:rPr lang="cs-CZ" i="1" dirty="0"/>
              <a:t> m</a:t>
            </a:r>
            <a:r>
              <a:rPr lang="lt-LT" i="1" dirty="0"/>
              <a:t>ā</a:t>
            </a:r>
            <a:r>
              <a:rPr lang="cs-CZ" i="1" dirty="0"/>
              <a:t>j</a:t>
            </a:r>
            <a:r>
              <a:rPr lang="lt-LT" i="1" dirty="0"/>
              <a:t>ā</a:t>
            </a:r>
            <a:r>
              <a:rPr lang="cs-CZ" i="1" dirty="0"/>
              <a:t>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i="1" dirty="0"/>
              <a:t>                                                               </a:t>
            </a:r>
            <a:r>
              <a:rPr lang="cs-CZ" dirty="0"/>
              <a:t>(Mně je jít domů, tzn. </a:t>
            </a:r>
            <a:r>
              <a:rPr lang="cs-CZ"/>
              <a:t>musím </a:t>
            </a:r>
            <a:r>
              <a:rPr lang="cs-CZ" dirty="0"/>
              <a:t>jít domů)</a:t>
            </a:r>
            <a:r>
              <a:rPr lang="cs-CZ" i="1" dirty="0"/>
              <a:t> </a:t>
            </a:r>
            <a:r>
              <a:rPr lang="cs-CZ" dirty="0"/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i="1" dirty="0"/>
          </a:p>
        </p:txBody>
      </p:sp>
      <p:cxnSp>
        <p:nvCxnSpPr>
          <p:cNvPr id="22" name="Přímá spojnice se šipkou 21"/>
          <p:cNvCxnSpPr/>
          <p:nvPr/>
        </p:nvCxnSpPr>
        <p:spPr>
          <a:xfrm flipH="1">
            <a:off x="5186363" y="1600200"/>
            <a:ext cx="314325" cy="460420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>
            <a:off x="6943725" y="1600200"/>
            <a:ext cx="228600" cy="46042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7417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B30620-BF24-9FC4-390D-8525FE025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V</a:t>
            </a:r>
            <a:r>
              <a:rPr lang="cs-CZ" dirty="0" err="1"/>
              <a:t>ýchodobaltské</a:t>
            </a:r>
            <a:r>
              <a:rPr lang="cs-CZ" dirty="0"/>
              <a:t> jazyky</a:t>
            </a:r>
            <a:r>
              <a:rPr lang="lt-LT" dirty="0"/>
              <a:t>: </a:t>
            </a:r>
            <a:r>
              <a:rPr lang="lt-LT" dirty="0" err="1"/>
              <a:t>litev</a:t>
            </a:r>
            <a:r>
              <a:rPr lang="cs-CZ" dirty="0" err="1"/>
              <a:t>ština</a:t>
            </a:r>
            <a:r>
              <a:rPr lang="cs-CZ" dirty="0"/>
              <a:t> a lotyština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7164FB-BB3E-E156-42EE-B55AEABF9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https://www.youtube.com/watch?v=BTHwUfKmx6s&amp;t=66s&amp;ab_channel=%C5%A0iauli%C5%B3universitetas</a:t>
            </a:r>
            <a:endParaRPr lang="lt-LT" dirty="0"/>
          </a:p>
          <a:p>
            <a:endParaRPr lang="lt-LT" dirty="0"/>
          </a:p>
          <a:p>
            <a:pPr marL="0" indent="0">
              <a:buNone/>
            </a:pPr>
            <a:r>
              <a:rPr lang="cs-CZ" dirty="0"/>
              <a:t>27:50</a:t>
            </a:r>
          </a:p>
          <a:p>
            <a:pPr marL="0" indent="0">
              <a:buNone/>
            </a:pPr>
            <a:r>
              <a:rPr lang="cs-CZ"/>
              <a:t>31:03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279682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347</Words>
  <Application>Microsoft Office PowerPoint</Application>
  <PresentationFormat>Širokoúhlá obrazovka</PresentationFormat>
  <Paragraphs>47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Palemonas</vt:lpstr>
      <vt:lpstr>Palemonas-Italic</vt:lpstr>
      <vt:lpstr>PalemonasMUFI-Italic</vt:lpstr>
      <vt:lpstr>Motiv Office</vt:lpstr>
      <vt:lpstr>Východobaltské jazyky: litevština a lotyština</vt:lpstr>
      <vt:lpstr>Východobaltské jazyky: litevština a lotyština</vt:lpstr>
      <vt:lpstr>Východobaltské jazyky: litevština a lotyština</vt:lpstr>
      <vt:lpstr>Východobaltské jazyky: litevština a lotyština</vt:lpstr>
      <vt:lpstr>Východobaltské jazyky: litevština a lotyština</vt:lpstr>
      <vt:lpstr>Východobaltské jazyky: litevština a lotyština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Vaidas Šeferis</dc:creator>
  <cp:lastModifiedBy>Vaidas Šeferis</cp:lastModifiedBy>
  <cp:revision>92</cp:revision>
  <dcterms:created xsi:type="dcterms:W3CDTF">2017-04-02T07:56:29Z</dcterms:created>
  <dcterms:modified xsi:type="dcterms:W3CDTF">2023-05-18T09:34:56Z</dcterms:modified>
</cp:coreProperties>
</file>