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256" r:id="rId2"/>
    <p:sldId id="258" r:id="rId3"/>
    <p:sldId id="263" r:id="rId4"/>
    <p:sldId id="259" r:id="rId5"/>
    <p:sldId id="260" r:id="rId6"/>
    <p:sldId id="261" r:id="rId7"/>
    <p:sldId id="262" r:id="rId8"/>
    <p:sldId id="264" r:id="rId9"/>
    <p:sldId id="265" r:id="rId10"/>
    <p:sldId id="266" r:id="rId11"/>
    <p:sldId id="267" r:id="rId12"/>
    <p:sldId id="268" r:id="rId13"/>
    <p:sldId id="270" r:id="rId14"/>
    <p:sldId id="269" r:id="rId15"/>
    <p:sldId id="271" r:id="rId16"/>
    <p:sldId id="274" r:id="rId17"/>
    <p:sldId id="273" r:id="rId18"/>
    <p:sldId id="272" r:id="rId1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17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8E7283-DF4C-4D58-9441-F8CB86AF9568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CD3FD1-F108-40E6-83A5-25E1664B620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51389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/>
              <a:t>Kliknutím lze upravit styl předlohy.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5474-CAF5-4DB1-B8B8-A74590B4EB4D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Přímá spojnice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Ovál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4FD465-13EF-4575-BAAC-1AD596B98AD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5474-CAF5-4DB1-B8B8-A74590B4EB4D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D465-13EF-4575-BAAC-1AD596B98ADA}" type="slidenum">
              <a:rPr lang="cs-CZ" smtClean="0"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Přímá spojnice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vál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A34FD465-13EF-4575-BAAC-1AD596B98ADA}" type="slidenum">
              <a:rPr lang="cs-CZ" smtClean="0"/>
              <a:t>‹#›</a:t>
            </a:fld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5474-CAF5-4DB1-B8B8-A74590B4EB4D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5474-CAF5-4DB1-B8B8-A74590B4EB4D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A34FD465-13EF-4575-BAAC-1AD596B98AD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bdélník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Obdélník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5474-CAF5-4DB1-B8B8-A74590B4EB4D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4FD465-13EF-4575-BAAC-1AD596B98AD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8FFD5474-CAF5-4DB1-B8B8-A74590B4EB4D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4FD465-13EF-4575-BAAC-1AD596B98ADA}" type="slidenum">
              <a:rPr lang="cs-CZ" smtClean="0"/>
              <a:t>‹#›</a:t>
            </a:fld>
            <a:endParaRPr lang="cs-CZ"/>
          </a:p>
        </p:txBody>
      </p:sp>
      <p:sp>
        <p:nvSpPr>
          <p:cNvPr id="8" name="Přímá spojnice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Zástupný symbol pro obsah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2" name="Zástupný symbol pro obsah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nice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bdélník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5474-CAF5-4DB1-B8B8-A74590B4EB4D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cs-CZ"/>
          </a:p>
        </p:txBody>
      </p:sp>
      <p:sp>
        <p:nvSpPr>
          <p:cNvPr id="15" name="Přímá spojnice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Zástupný symbol pro obsah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6" name="Zástupný symbol pro obsah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25" name="Ovál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Ovál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A34FD465-13EF-4575-BAAC-1AD596B98ADA}" type="slidenum">
              <a:rPr lang="cs-CZ" smtClean="0"/>
              <a:t>‹#›</a:t>
            </a:fld>
            <a:endParaRPr lang="cs-CZ"/>
          </a:p>
        </p:txBody>
      </p:sp>
      <p:sp>
        <p:nvSpPr>
          <p:cNvPr id="23" name="Nadpis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5474-CAF5-4DB1-B8B8-A74590B4EB4D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A34FD465-13EF-4575-BAAC-1AD596B98A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Obdélník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Obdélník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Obdélník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5474-CAF5-4DB1-B8B8-A74590B4EB4D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34FD465-13EF-4575-BAAC-1AD596B98ADA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Obdélník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Přímá spojnice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Zástupný symbol pro obsah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cs-CZ"/>
              <a:t>Kliknutím lze upravit styly předlohy textu.</a:t>
            </a:r>
          </a:p>
          <a:p>
            <a:pPr lvl="1" eaLnBrk="1" latinLnBrk="0" hangingPunct="1"/>
            <a:r>
              <a:rPr lang="cs-CZ"/>
              <a:t>Druhá úroveň</a:t>
            </a:r>
          </a:p>
          <a:p>
            <a:pPr lvl="2" eaLnBrk="1" latinLnBrk="0" hangingPunct="1"/>
            <a:r>
              <a:rPr lang="cs-CZ"/>
              <a:t>Třetí úroveň</a:t>
            </a:r>
          </a:p>
          <a:p>
            <a:pPr lvl="3" eaLnBrk="1" latinLnBrk="0" hangingPunct="1"/>
            <a:r>
              <a:rPr lang="cs-CZ"/>
              <a:t>Čtvrtá úroveň</a:t>
            </a:r>
          </a:p>
          <a:p>
            <a:pPr lvl="4" eaLnBrk="1" latinLnBrk="0" hangingPunct="1"/>
            <a:r>
              <a:rPr lang="cs-CZ"/>
              <a:t>Pátá úroveň</a:t>
            </a:r>
            <a:endParaRPr kumimoji="0" lang="en-US"/>
          </a:p>
        </p:txBody>
      </p:sp>
      <p:sp>
        <p:nvSpPr>
          <p:cNvPr id="10" name="Ovál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vál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4FD465-13EF-4575-BAAC-1AD596B98ADA}" type="slidenum">
              <a:rPr lang="cs-CZ" smtClean="0"/>
              <a:t>‹#›</a:t>
            </a:fld>
            <a:endParaRPr lang="cs-CZ"/>
          </a:p>
        </p:txBody>
      </p:sp>
      <p:sp>
        <p:nvSpPr>
          <p:cNvPr id="21" name="Obdélník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FD5474-CAF5-4DB1-B8B8-A74590B4EB4D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římá spojnice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Obdélník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bdélník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Ovál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Ovál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A34FD465-13EF-4575-BAAC-1AD596B98ADA}" type="slidenum">
              <a:rPr lang="cs-CZ" smtClean="0"/>
              <a:t>‹#›</a:t>
            </a:fld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/>
              <a:t>Kliknutím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/>
              <a:t>Kliknutím lze upravit styly předlohy textu.</a:t>
            </a:r>
          </a:p>
        </p:txBody>
      </p:sp>
      <p:sp>
        <p:nvSpPr>
          <p:cNvPr id="22" name="Obdélník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8FFD5474-CAF5-4DB1-B8B8-A74590B4EB4D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Obdélník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Obdélník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Obdélník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Obdélník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8FFD5474-CAF5-4DB1-B8B8-A74590B4EB4D}" type="datetimeFigureOut">
              <a:rPr lang="cs-CZ" smtClean="0"/>
              <a:t>26.04.2023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cs-CZ"/>
          </a:p>
        </p:txBody>
      </p:sp>
      <p:sp>
        <p:nvSpPr>
          <p:cNvPr id="8" name="Obdélník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Přímá spojnice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Ovál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Ovál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A34FD465-13EF-4575-BAAC-1AD596B98ADA}" type="slidenum">
              <a:rPr lang="cs-CZ" smtClean="0"/>
              <a:t>‹#›</a:t>
            </a:fld>
            <a:endParaRPr lang="cs-CZ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/>
              <a:t>Kliknutím lze upravit styl.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/>
              <a:t>Kliknutím lze upravit styly předlohy textu.</a:t>
            </a:r>
          </a:p>
          <a:p>
            <a:pPr lvl="1" eaLnBrk="1" latinLnBrk="0" hangingPunct="1"/>
            <a:r>
              <a:rPr kumimoji="0" lang="cs-CZ"/>
              <a:t>Druhá úroveň</a:t>
            </a:r>
          </a:p>
          <a:p>
            <a:pPr lvl="2" eaLnBrk="1" latinLnBrk="0" hangingPunct="1"/>
            <a:r>
              <a:rPr kumimoji="0" lang="cs-CZ"/>
              <a:t>Třetí úroveň</a:t>
            </a:r>
          </a:p>
          <a:p>
            <a:pPr lvl="3" eaLnBrk="1" latinLnBrk="0" hangingPunct="1"/>
            <a:r>
              <a:rPr kumimoji="0" lang="cs-CZ"/>
              <a:t>Čtvrtá úroveň</a:t>
            </a:r>
          </a:p>
          <a:p>
            <a:pPr lvl="4" eaLnBrk="1" latinLnBrk="0" hangingPunct="1"/>
            <a:r>
              <a:rPr kumimoji="0" lang="cs-CZ"/>
              <a:t>Pátá úroveň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ujc.avcr.cz/sd/publikace/casopisy/kga/archiv/index.html" TargetMode="External"/><Relationship Id="rId2" Type="http://schemas.openxmlformats.org/officeDocument/2006/relationships/hyperlink" Target="https://nlp.fi.muni.cz/kga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https://ucnk.ff.cuni.cz/cs/veda-a-vyzkum/publikace/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korpus.cz/clarin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hyperlink" Target="https://www.korpus.cz/biblio/appea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/>
              <a:t>Organizace</a:t>
            </a:r>
            <a:r>
              <a:rPr lang="cs-CZ" dirty="0"/>
              <a:t>, časopisy, publikace, konference</a:t>
            </a: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Úvod do korpusové lingvistiky</a:t>
            </a:r>
            <a:br>
              <a:rPr lang="cs-CZ" dirty="0"/>
            </a:br>
            <a:r>
              <a:rPr lang="cs-CZ" dirty="0"/>
              <a:t>10</a:t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098822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C7C42B-5897-CBC6-0AF9-F8A0EE30E2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Konference v ČR/SR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ED909F-C04E-1028-C8B8-C5F395A88439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TSD (Text, </a:t>
            </a:r>
            <a:r>
              <a:rPr lang="cs-CZ" dirty="0" err="1">
                <a:effectLst/>
                <a:latin typeface="Arial" panose="020B0604020202020204" pitchFamily="34" charset="0"/>
              </a:rPr>
              <a:t>Speech</a:t>
            </a:r>
            <a:r>
              <a:rPr lang="cs-CZ" dirty="0">
                <a:effectLst/>
                <a:latin typeface="Arial" panose="020B0604020202020204" pitchFamily="34" charset="0"/>
              </a:rPr>
              <a:t> and </a:t>
            </a:r>
            <a:r>
              <a:rPr lang="cs-CZ" dirty="0" err="1">
                <a:effectLst/>
                <a:latin typeface="Arial" panose="020B0604020202020204" pitchFamily="34" charset="0"/>
              </a:rPr>
              <a:t>Dialogue</a:t>
            </a:r>
            <a:r>
              <a:rPr lang="cs-CZ" dirty="0">
                <a:effectLst/>
                <a:latin typeface="Arial" panose="020B0604020202020204" pitchFamily="34" charset="0"/>
              </a:rPr>
              <a:t>) počítačové zpracování textu, řeči a dialogu - počítačová, ale i korpusová lingvistika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• 24. ročník – Olomouc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• Brno (FI MU)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• Plzeň (FAV ZČU)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na Slovensku </a:t>
            </a:r>
            <a:r>
              <a:rPr lang="cs-CZ" dirty="0" err="1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Slovko</a:t>
            </a:r>
            <a:r>
              <a:rPr lang="cs-CZ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cs-CZ" dirty="0">
                <a:effectLst/>
                <a:latin typeface="Arial" panose="020B0604020202020204" pitchFamily="34" charset="0"/>
              </a:rPr>
              <a:t>(Slovenský </a:t>
            </a:r>
            <a:r>
              <a:rPr lang="cs-CZ" dirty="0" err="1">
                <a:effectLst/>
                <a:latin typeface="Arial" panose="020B0604020202020204" pitchFamily="34" charset="0"/>
              </a:rPr>
              <a:t>národný</a:t>
            </a:r>
            <a:r>
              <a:rPr lang="cs-CZ" dirty="0">
                <a:effectLst/>
                <a:latin typeface="Arial" panose="020B0604020202020204" pitchFamily="34" charset="0"/>
              </a:rPr>
              <a:t> korpus,</a:t>
            </a:r>
            <a:br>
              <a:rPr lang="cs-CZ" dirty="0"/>
            </a:br>
            <a:r>
              <a:rPr lang="cs-CZ" dirty="0" err="1">
                <a:effectLst/>
                <a:latin typeface="Arial" panose="020B0604020202020204" pitchFamily="34" charset="0"/>
              </a:rPr>
              <a:t>Jazykovedný</a:t>
            </a:r>
            <a:r>
              <a:rPr lang="cs-CZ" dirty="0">
                <a:effectLst/>
                <a:latin typeface="Arial" panose="020B0604020202020204" pitchFamily="34" charset="0"/>
              </a:rPr>
              <a:t> ústav Ľudovíta </a:t>
            </a:r>
            <a:r>
              <a:rPr lang="cs-CZ" dirty="0" err="1">
                <a:effectLst/>
                <a:latin typeface="Arial" panose="020B0604020202020204" pitchFamily="34" charset="0"/>
              </a:rPr>
              <a:t>Štúra</a:t>
            </a:r>
            <a:r>
              <a:rPr lang="cs-CZ" dirty="0">
                <a:effectLst/>
                <a:latin typeface="Arial" panose="020B0604020202020204" pitchFamily="34" charset="0"/>
              </a:rPr>
              <a:t>)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• mezinárodní, jednou za dva roky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0180022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99D8901-3A57-1A88-DABF-C2FFB79D51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KGA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EA182E9-6B03-721C-1D73-B7206D5B0CB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Korpus – gramatika – axiologie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• od r. 2010, 2krát ročně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Ústav pro jazyk český AV ČR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• v redakční radě za Brno –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Klára Osolsobě, Karel Pala</a:t>
            </a:r>
          </a:p>
          <a:p>
            <a:r>
              <a:rPr lang="cs-CZ" dirty="0">
                <a:effectLst/>
                <a:latin typeface="Arial" panose="020B0604020202020204" pitchFamily="34" charset="0"/>
                <a:hlinkClick r:id="rId2"/>
              </a:rPr>
              <a:t>https://nlp.fi.muni.cz/kga/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</a:p>
          <a:p>
            <a:r>
              <a:rPr lang="cs-CZ" dirty="0">
                <a:hlinkClick r:id="rId3"/>
              </a:rPr>
              <a:t>Archiv - Ústav pro jazyk český (avcr.cz)</a:t>
            </a:r>
            <a:endParaRPr 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6EDFF1D7-2DAA-9576-C9F6-75A024C96AE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0032" y="3416420"/>
            <a:ext cx="4134427" cy="2867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6878417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452FC60-F502-4627-CE21-8559017754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430FA94-4D65-EA6A-2207-1BD7F3E2B533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sborníky odborných článků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příručky pro práci s korpusem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mluvnice založené na korpusu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slovníky založené na korpusu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9970574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EE098C3-8893-6328-7456-E75D7E7CC7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Publikace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21A4246-2E3F-80C5-E6E8-B09AC5B122B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Šulc, M. Korpusová lingvistika: první vstup. Praha, UK,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1999.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Čermák, F., Klímová, J. a </a:t>
            </a:r>
            <a:r>
              <a:rPr lang="cs-CZ" dirty="0" err="1">
                <a:effectLst/>
                <a:latin typeface="Arial" panose="020B0604020202020204" pitchFamily="34" charset="0"/>
              </a:rPr>
              <a:t>Petkevič</a:t>
            </a:r>
            <a:r>
              <a:rPr lang="cs-CZ" dirty="0">
                <a:effectLst/>
                <a:latin typeface="Arial" panose="020B0604020202020204" pitchFamily="34" charset="0"/>
              </a:rPr>
              <a:t>, V. (</a:t>
            </a:r>
            <a:r>
              <a:rPr lang="cs-CZ" dirty="0" err="1">
                <a:effectLst/>
                <a:latin typeface="Arial" panose="020B0604020202020204" pitchFamily="34" charset="0"/>
              </a:rPr>
              <a:t>eds</a:t>
            </a:r>
            <a:r>
              <a:rPr lang="cs-CZ" dirty="0">
                <a:effectLst/>
                <a:latin typeface="Arial" panose="020B0604020202020204" pitchFamily="34" charset="0"/>
              </a:rPr>
              <a:t>.). Studie z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korpusové lingvistiky. Praha: Karolinum, 2000.</a:t>
            </a:r>
          </a:p>
          <a:p>
            <a:r>
              <a:rPr lang="cs-CZ" dirty="0" err="1">
                <a:effectLst/>
                <a:latin typeface="Arial" panose="020B0604020202020204" pitchFamily="34" charset="0"/>
              </a:rPr>
              <a:t>Kocek</a:t>
            </a:r>
            <a:r>
              <a:rPr lang="cs-CZ" dirty="0">
                <a:effectLst/>
                <a:latin typeface="Arial" panose="020B0604020202020204" pitchFamily="34" charset="0"/>
              </a:rPr>
              <a:t>, J., Kopřivová, M., Kučera, K. (</a:t>
            </a:r>
            <a:r>
              <a:rPr lang="cs-CZ" dirty="0" err="1">
                <a:effectLst/>
                <a:latin typeface="Arial" panose="020B0604020202020204" pitchFamily="34" charset="0"/>
              </a:rPr>
              <a:t>eds</a:t>
            </a:r>
            <a:r>
              <a:rPr lang="cs-CZ" dirty="0">
                <a:effectLst/>
                <a:latin typeface="Arial" panose="020B0604020202020204" pitchFamily="34" charset="0"/>
              </a:rPr>
              <a:t>.). Český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národní korpus – úvod a příručka uživatele. Praha: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ÚČNK FF UK, 2000.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Čermák, F., Blatná, R. (</a:t>
            </a:r>
            <a:r>
              <a:rPr lang="cs-CZ" dirty="0" err="1">
                <a:effectLst/>
                <a:latin typeface="Arial" panose="020B0604020202020204" pitchFamily="34" charset="0"/>
              </a:rPr>
              <a:t>eds</a:t>
            </a:r>
            <a:r>
              <a:rPr lang="cs-CZ" dirty="0">
                <a:effectLst/>
                <a:latin typeface="Arial" panose="020B0604020202020204" pitchFamily="34" charset="0"/>
              </a:rPr>
              <a:t>.). Jak využívat Český národní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korpus. Praha: NLN, 2005.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Čermák, F. Korpus a korpusová lingvistika. Praha: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Karolinum, 2017.</a:t>
            </a:r>
            <a:endParaRPr lang="cs-CZ" dirty="0">
              <a:latin typeface="Arial" panose="020B0604020202020204" pitchFamily="34" charset="0"/>
            </a:endParaRPr>
          </a:p>
          <a:p>
            <a:r>
              <a:rPr lang="cs-CZ" dirty="0">
                <a:effectLst/>
                <a:latin typeface="Arial" panose="020B0604020202020204" pitchFamily="34" charset="0"/>
              </a:rPr>
              <a:t>Přehled publikací z produkce ÚČNK</a:t>
            </a:r>
          </a:p>
          <a:p>
            <a:pPr marL="0" indent="0">
              <a:buNone/>
            </a:pPr>
            <a:r>
              <a:rPr lang="cs-CZ" dirty="0">
                <a:hlinkClick r:id="rId2"/>
              </a:rPr>
              <a:t>https://ucnk.ff.cuni.cz/cs/veda-a-vyzkum/publikace/</a:t>
            </a:r>
            <a:r>
              <a:rPr lang="cs-CZ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453453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BBCEC15-6419-3B20-D9AE-A944E2F61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Gramatiky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27E9A61-6217-E313-1BE5-8D26F64ADCA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Štícha, F. (</a:t>
            </a:r>
            <a:r>
              <a:rPr lang="cs-CZ" dirty="0" err="1">
                <a:effectLst/>
                <a:latin typeface="Arial" panose="020B0604020202020204" pitchFamily="34" charset="0"/>
              </a:rPr>
              <a:t>ed</a:t>
            </a:r>
            <a:r>
              <a:rPr lang="cs-CZ" dirty="0">
                <a:effectLst/>
                <a:latin typeface="Arial" panose="020B0604020202020204" pitchFamily="34" charset="0"/>
              </a:rPr>
              <a:t>.): Možnosti a meze české gramatiky.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Praha: Academia, 2006.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Štícha, F. (</a:t>
            </a:r>
            <a:r>
              <a:rPr lang="cs-CZ" dirty="0" err="1">
                <a:effectLst/>
                <a:latin typeface="Arial" panose="020B0604020202020204" pitchFamily="34" charset="0"/>
              </a:rPr>
              <a:t>ed</a:t>
            </a:r>
            <a:r>
              <a:rPr lang="cs-CZ" dirty="0">
                <a:effectLst/>
                <a:latin typeface="Arial" panose="020B0604020202020204" pitchFamily="34" charset="0"/>
              </a:rPr>
              <a:t>.): Kapitoly z české gramatiky. Praha: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Academia, 2011.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Štícha, F. (</a:t>
            </a:r>
            <a:r>
              <a:rPr lang="cs-CZ" dirty="0" err="1">
                <a:effectLst/>
                <a:latin typeface="Arial" panose="020B0604020202020204" pitchFamily="34" charset="0"/>
              </a:rPr>
              <a:t>ed</a:t>
            </a:r>
            <a:r>
              <a:rPr lang="cs-CZ" dirty="0">
                <a:effectLst/>
                <a:latin typeface="Arial" panose="020B0604020202020204" pitchFamily="34" charset="0"/>
              </a:rPr>
              <a:t>.): Akademická gramatika spisovné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češtiny. Praha: Academia, 2013.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Cvrček, V. a kol.: Mluvnice současné češtiny 1. Jak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se píše a jak se mluví. Praha: Karolinum, 2010.</a:t>
            </a:r>
          </a:p>
          <a:p>
            <a:r>
              <a:rPr lang="cs-CZ" dirty="0" err="1">
                <a:effectLst/>
                <a:latin typeface="Arial" panose="020B0604020202020204" pitchFamily="34" charset="0"/>
              </a:rPr>
              <a:t>Panevová</a:t>
            </a:r>
            <a:r>
              <a:rPr lang="cs-CZ" dirty="0">
                <a:effectLst/>
                <a:latin typeface="Arial" panose="020B0604020202020204" pitchFamily="34" charset="0"/>
              </a:rPr>
              <a:t>, J. a kol.: Mluvnice současné češtiny 2.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Syntax češtiny na základě anotovaného korpusu.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Praha: Karolinum, 2014.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9972078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621858E-9774-BA35-7139-A62346112D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Slovníky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DD7C20-B1CA-C672-CA66-37086DE4519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menší speciálně zaměřené slovníky (viz odkaz na web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ÚČNK, seznam publikací)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• Čermák, F. – Křen, M. (</a:t>
            </a:r>
            <a:r>
              <a:rPr lang="cs-CZ" dirty="0" err="1">
                <a:effectLst/>
                <a:latin typeface="Arial" panose="020B0604020202020204" pitchFamily="34" charset="0"/>
              </a:rPr>
              <a:t>eds</a:t>
            </a:r>
            <a:r>
              <a:rPr lang="cs-CZ" dirty="0">
                <a:effectLst/>
                <a:latin typeface="Arial" panose="020B0604020202020204" pitchFamily="34" charset="0"/>
              </a:rPr>
              <a:t>): Frekvenční slovník češtiny. Nakladatelství Lidové noviny, Praha 2004.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založen na opraveném korpusu SYN2000 – FSC2000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• stále připravovaný a postupně zveřejňovaný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Akademický slovník současné češtiny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ÚJČ AV ČR, oddělení současné lexikografie a lexikologie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zveřejněna písmena A, B, C, Č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využívá výsledky korpusové lingvistiky a počítačové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lexikografie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2874612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D2B5331-53F3-A733-4D69-485491C1D4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CLARIN </a:t>
            </a:r>
            <a:r>
              <a:rPr lang="cs-CZ" dirty="0">
                <a:hlinkClick r:id="rId2"/>
              </a:rPr>
              <a:t>https://korpus.cz/clarin</a:t>
            </a:r>
            <a:r>
              <a:rPr lang="cs-CZ" dirty="0"/>
              <a:t>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43512A7F-690D-6CBF-04F4-FF91B6D02233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2034030" y="2093672"/>
            <a:ext cx="5039428" cy="3439005"/>
          </a:xfrm>
        </p:spPr>
      </p:pic>
    </p:spTree>
    <p:extLst>
      <p:ext uri="{BB962C8B-B14F-4D97-AF65-F5344CB8AC3E}">
        <p14:creationId xmlns:p14="http://schemas.microsoft.com/office/powerpoint/2010/main" val="294765262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4300350-86C4-3C5F-8715-0DDBD00CC3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Biblio</a:t>
            </a:r>
            <a:r>
              <a:rPr lang="cs-CZ" dirty="0"/>
              <a:t> </a:t>
            </a:r>
            <a:r>
              <a:rPr lang="cs-CZ" dirty="0">
                <a:hlinkClick r:id="rId2"/>
              </a:rPr>
              <a:t>https://www.korpus.cz/biblio/appeal</a:t>
            </a:r>
            <a:r>
              <a:rPr lang="cs-CZ" dirty="0"/>
              <a:t> </a:t>
            </a:r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1F3DD6D8-3CD0-1DC4-195C-6DE2AA418B87}"/>
              </a:ext>
            </a:extLst>
          </p:cNvPr>
          <p:cNvPicPr>
            <a:picLocks noGrp="1" noChangeAspect="1"/>
          </p:cNvPicPr>
          <p:nvPr>
            <p:ph sz="quarter" idx="1"/>
          </p:nvPr>
        </p:nvPicPr>
        <p:blipFill>
          <a:blip r:embed="rId3"/>
          <a:stretch>
            <a:fillRect/>
          </a:stretch>
        </p:blipFill>
        <p:spPr>
          <a:xfrm>
            <a:off x="1723458" y="1527175"/>
            <a:ext cx="5660571" cy="4572000"/>
          </a:xfrm>
        </p:spPr>
      </p:pic>
    </p:spTree>
    <p:extLst>
      <p:ext uri="{BB962C8B-B14F-4D97-AF65-F5344CB8AC3E}">
        <p14:creationId xmlns:p14="http://schemas.microsoft.com/office/powerpoint/2010/main" val="341229948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F105E1-C747-3EF1-20C4-4A7D06D6D5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Příklady otázek v testu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5FE5842-971A-22A0-2E58-217F090DD67D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/>
              <a:t>Vyjmenuj důležité konference specializované na KL</a:t>
            </a:r>
          </a:p>
          <a:p>
            <a:r>
              <a:rPr lang="cs-CZ" dirty="0"/>
              <a:t>Vyjmenuj alespoň dvě gramatiky založené na korpusech</a:t>
            </a:r>
          </a:p>
          <a:p>
            <a:r>
              <a:rPr lang="cs-CZ" dirty="0"/>
              <a:t>Vyjmenuj důležité časopisy zaměřené na KL</a:t>
            </a:r>
          </a:p>
        </p:txBody>
      </p:sp>
    </p:spTree>
    <p:extLst>
      <p:ext uri="{BB962C8B-B14F-4D97-AF65-F5344CB8AC3E}">
        <p14:creationId xmlns:p14="http://schemas.microsoft.com/office/powerpoint/2010/main" val="22993553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Korpusová lingvistika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Korpusová lingvistika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Počítačová lingvistika (</a:t>
            </a:r>
            <a:r>
              <a:rPr lang="cs-CZ" dirty="0" err="1">
                <a:effectLst/>
                <a:latin typeface="Arial" panose="020B0604020202020204" pitchFamily="34" charset="0"/>
              </a:rPr>
              <a:t>Computational</a:t>
            </a:r>
            <a:br>
              <a:rPr lang="cs-CZ" dirty="0"/>
            </a:br>
            <a:r>
              <a:rPr lang="cs-CZ" dirty="0" err="1">
                <a:effectLst/>
                <a:latin typeface="Arial" panose="020B0604020202020204" pitchFamily="34" charset="0"/>
              </a:rPr>
              <a:t>Linguistics</a:t>
            </a:r>
            <a:r>
              <a:rPr lang="cs-CZ" dirty="0">
                <a:effectLst/>
                <a:latin typeface="Arial" panose="020B0604020202020204" pitchFamily="34" charset="0"/>
              </a:rPr>
              <a:t>)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NLP (</a:t>
            </a:r>
            <a:r>
              <a:rPr lang="cs-CZ" dirty="0" err="1">
                <a:effectLst/>
                <a:latin typeface="Arial" panose="020B0604020202020204" pitchFamily="34" charset="0"/>
              </a:rPr>
              <a:t>Nature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Language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Processing</a:t>
            </a:r>
            <a:r>
              <a:rPr lang="cs-CZ" dirty="0">
                <a:effectLst/>
                <a:latin typeface="Arial" panose="020B0604020202020204" pitchFamily="34" charset="0"/>
              </a:rPr>
              <a:t>)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Digital </a:t>
            </a:r>
            <a:r>
              <a:rPr lang="cs-CZ" dirty="0" err="1">
                <a:effectLst/>
                <a:latin typeface="Arial" panose="020B0604020202020204" pitchFamily="34" charset="0"/>
              </a:rPr>
              <a:t>Humanities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cs-CZ" dirty="0">
                <a:effectLst/>
                <a:latin typeface="Arial" panose="020B0604020202020204" pitchFamily="34" charset="0"/>
              </a:rPr>
              <a:t> Mezinárodní i národní konference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Odborné časopisy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5178695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FE2DE3F-63BF-7AC3-0787-3392CE7666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TEI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86DDC6-535F-7836-8D8B-C129BE50B61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TEI (Text </a:t>
            </a:r>
            <a:r>
              <a:rPr lang="cs-CZ" dirty="0" err="1">
                <a:effectLst/>
                <a:latin typeface="Arial" panose="020B0604020202020204" pitchFamily="34" charset="0"/>
              </a:rPr>
              <a:t>Encoding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Initiative</a:t>
            </a:r>
            <a:r>
              <a:rPr lang="cs-CZ" dirty="0">
                <a:effectLst/>
                <a:latin typeface="Arial" panose="020B0604020202020204" pitchFamily="34" charset="0"/>
              </a:rPr>
              <a:t>) od r. 1987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důležitá nezisková organizace akademických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pracovišť, výzkumných projektů a odborníků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vyvíjí a udržuje standardy pro reprezentaci textu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v digitální podobě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standardy jsou závazné mj. pro tvorbu korpusů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ve společenských vědách a lingvistice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od r. 1994 řídí značkování jazyka a struktury textu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(XML, HTML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336011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125060B-67CC-28DC-ECB0-9D46D7C2F2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Mezinárodní organizace, konference, časopisy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CB4EAA-7F0D-16A9-0DC8-D671F6F6F44E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ACL (</a:t>
            </a:r>
            <a:r>
              <a:rPr lang="cs-CZ" dirty="0" err="1">
                <a:effectLst/>
                <a:latin typeface="Arial" panose="020B0604020202020204" pitchFamily="34" charset="0"/>
              </a:rPr>
              <a:t>Association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for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Computational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Linguistics</a:t>
            </a:r>
            <a:r>
              <a:rPr lang="cs-CZ" dirty="0">
                <a:effectLst/>
                <a:latin typeface="Arial" panose="020B0604020202020204" pitchFamily="34" charset="0"/>
              </a:rPr>
              <a:t>)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založena 1962 (</a:t>
            </a:r>
            <a:r>
              <a:rPr lang="cs-CZ" dirty="0" err="1">
                <a:effectLst/>
                <a:latin typeface="Arial" panose="020B0604020202020204" pitchFamily="34" charset="0"/>
              </a:rPr>
              <a:t>Association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for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Machine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Translation</a:t>
            </a:r>
            <a:r>
              <a:rPr lang="cs-CZ" dirty="0">
                <a:effectLst/>
                <a:latin typeface="Arial" panose="020B0604020202020204" pitchFamily="34" charset="0"/>
              </a:rPr>
              <a:t> and</a:t>
            </a:r>
            <a:br>
              <a:rPr lang="cs-CZ" dirty="0"/>
            </a:br>
            <a:r>
              <a:rPr lang="cs-CZ" dirty="0" err="1">
                <a:effectLst/>
                <a:latin typeface="Arial" panose="020B0604020202020204" pitchFamily="34" charset="0"/>
              </a:rPr>
              <a:t>Computational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Linguistics</a:t>
            </a:r>
            <a:r>
              <a:rPr lang="cs-CZ" dirty="0">
                <a:effectLst/>
                <a:latin typeface="Arial" panose="020B0604020202020204" pitchFamily="34" charset="0"/>
              </a:rPr>
              <a:t> AMTCL, od r. 1968 ACL)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časopis </a:t>
            </a:r>
            <a:r>
              <a:rPr lang="cs-CZ" dirty="0" err="1">
                <a:effectLst/>
                <a:latin typeface="Arial" panose="020B0604020202020204" pitchFamily="34" charset="0"/>
              </a:rPr>
              <a:t>Computational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Linguistics</a:t>
            </a:r>
            <a:r>
              <a:rPr lang="cs-CZ" dirty="0">
                <a:effectLst/>
                <a:latin typeface="Arial" panose="020B0604020202020204" pitchFamily="34" charset="0"/>
              </a:rPr>
              <a:t> (MIT </a:t>
            </a:r>
            <a:r>
              <a:rPr lang="cs-CZ" dirty="0" err="1">
                <a:effectLst/>
                <a:latin typeface="Arial" panose="020B0604020202020204" pitchFamily="34" charset="0"/>
              </a:rPr>
              <a:t>Press</a:t>
            </a:r>
            <a:r>
              <a:rPr lang="cs-CZ" dirty="0">
                <a:effectLst/>
                <a:latin typeface="Arial" panose="020B0604020202020204" pitchFamily="34" charset="0"/>
              </a:rPr>
              <a:t>)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prestižní časopis počítačové lingvistiky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vychází čtvrtletně od r. 1988, od r. 2009 Open Access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konference ACL od r. 2002, prestižní konference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2021 Bangkok, Thajsko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2017 Vancouver, Kanada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2016 Berlín, Německo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2015 Peking, Čína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2007 Praha (možnost účasti českých počítačových lingvistů a informatiků i bez příspěvků, jinak není snadné se na konferenci dostat)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66187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6A3783C-8997-3A4F-E47B-FF91E5ACD1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Mezinárodní organizace, konference, časopisy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39EB1DE2-3CAE-B06D-2D02-AE36D2B1883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ICAME (International </a:t>
            </a:r>
            <a:r>
              <a:rPr lang="cs-CZ" dirty="0" err="1">
                <a:effectLst/>
                <a:latin typeface="Arial" panose="020B0604020202020204" pitchFamily="34" charset="0"/>
              </a:rPr>
              <a:t>Computer</a:t>
            </a:r>
            <a:r>
              <a:rPr lang="cs-CZ" dirty="0">
                <a:effectLst/>
                <a:latin typeface="Arial" panose="020B0604020202020204" pitchFamily="34" charset="0"/>
              </a:rPr>
              <a:t> Archive </a:t>
            </a:r>
            <a:r>
              <a:rPr lang="cs-CZ" dirty="0" err="1">
                <a:effectLst/>
                <a:latin typeface="Arial" panose="020B0604020202020204" pitchFamily="34" charset="0"/>
              </a:rPr>
              <a:t>of</a:t>
            </a:r>
            <a:br>
              <a:rPr lang="cs-CZ" dirty="0"/>
            </a:br>
            <a:r>
              <a:rPr lang="cs-CZ" dirty="0" err="1">
                <a:effectLst/>
                <a:latin typeface="Arial" panose="020B0604020202020204" pitchFamily="34" charset="0"/>
              </a:rPr>
              <a:t>Modern</a:t>
            </a:r>
            <a:r>
              <a:rPr lang="cs-CZ" dirty="0">
                <a:effectLst/>
                <a:latin typeface="Arial" panose="020B0604020202020204" pitchFamily="34" charset="0"/>
              </a:rPr>
              <a:t> and Medieval </a:t>
            </a:r>
            <a:r>
              <a:rPr lang="cs-CZ" dirty="0" err="1">
                <a:effectLst/>
                <a:latin typeface="Arial" panose="020B0604020202020204" pitchFamily="34" charset="0"/>
              </a:rPr>
              <a:t>English</a:t>
            </a:r>
            <a:r>
              <a:rPr lang="cs-CZ" dirty="0">
                <a:effectLst/>
                <a:latin typeface="Arial" panose="020B0604020202020204" pitchFamily="34" charset="0"/>
              </a:rPr>
              <a:t>)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mezinárodní organizace lingvistů a informatiků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pracujících s elektronickými texty v angličtině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University </a:t>
            </a:r>
            <a:r>
              <a:rPr lang="cs-CZ" dirty="0" err="1">
                <a:effectLst/>
                <a:latin typeface="Arial" panose="020B0604020202020204" pitchFamily="34" charset="0"/>
              </a:rPr>
              <a:t>of</a:t>
            </a:r>
            <a:r>
              <a:rPr lang="cs-CZ" dirty="0">
                <a:effectLst/>
                <a:latin typeface="Arial" panose="020B0604020202020204" pitchFamily="34" charset="0"/>
              </a:rPr>
              <a:t> Bergen, Norsko, založena v Oslu 1977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ICAME </a:t>
            </a:r>
            <a:r>
              <a:rPr lang="cs-CZ" dirty="0" err="1">
                <a:effectLst/>
                <a:latin typeface="Arial" panose="020B0604020202020204" pitchFamily="34" charset="0"/>
              </a:rPr>
              <a:t>conference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• 2021 42. roč., Dortmund, Německo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• 2017 38. roč., Praha, ČR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• 2016 37. roč., Hong Kong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• 1979 1. roč., Bergen, Norsko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ICAME </a:t>
            </a:r>
            <a:r>
              <a:rPr lang="cs-CZ" dirty="0" err="1">
                <a:effectLst/>
                <a:latin typeface="Arial" panose="020B0604020202020204" pitchFamily="34" charset="0"/>
              </a:rPr>
              <a:t>Journal</a:t>
            </a:r>
            <a:r>
              <a:rPr lang="cs-CZ" dirty="0">
                <a:effectLst/>
                <a:latin typeface="Arial" panose="020B0604020202020204" pitchFamily="34" charset="0"/>
              </a:rPr>
              <a:t> (od 1978) – odborný časopis,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minimálně jednou ročně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885334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2841A3-A362-7C1F-C209-DC19B25C6F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Mezinárodní organizace, konference, časopisy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CBBF289-CFC1-84ED-88A4-6F02545BAC10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ACH (</a:t>
            </a:r>
            <a:r>
              <a:rPr lang="cs-CZ" dirty="0" err="1">
                <a:effectLst/>
                <a:latin typeface="Arial" panose="020B0604020202020204" pitchFamily="34" charset="0"/>
              </a:rPr>
              <a:t>Association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for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Computers</a:t>
            </a:r>
            <a:r>
              <a:rPr lang="cs-CZ" dirty="0">
                <a:effectLst/>
                <a:latin typeface="Arial" panose="020B0604020202020204" pitchFamily="34" charset="0"/>
              </a:rPr>
              <a:t> and </a:t>
            </a:r>
            <a:r>
              <a:rPr lang="cs-CZ" dirty="0" err="1">
                <a:effectLst/>
                <a:latin typeface="Arial" panose="020B0604020202020204" pitchFamily="34" charset="0"/>
              </a:rPr>
              <a:t>the</a:t>
            </a:r>
            <a:br>
              <a:rPr lang="cs-CZ" dirty="0"/>
            </a:br>
            <a:r>
              <a:rPr lang="cs-CZ" dirty="0" err="1">
                <a:effectLst/>
                <a:latin typeface="Arial" panose="020B0604020202020204" pitchFamily="34" charset="0"/>
              </a:rPr>
              <a:t>Humanities</a:t>
            </a:r>
            <a:r>
              <a:rPr lang="cs-CZ" dirty="0">
                <a:effectLst/>
                <a:latin typeface="Arial" panose="020B0604020202020204" pitchFamily="34" charset="0"/>
              </a:rPr>
              <a:t>)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založena 1978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od 2002 součástí ADHO (</a:t>
            </a:r>
            <a:r>
              <a:rPr lang="cs-CZ" dirty="0" err="1">
                <a:effectLst/>
                <a:latin typeface="Arial" panose="020B0604020202020204" pitchFamily="34" charset="0"/>
              </a:rPr>
              <a:t>Alliance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of</a:t>
            </a:r>
            <a:r>
              <a:rPr lang="cs-CZ" dirty="0">
                <a:effectLst/>
                <a:latin typeface="Arial" panose="020B0604020202020204" pitchFamily="34" charset="0"/>
              </a:rPr>
              <a:t> Digital </a:t>
            </a:r>
            <a:r>
              <a:rPr lang="cs-CZ" dirty="0" err="1">
                <a:effectLst/>
                <a:latin typeface="Arial" panose="020B0604020202020204" pitchFamily="34" charset="0"/>
              </a:rPr>
              <a:t>Humanities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Organizations</a:t>
            </a:r>
            <a:r>
              <a:rPr lang="cs-CZ" dirty="0">
                <a:effectLst/>
                <a:latin typeface="Arial" panose="020B0604020202020204" pitchFamily="34" charset="0"/>
              </a:rPr>
              <a:t>)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konference Digital </a:t>
            </a:r>
            <a:r>
              <a:rPr lang="cs-CZ" dirty="0" err="1">
                <a:effectLst/>
                <a:latin typeface="Arial" panose="020B0604020202020204" pitchFamily="34" charset="0"/>
              </a:rPr>
              <a:t>Humanities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conference</a:t>
            </a:r>
            <a:r>
              <a:rPr lang="cs-CZ" dirty="0">
                <a:effectLst/>
                <a:latin typeface="Arial" panose="020B0604020202020204" pitchFamily="34" charset="0"/>
              </a:rPr>
              <a:t>, od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1989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časopis </a:t>
            </a:r>
            <a:r>
              <a:rPr lang="cs-CZ" dirty="0" err="1">
                <a:effectLst/>
                <a:latin typeface="Arial" panose="020B0604020202020204" pitchFamily="34" charset="0"/>
              </a:rPr>
              <a:t>Computers</a:t>
            </a:r>
            <a:r>
              <a:rPr lang="cs-CZ" dirty="0">
                <a:effectLst/>
                <a:latin typeface="Arial" panose="020B0604020202020204" pitchFamily="34" charset="0"/>
              </a:rPr>
              <a:t> and </a:t>
            </a:r>
            <a:r>
              <a:rPr lang="cs-CZ" dirty="0" err="1">
                <a:effectLst/>
                <a:latin typeface="Arial" panose="020B0604020202020204" pitchFamily="34" charset="0"/>
              </a:rPr>
              <a:t>the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Humanities</a:t>
            </a:r>
            <a:r>
              <a:rPr lang="cs-CZ" dirty="0">
                <a:effectLst/>
                <a:latin typeface="Arial" panose="020B0604020202020204" pitchFamily="34" charset="0"/>
              </a:rPr>
              <a:t> od 2004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od 2005 </a:t>
            </a:r>
            <a:r>
              <a:rPr lang="cs-CZ" dirty="0" err="1">
                <a:effectLst/>
                <a:latin typeface="Arial" panose="020B0604020202020204" pitchFamily="34" charset="0"/>
              </a:rPr>
              <a:t>Language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Resources</a:t>
            </a:r>
            <a:r>
              <a:rPr lang="cs-CZ" dirty="0">
                <a:effectLst/>
                <a:latin typeface="Arial" panose="020B0604020202020204" pitchFamily="34" charset="0"/>
              </a:rPr>
              <a:t> and </a:t>
            </a:r>
            <a:r>
              <a:rPr lang="cs-CZ" dirty="0" err="1">
                <a:effectLst/>
                <a:latin typeface="Arial" panose="020B0604020202020204" pitchFamily="34" charset="0"/>
              </a:rPr>
              <a:t>Evaluation</a:t>
            </a:r>
            <a:endParaRPr lang="cs-CZ" dirty="0">
              <a:effectLst/>
              <a:latin typeface="Arial" panose="020B0604020202020204" pitchFamily="34" charset="0"/>
            </a:endParaRPr>
          </a:p>
          <a:p>
            <a:r>
              <a:rPr lang="cs-CZ" dirty="0">
                <a:effectLst/>
                <a:latin typeface="Arial" panose="020B0604020202020204" pitchFamily="34" charset="0"/>
              </a:rPr>
              <a:t>časopis </a:t>
            </a:r>
            <a:r>
              <a:rPr lang="cs-CZ" dirty="0" err="1">
                <a:effectLst/>
                <a:latin typeface="Arial" panose="020B0604020202020204" pitchFamily="34" charset="0"/>
              </a:rPr>
              <a:t>Literary</a:t>
            </a:r>
            <a:r>
              <a:rPr lang="cs-CZ" dirty="0">
                <a:effectLst/>
                <a:latin typeface="Arial" panose="020B0604020202020204" pitchFamily="34" charset="0"/>
              </a:rPr>
              <a:t> and </a:t>
            </a:r>
            <a:r>
              <a:rPr lang="cs-CZ" dirty="0" err="1">
                <a:effectLst/>
                <a:latin typeface="Arial" panose="020B0604020202020204" pitchFamily="34" charset="0"/>
              </a:rPr>
              <a:t>Linguistic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Computing</a:t>
            </a:r>
            <a:r>
              <a:rPr lang="cs-CZ" dirty="0">
                <a:effectLst/>
                <a:latin typeface="Arial" panose="020B0604020202020204" pitchFamily="34" charset="0"/>
              </a:rPr>
              <a:t> (Oxford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University </a:t>
            </a:r>
            <a:r>
              <a:rPr lang="cs-CZ" dirty="0" err="1">
                <a:effectLst/>
                <a:latin typeface="Arial" panose="020B0604020202020204" pitchFamily="34" charset="0"/>
              </a:rPr>
              <a:t>Press</a:t>
            </a:r>
            <a:r>
              <a:rPr lang="cs-CZ" dirty="0">
                <a:effectLst/>
                <a:latin typeface="Arial" panose="020B0604020202020204" pitchFamily="34" charset="0"/>
              </a:rPr>
              <a:t>)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495102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1846515-59C0-EE0A-49A8-25A7864EAD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Další mezinárodní časopisy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CCFF745F-8AE9-7A88-4070-926DD8F3129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International </a:t>
            </a:r>
            <a:r>
              <a:rPr lang="cs-CZ" dirty="0" err="1">
                <a:effectLst/>
                <a:latin typeface="Arial" panose="020B0604020202020204" pitchFamily="34" charset="0"/>
              </a:rPr>
              <a:t>Journal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of</a:t>
            </a:r>
            <a:r>
              <a:rPr lang="cs-CZ" dirty="0">
                <a:effectLst/>
                <a:latin typeface="Arial" panose="020B0604020202020204" pitchFamily="34" charset="0"/>
              </a:rPr>
              <a:t> Corpus </a:t>
            </a:r>
            <a:r>
              <a:rPr lang="cs-CZ" dirty="0" err="1">
                <a:effectLst/>
                <a:latin typeface="Arial" panose="020B0604020202020204" pitchFamily="34" charset="0"/>
              </a:rPr>
              <a:t>Linguistics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(John </a:t>
            </a:r>
            <a:r>
              <a:rPr lang="cs-CZ" dirty="0" err="1">
                <a:effectLst/>
                <a:latin typeface="Arial" panose="020B0604020202020204" pitchFamily="34" charset="0"/>
              </a:rPr>
              <a:t>Benjamins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Publishing</a:t>
            </a:r>
            <a:r>
              <a:rPr lang="cs-CZ" dirty="0">
                <a:effectLst/>
                <a:latin typeface="Arial" panose="020B0604020202020204" pitchFamily="34" charset="0"/>
              </a:rPr>
              <a:t> </a:t>
            </a:r>
            <a:r>
              <a:rPr lang="cs-CZ" dirty="0" err="1">
                <a:effectLst/>
                <a:latin typeface="Arial" panose="020B0604020202020204" pitchFamily="34" charset="0"/>
              </a:rPr>
              <a:t>Company</a:t>
            </a:r>
            <a:r>
              <a:rPr lang="cs-CZ" dirty="0">
                <a:effectLst/>
                <a:latin typeface="Arial" panose="020B0604020202020204" pitchFamily="34" charset="0"/>
              </a:rPr>
              <a:t>,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Amsterodam)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v redakční radě byl František Čermák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od r. 1996, čtvrtletně od 2005, e-</a:t>
            </a:r>
            <a:r>
              <a:rPr lang="cs-CZ" dirty="0" err="1">
                <a:effectLst/>
                <a:latin typeface="Arial" panose="020B0604020202020204" pitchFamily="34" charset="0"/>
              </a:rPr>
              <a:t>Journal</a:t>
            </a:r>
            <a:r>
              <a:rPr lang="cs-CZ" dirty="0">
                <a:effectLst/>
                <a:latin typeface="Arial" panose="020B0604020202020204" pitchFamily="34" charset="0"/>
              </a:rPr>
              <a:t>, možnost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přihlášení přes </a:t>
            </a:r>
            <a:r>
              <a:rPr lang="cs-CZ" dirty="0" err="1">
                <a:effectLst/>
                <a:latin typeface="Arial" panose="020B0604020202020204" pitchFamily="34" charset="0"/>
              </a:rPr>
              <a:t>Institutional</a:t>
            </a:r>
            <a:r>
              <a:rPr lang="cs-CZ" dirty="0">
                <a:effectLst/>
                <a:latin typeface="Arial" panose="020B0604020202020204" pitchFamily="34" charset="0"/>
              </a:rPr>
              <a:t> Login (MU)</a:t>
            </a:r>
          </a:p>
          <a:p>
            <a:r>
              <a:rPr lang="cs-CZ" dirty="0" err="1">
                <a:effectLst/>
                <a:latin typeface="Arial" panose="020B0604020202020204" pitchFamily="34" charset="0"/>
              </a:rPr>
              <a:t>Corpora</a:t>
            </a:r>
            <a:r>
              <a:rPr lang="cs-CZ" dirty="0">
                <a:effectLst/>
                <a:latin typeface="Arial" panose="020B0604020202020204" pitchFamily="34" charset="0"/>
              </a:rPr>
              <a:t> (Edinburgh University </a:t>
            </a:r>
            <a:r>
              <a:rPr lang="cs-CZ" dirty="0" err="1">
                <a:effectLst/>
                <a:latin typeface="Arial" panose="020B0604020202020204" pitchFamily="34" charset="0"/>
              </a:rPr>
              <a:t>Press</a:t>
            </a:r>
            <a:r>
              <a:rPr lang="cs-CZ" dirty="0">
                <a:effectLst/>
                <a:latin typeface="Arial" panose="020B0604020202020204" pitchFamily="34" charset="0"/>
              </a:rPr>
              <a:t>)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</a:t>
            </a:r>
            <a:r>
              <a:rPr lang="cs-CZ" dirty="0" err="1">
                <a:effectLst/>
                <a:latin typeface="Arial" panose="020B0604020202020204" pitchFamily="34" charset="0"/>
              </a:rPr>
              <a:t>Lancaster</a:t>
            </a:r>
            <a:r>
              <a:rPr lang="cs-CZ" dirty="0">
                <a:effectLst/>
                <a:latin typeface="Arial" panose="020B0604020202020204" pitchFamily="34" charset="0"/>
              </a:rPr>
              <a:t> University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od r. 2006, 2krát ročně</a:t>
            </a: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val="3857235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CBDA816-83F8-F07C-FC21-D63FF78233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Konference (ČR)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DF8AC5C-D1A0-2211-0CAE-21AD41DE8B92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Korpusová lingvistika Praha, pořádá ÚČNK, z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konferencí vyšly sborníky s příspěvky Praha 2011 (3 sborníky)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1 </a:t>
            </a:r>
            <a:r>
              <a:rPr lang="cs-CZ" dirty="0" err="1">
                <a:effectLst/>
                <a:latin typeface="Arial" panose="020B0604020202020204" pitchFamily="34" charset="0"/>
              </a:rPr>
              <a:t>InterCorp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2 Výzkum a výstavba korpusů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3 Gramatika a značkování korpusů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Praha 2014 – 20 let mapování češtiny</a:t>
            </a:r>
            <a:br>
              <a:rPr lang="cs-CZ" dirty="0"/>
            </a:br>
            <a:r>
              <a:rPr lang="cs-CZ" dirty="0">
                <a:effectLst/>
                <a:latin typeface="Arial" panose="020B0604020202020204" pitchFamily="34" charset="0"/>
              </a:rPr>
              <a:t>– k 20letému výročí ÚČNK</a:t>
            </a:r>
          </a:p>
          <a:p>
            <a:r>
              <a:rPr lang="cs-CZ" dirty="0">
                <a:effectLst/>
                <a:latin typeface="Arial" panose="020B0604020202020204" pitchFamily="34" charset="0"/>
              </a:rPr>
              <a:t>Praha 2016 – Od mluvené češtiny k psané</a:t>
            </a:r>
          </a:p>
          <a:p>
            <a:r>
              <a:rPr lang="cs-CZ" dirty="0" err="1">
                <a:effectLst/>
                <a:latin typeface="Arial" panose="020B0604020202020204" pitchFamily="34" charset="0"/>
              </a:rPr>
              <a:t>SlaviCorp</a:t>
            </a:r>
            <a:r>
              <a:rPr lang="cs-CZ" dirty="0">
                <a:effectLst/>
                <a:latin typeface="Arial" panose="020B0604020202020204" pitchFamily="34" charset="0"/>
              </a:rPr>
              <a:t> 2018, ÚČNK, Praha, </a:t>
            </a:r>
            <a:r>
              <a:rPr lang="cs-CZ" dirty="0" err="1">
                <a:effectLst/>
                <a:latin typeface="Arial" panose="020B0604020202020204" pitchFamily="34" charset="0"/>
              </a:rPr>
              <a:t>mezinárodn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407724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AD036EC-B2D2-0C08-DBCE-5A67A1F242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Konference v ČR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5A29407-69D3-40CC-995B-CA26F1CFC5BF}"/>
              </a:ext>
            </a:extLst>
          </p:cNvPr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cs-CZ" dirty="0">
                <a:effectLst/>
                <a:latin typeface="Arial" panose="020B0604020202020204" pitchFamily="34" charset="0"/>
              </a:rPr>
              <a:t>Gramatika a korpus – mezinárodní konference, ÚJČ AV ČR</a:t>
            </a:r>
            <a:br>
              <a:rPr lang="cs-CZ" dirty="0">
                <a:effectLst/>
              </a:rPr>
            </a:br>
            <a:r>
              <a:rPr lang="cs-CZ" dirty="0">
                <a:effectLst/>
                <a:latin typeface="Arial" panose="020B0604020202020204" pitchFamily="34" charset="0"/>
              </a:rPr>
              <a:t>– 1. Praha, 2005</a:t>
            </a:r>
            <a:br>
              <a:rPr lang="cs-CZ" dirty="0">
                <a:effectLst/>
              </a:rPr>
            </a:br>
            <a:r>
              <a:rPr lang="cs-CZ" dirty="0">
                <a:effectLst/>
                <a:latin typeface="Arial" panose="020B0604020202020204" pitchFamily="34" charset="0"/>
              </a:rPr>
              <a:t>– 2. Liblice u Mělníka, 2007</a:t>
            </a:r>
            <a:br>
              <a:rPr lang="cs-CZ" dirty="0">
                <a:effectLst/>
              </a:rPr>
            </a:br>
            <a:r>
              <a:rPr lang="cs-CZ" dirty="0">
                <a:effectLst/>
                <a:latin typeface="Arial" panose="020B0604020202020204" pitchFamily="34" charset="0"/>
              </a:rPr>
              <a:t>– 3. Mannheim, 2009 – </a:t>
            </a:r>
            <a:r>
              <a:rPr lang="cs-CZ" dirty="0" err="1">
                <a:effectLst/>
                <a:latin typeface="Arial" panose="020B0604020202020204" pitchFamily="34" charset="0"/>
              </a:rPr>
              <a:t>Grammar</a:t>
            </a:r>
            <a:r>
              <a:rPr lang="cs-CZ" dirty="0">
                <a:effectLst/>
                <a:latin typeface="Arial" panose="020B0604020202020204" pitchFamily="34" charset="0"/>
              </a:rPr>
              <a:t> &amp; </a:t>
            </a:r>
            <a:r>
              <a:rPr lang="cs-CZ" dirty="0" err="1">
                <a:effectLst/>
                <a:latin typeface="Arial" panose="020B0604020202020204" pitchFamily="34" charset="0"/>
              </a:rPr>
              <a:t>Corpora</a:t>
            </a:r>
            <a:br>
              <a:rPr lang="cs-CZ" dirty="0">
                <a:effectLst/>
              </a:rPr>
            </a:br>
            <a:r>
              <a:rPr lang="cs-CZ" dirty="0">
                <a:effectLst/>
                <a:latin typeface="Arial" panose="020B0604020202020204" pitchFamily="34" charset="0"/>
              </a:rPr>
              <a:t>– 4. Praha, 2012 (100. výročí narození Miloše Dokulila)</a:t>
            </a:r>
            <a:br>
              <a:rPr lang="cs-CZ" dirty="0">
                <a:effectLst/>
              </a:rPr>
            </a:br>
            <a:r>
              <a:rPr lang="cs-CZ" dirty="0">
                <a:effectLst/>
                <a:latin typeface="Arial" panose="020B0604020202020204" pitchFamily="34" charset="0"/>
              </a:rPr>
              <a:t>– 5. Varšava, 2014 – </a:t>
            </a:r>
            <a:r>
              <a:rPr lang="cs-CZ" dirty="0" err="1">
                <a:effectLst/>
                <a:latin typeface="Arial" panose="020B0604020202020204" pitchFamily="34" charset="0"/>
              </a:rPr>
              <a:t>Grammar</a:t>
            </a:r>
            <a:r>
              <a:rPr lang="cs-CZ" dirty="0">
                <a:effectLst/>
                <a:latin typeface="Arial" panose="020B0604020202020204" pitchFamily="34" charset="0"/>
              </a:rPr>
              <a:t> &amp; </a:t>
            </a:r>
            <a:r>
              <a:rPr lang="cs-CZ" dirty="0" err="1">
                <a:effectLst/>
                <a:latin typeface="Arial" panose="020B0604020202020204" pitchFamily="34" charset="0"/>
              </a:rPr>
              <a:t>Corpora</a:t>
            </a:r>
            <a:br>
              <a:rPr lang="cs-CZ" dirty="0">
                <a:effectLst/>
              </a:rPr>
            </a:br>
            <a:r>
              <a:rPr lang="cs-CZ" dirty="0">
                <a:effectLst/>
                <a:latin typeface="Arial" panose="020B0604020202020204" pitchFamily="34" charset="0"/>
              </a:rPr>
              <a:t>– 6. Mannheim, 2016 – </a:t>
            </a:r>
            <a:r>
              <a:rPr lang="cs-CZ" dirty="0" err="1">
                <a:effectLst/>
                <a:latin typeface="Arial" panose="020B0604020202020204" pitchFamily="34" charset="0"/>
              </a:rPr>
              <a:t>Grammar</a:t>
            </a:r>
            <a:r>
              <a:rPr lang="cs-CZ" dirty="0">
                <a:effectLst/>
                <a:latin typeface="Arial" panose="020B0604020202020204" pitchFamily="34" charset="0"/>
              </a:rPr>
              <a:t> &amp; </a:t>
            </a:r>
            <a:r>
              <a:rPr lang="cs-CZ" dirty="0" err="1">
                <a:effectLst/>
                <a:latin typeface="Arial" panose="020B0604020202020204" pitchFamily="34" charset="0"/>
              </a:rPr>
              <a:t>Corpora</a:t>
            </a:r>
            <a:br>
              <a:rPr lang="cs-CZ" dirty="0">
                <a:effectLst/>
              </a:rPr>
            </a:br>
            <a:r>
              <a:rPr lang="cs-CZ" dirty="0">
                <a:effectLst/>
                <a:latin typeface="Arial" panose="020B0604020202020204" pitchFamily="34" charset="0"/>
              </a:rPr>
              <a:t>– 7. Paříž, 2018 – </a:t>
            </a:r>
            <a:r>
              <a:rPr lang="cs-CZ" dirty="0" err="1">
                <a:effectLst/>
                <a:latin typeface="Arial" panose="020B0604020202020204" pitchFamily="34" charset="0"/>
              </a:rPr>
              <a:t>Grammar</a:t>
            </a:r>
            <a:r>
              <a:rPr lang="cs-CZ" dirty="0">
                <a:effectLst/>
                <a:latin typeface="Arial" panose="020B0604020202020204" pitchFamily="34" charset="0"/>
              </a:rPr>
              <a:t> &amp; </a:t>
            </a:r>
            <a:r>
              <a:rPr lang="cs-CZ" dirty="0" err="1">
                <a:effectLst/>
                <a:latin typeface="Arial" panose="020B0604020202020204" pitchFamily="34" charset="0"/>
              </a:rPr>
              <a:t>Corpora</a:t>
            </a:r>
            <a:br>
              <a:rPr lang="cs-CZ" dirty="0">
                <a:effectLst/>
              </a:rPr>
            </a:br>
            <a:r>
              <a:rPr lang="cs-CZ" dirty="0">
                <a:effectLst/>
                <a:latin typeface="Arial" panose="020B0604020202020204" pitchFamily="34" charset="0"/>
              </a:rPr>
              <a:t>– 8. </a:t>
            </a:r>
            <a:r>
              <a:rPr lang="cs-CZ" dirty="0" err="1">
                <a:effectLst/>
                <a:latin typeface="Arial" panose="020B0604020202020204" pitchFamily="34" charset="0"/>
              </a:rPr>
              <a:t>Krakow</a:t>
            </a:r>
            <a:r>
              <a:rPr lang="cs-CZ" dirty="0">
                <a:effectLst/>
                <a:latin typeface="Arial" panose="020B0604020202020204" pitchFamily="34" charset="0"/>
              </a:rPr>
              <a:t>, 2020 – </a:t>
            </a:r>
            <a:r>
              <a:rPr lang="cs-CZ" dirty="0" err="1">
                <a:effectLst/>
                <a:latin typeface="Arial" panose="020B0604020202020204" pitchFamily="34" charset="0"/>
              </a:rPr>
              <a:t>Grammar</a:t>
            </a:r>
            <a:r>
              <a:rPr lang="cs-CZ" dirty="0">
                <a:effectLst/>
                <a:latin typeface="Arial" panose="020B0604020202020204" pitchFamily="34" charset="0"/>
              </a:rPr>
              <a:t> &amp; </a:t>
            </a:r>
            <a:r>
              <a:rPr lang="cs-CZ" dirty="0" err="1">
                <a:effectLst/>
                <a:latin typeface="Arial" panose="020B0604020202020204" pitchFamily="34" charset="0"/>
              </a:rPr>
              <a:t>Corpora</a:t>
            </a:r>
            <a:endParaRPr lang="cs-CZ" dirty="0">
              <a:latin typeface="Arial" panose="020B0604020202020204" pitchFamily="34" charset="0"/>
            </a:endParaRPr>
          </a:p>
          <a:p>
            <a:r>
              <a:rPr lang="cs-CZ" dirty="0">
                <a:effectLst/>
                <a:latin typeface="Arial" panose="020B0604020202020204" pitchFamily="34" charset="0"/>
              </a:rPr>
              <a:t>Korpus jako zdroj dat o češtině, Šlapanice u Brna, 2004</a:t>
            </a:r>
            <a:br>
              <a:rPr lang="cs-CZ" dirty="0">
                <a:effectLst/>
              </a:rPr>
            </a:br>
            <a:r>
              <a:rPr lang="cs-CZ" dirty="0">
                <a:effectLst/>
                <a:latin typeface="Arial" panose="020B0604020202020204" pitchFamily="34" charset="0"/>
              </a:rPr>
              <a:t>– sborník Karlík, P. (</a:t>
            </a:r>
            <a:r>
              <a:rPr lang="cs-CZ" dirty="0" err="1">
                <a:effectLst/>
                <a:latin typeface="Arial" panose="020B0604020202020204" pitchFamily="34" charset="0"/>
              </a:rPr>
              <a:t>ed</a:t>
            </a:r>
            <a:r>
              <a:rPr lang="cs-CZ" dirty="0">
                <a:effectLst/>
                <a:latin typeface="Arial" panose="020B0604020202020204" pitchFamily="34" charset="0"/>
              </a:rPr>
              <a:t>.): Korpus jako zdroj dat o češtině. Brno: MU, 2004.</a:t>
            </a:r>
            <a:endParaRPr lang="cs-CZ" dirty="0">
              <a:latin typeface="Arial" panose="020B0604020202020204" pitchFamily="34" charset="0"/>
            </a:endParaRPr>
          </a:p>
          <a:p>
            <a:r>
              <a:rPr lang="cs-CZ" dirty="0">
                <a:effectLst/>
                <a:latin typeface="Arial" panose="020B0604020202020204" pitchFamily="34" charset="0"/>
              </a:rPr>
              <a:t>Čeština v mluveném korpusu, Praha, 2007 (věnovaná pouze</a:t>
            </a:r>
            <a:br>
              <a:rPr lang="cs-CZ" dirty="0">
                <a:effectLst/>
              </a:rPr>
            </a:br>
            <a:r>
              <a:rPr lang="cs-CZ" dirty="0">
                <a:effectLst/>
                <a:latin typeface="Arial" panose="020B0604020202020204" pitchFamily="34" charset="0"/>
              </a:rPr>
              <a:t>mluveným korpusům)</a:t>
            </a:r>
          </a:p>
          <a:p>
            <a:r>
              <a:rPr lang="cs-CZ" dirty="0" err="1">
                <a:effectLst/>
                <a:latin typeface="Arial" panose="020B0604020202020204" pitchFamily="34" charset="0"/>
              </a:rPr>
              <a:t>InterCorp</a:t>
            </a:r>
            <a:r>
              <a:rPr lang="cs-CZ" dirty="0">
                <a:effectLst/>
                <a:latin typeface="Arial" panose="020B0604020202020204" pitchFamily="34" charset="0"/>
              </a:rPr>
              <a:t>, Praha, 2009 (věnovaná pouze paralelnímu korpusu)</a:t>
            </a:r>
            <a:endParaRPr lang="cs-CZ" dirty="0">
              <a:effectLst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60401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ministrativní">
  <a:themeElements>
    <a:clrScheme name="Administrativní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Administrativní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dministrativní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0</TotalTime>
  <Words>1221</Words>
  <Application>Microsoft Office PowerPoint</Application>
  <PresentationFormat>Předvádění na obrazovce (4:3)</PresentationFormat>
  <Paragraphs>75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4" baseType="lpstr">
      <vt:lpstr>Arial</vt:lpstr>
      <vt:lpstr>Calibri</vt:lpstr>
      <vt:lpstr>Georgia</vt:lpstr>
      <vt:lpstr>Wingdings</vt:lpstr>
      <vt:lpstr>Wingdings 2</vt:lpstr>
      <vt:lpstr>Administrativní</vt:lpstr>
      <vt:lpstr>Úvod do korpusové lingvistiky 10 </vt:lpstr>
      <vt:lpstr>Korpusová lingvistika</vt:lpstr>
      <vt:lpstr>TEI</vt:lpstr>
      <vt:lpstr>Mezinárodní organizace, konference, časopisy</vt:lpstr>
      <vt:lpstr>Mezinárodní organizace, konference, časopisy</vt:lpstr>
      <vt:lpstr>Mezinárodní organizace, konference, časopisy</vt:lpstr>
      <vt:lpstr>Další mezinárodní časopisy</vt:lpstr>
      <vt:lpstr>Konference (ČR)</vt:lpstr>
      <vt:lpstr>Konference v ČR</vt:lpstr>
      <vt:lpstr>Konference v ČR/SR</vt:lpstr>
      <vt:lpstr>KGA</vt:lpstr>
      <vt:lpstr>Prezentace aplikace PowerPoint</vt:lpstr>
      <vt:lpstr>Publikace</vt:lpstr>
      <vt:lpstr>Gramatiky</vt:lpstr>
      <vt:lpstr>Slovníky</vt:lpstr>
      <vt:lpstr>CLARIN https://korpus.cz/clarin </vt:lpstr>
      <vt:lpstr>Biblio https://www.korpus.cz/biblio/appeal </vt:lpstr>
      <vt:lpstr>Příklady otázek v testu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Úvod do korpusové lingvistiky 11</dc:title>
  <dc:creator>Petr</dc:creator>
  <cp:lastModifiedBy>Klára Osolsobě</cp:lastModifiedBy>
  <cp:revision>13</cp:revision>
  <dcterms:created xsi:type="dcterms:W3CDTF">2013-12-03T08:30:24Z</dcterms:created>
  <dcterms:modified xsi:type="dcterms:W3CDTF">2023-04-26T09:57:01Z</dcterms:modified>
</cp:coreProperties>
</file>