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7" r:id="rId3"/>
    <p:sldId id="274" r:id="rId4"/>
    <p:sldId id="281" r:id="rId5"/>
    <p:sldId id="271" r:id="rId6"/>
    <p:sldId id="272" r:id="rId7"/>
    <p:sldId id="273" r:id="rId8"/>
    <p:sldId id="270" r:id="rId9"/>
    <p:sldId id="284" r:id="rId10"/>
    <p:sldId id="283" r:id="rId11"/>
    <p:sldId id="285" r:id="rId12"/>
    <p:sldId id="286" r:id="rId13"/>
    <p:sldId id="275" r:id="rId14"/>
    <p:sldId id="278" r:id="rId15"/>
    <p:sldId id="280" r:id="rId16"/>
    <p:sldId id="26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E9488-F1E8-4956-B146-DD3744CAFF89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DC5FD-E0B2-4BBE-9819-60AE5EA47E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63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3C11-C25D-4952-9349-37B986E38BAB}" type="datetime1">
              <a:rPr lang="cs-CZ" smtClean="0"/>
              <a:t>28.02.2023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E91C3-BF0E-4562-9ACD-AE31CBFCADE8}" type="datetime1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8596-2715-4CF0-AE6A-B56CDA863D6F}" type="datetime1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060A-53C9-4118-A81B-1E611BD08C3F}" type="datetime1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6586-6B97-4727-9EAA-15819C794F6D}" type="datetime1">
              <a:rPr lang="cs-CZ" smtClean="0"/>
              <a:t>28.02.2023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BB639F5-1621-4A03-9058-37A6252F3375}" type="datetime1">
              <a:rPr lang="cs-CZ" smtClean="0"/>
              <a:t>28.02.2023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218D1-585D-4E46-B2D6-AE0B9670B59C}" type="datetime1">
              <a:rPr lang="cs-CZ" smtClean="0"/>
              <a:t>28.02.2023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C6FA-7912-44F9-8119-2AC644B32DAF}" type="datetime1">
              <a:rPr lang="cs-CZ" smtClean="0"/>
              <a:t>28.02.2023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FE4B3-8055-4DDB-A3A4-D500078A6B35}" type="datetime1">
              <a:rPr lang="cs-CZ" smtClean="0"/>
              <a:t>28.02.2023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C1FC-1FA4-4BCE-A8C8-0F7EDBF03A4D}" type="datetime1">
              <a:rPr lang="cs-CZ" smtClean="0"/>
              <a:t>28.02.2023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708B531-AC4B-4D79-B056-A16599DE1C19}" type="datetime1">
              <a:rPr lang="cs-CZ" smtClean="0"/>
              <a:t>28.02.2023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B4ABDFF-4E7D-4DD3-9920-1E435988BEDE}" type="datetime1">
              <a:rPr lang="cs-CZ" smtClean="0"/>
              <a:t>28.02.2023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B15024-FF16-4B2D-BB53-9FED01FF6CFE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larin.eu/resource-families/spoken-corpora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n.wikipedia.org/wiki/Survey_of_English_Usag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korpus.cz/doku.php/:pojmy:synchronn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korpus.cz/doku.php/cnk:syn200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Typologie jazykových korpusů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 do korpusové lingvistiky 2</a:t>
            </a:r>
          </a:p>
        </p:txBody>
      </p:sp>
    </p:spTree>
    <p:extLst>
      <p:ext uri="{BB962C8B-B14F-4D97-AF65-F5344CB8AC3E}">
        <p14:creationId xmlns:p14="http://schemas.microsoft.com/office/powerpoint/2010/main" val="1171673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9C37A1-818D-8F5C-42D7-88F3BB360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Korpusy řady SYN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90A24D-1640-0BDE-45C6-01E284332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10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68B3978-9182-7B65-6FD5-9839E9804B8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SYN2015</a:t>
            </a:r>
          </a:p>
          <a:p>
            <a:r>
              <a:rPr lang="cs-CZ" dirty="0"/>
              <a:t>SYN2020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pro beletrii platí strategie 25 + 75, tj. doba </a:t>
            </a:r>
            <a:r>
              <a:rPr lang="cs-CZ" dirty="0">
                <a:solidFill>
                  <a:srgbClr val="FF0000"/>
                </a:solidFill>
              </a:rPr>
              <a:t>od prvního vydání nepřesahuje 75 let </a:t>
            </a:r>
            <a:r>
              <a:rPr lang="cs-CZ" dirty="0"/>
              <a:t>(přibližně tři žijící generace) a konkrétní </a:t>
            </a:r>
            <a:r>
              <a:rPr lang="cs-CZ" dirty="0">
                <a:solidFill>
                  <a:srgbClr val="FF0000"/>
                </a:solidFill>
              </a:rPr>
              <a:t>vydání </a:t>
            </a:r>
            <a:r>
              <a:rPr lang="cs-CZ" dirty="0"/>
              <a:t>díla zařazovaného do korpusu není starší </a:t>
            </a:r>
            <a:r>
              <a:rPr lang="cs-CZ" dirty="0">
                <a:solidFill>
                  <a:srgbClr val="FF0000"/>
                </a:solidFill>
              </a:rPr>
              <a:t>25 let </a:t>
            </a:r>
            <a:r>
              <a:rPr lang="cs-CZ" dirty="0"/>
              <a:t>(zajištění současné recepce),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u </a:t>
            </a:r>
            <a:r>
              <a:rPr lang="cs-CZ" dirty="0">
                <a:solidFill>
                  <a:srgbClr val="FF0000"/>
                </a:solidFill>
              </a:rPr>
              <a:t>odborných</a:t>
            </a:r>
            <a:r>
              <a:rPr lang="cs-CZ" dirty="0"/>
              <a:t> textů platí požadavek prvního vydání v posledních </a:t>
            </a:r>
            <a:r>
              <a:rPr lang="cs-CZ" dirty="0">
                <a:solidFill>
                  <a:srgbClr val="FF0000"/>
                </a:solidFill>
              </a:rPr>
              <a:t>25 letech</a:t>
            </a:r>
            <a:r>
              <a:rPr lang="cs-CZ" dirty="0"/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hranice synchronie publicistických titulů zůstává nezměněna, tj. text musí být vydán v </a:t>
            </a:r>
            <a:r>
              <a:rPr lang="cs-CZ" dirty="0">
                <a:solidFill>
                  <a:srgbClr val="FF0000"/>
                </a:solidFill>
              </a:rPr>
              <a:t>období mapovaném </a:t>
            </a:r>
            <a:r>
              <a:rPr lang="cs-CZ" dirty="0"/>
              <a:t>daným korpusem (v případě SYN2015 je to období let 2010 až 2014).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4816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1D3925-9EDB-4C07-0A5A-FFDD10152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 (právo a etika)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E25FCB-DD31-A956-DB2A-0E0B192CD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11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F66B637-F56E-1E41-D026-C84AC9E5765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Poskytovatelé textů</a:t>
            </a:r>
          </a:p>
          <a:p>
            <a:r>
              <a:rPr lang="cs-CZ" dirty="0"/>
              <a:t>Nekomerční využití</a:t>
            </a:r>
          </a:p>
          <a:p>
            <a:r>
              <a:rPr lang="cs-CZ" dirty="0"/>
              <a:t>Autorská práva tvůrců korpusů a korpusových nástrojů – citační etika</a:t>
            </a:r>
          </a:p>
          <a:p>
            <a:r>
              <a:rPr lang="cs-CZ" dirty="0"/>
              <a:t>Právní zajištění při získávání dat pro korpusy</a:t>
            </a:r>
          </a:p>
          <a:p>
            <a:r>
              <a:rPr lang="cs-CZ" dirty="0"/>
              <a:t>Anonymizace citlivých údajů v korpusech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9655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1BBD3-2B8C-9990-9E19-E63EE65CA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Mluvené korpusy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CF12581-0100-0B9C-F692-249CA4633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12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6B7EE7-1562-2484-B5D5-4DED64D11C6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pmk</a:t>
            </a:r>
            <a:r>
              <a:rPr lang="cs-CZ" dirty="0"/>
              <a:t>/</a:t>
            </a:r>
            <a:r>
              <a:rPr lang="cs-CZ" dirty="0" err="1"/>
              <a:t>bmk</a:t>
            </a:r>
            <a:endParaRPr lang="cs-CZ" dirty="0"/>
          </a:p>
          <a:p>
            <a:r>
              <a:rPr lang="cs-CZ" dirty="0"/>
              <a:t>řada ORAL</a:t>
            </a:r>
          </a:p>
          <a:p>
            <a:r>
              <a:rPr lang="cs-CZ" dirty="0"/>
              <a:t>DIALEKT</a:t>
            </a:r>
          </a:p>
          <a:p>
            <a:r>
              <a:rPr lang="cs-CZ" dirty="0"/>
              <a:t>multimodální korpus (grafický přepis, fonetickou původní i průvodní nahrávku a (stále velmi řídce) ještě někdy i nafilmovaný záznam)</a:t>
            </a:r>
          </a:p>
          <a:p>
            <a:r>
              <a:rPr lang="cs-CZ" dirty="0">
                <a:hlinkClick r:id="rId2"/>
              </a:rPr>
              <a:t>https://www.clarin.eu/resource-families/spoken-corpora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6288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6FB02C-E992-D16E-F734-FE01F8FA3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Primát mluveného jazyka a jazykové korpusy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838AC4-BF56-316C-7336-ECCEC7A6A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13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F02DD2-051D-124B-5572-873221B5ADA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Nedostatek mluvených textů pro diachronní výzkum</a:t>
            </a:r>
          </a:p>
          <a:p>
            <a:r>
              <a:rPr lang="cs-CZ" dirty="0"/>
              <a:t>Vysoké náklady na pořízení mluvených textů v porovnání s texty psanými</a:t>
            </a:r>
          </a:p>
          <a:p>
            <a:r>
              <a:rPr lang="cs-CZ" dirty="0"/>
              <a:t>Otázka přirozenosti a etická hlediska</a:t>
            </a:r>
          </a:p>
          <a:p>
            <a:r>
              <a:rPr lang="cs-CZ" dirty="0"/>
              <a:t>Mluvený jazyk a žánr</a:t>
            </a:r>
          </a:p>
          <a:p>
            <a:r>
              <a:rPr lang="cs-CZ" dirty="0"/>
              <a:t>Psaný jazyk a žánr</a:t>
            </a:r>
          </a:p>
          <a:p>
            <a:r>
              <a:rPr lang="cs-CZ" dirty="0"/>
              <a:t>Vícejazyčnost v KL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521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314A91-977B-1653-6B04-532AE4241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SEU</a:t>
            </a:r>
            <a:br>
              <a:rPr lang="cs-CZ" dirty="0"/>
            </a:br>
            <a:r>
              <a:rPr lang="cs-CZ" sz="2000" dirty="0">
                <a:hlinkClick r:id="rId2"/>
              </a:rPr>
              <a:t>https://en.wikipedia.org/wiki/Survey_of_English_Usage</a:t>
            </a:r>
            <a:r>
              <a:rPr lang="cs-CZ" sz="2000" dirty="0"/>
              <a:t> 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98B384-D741-586A-DB22-919B65568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14</a:t>
            </a:fld>
            <a:endParaRPr lang="cs-CZ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CEB011E9-1AEB-BA34-F043-2F354C6A5D16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459469" y="1527175"/>
            <a:ext cx="8188550" cy="4572000"/>
          </a:xfrm>
        </p:spPr>
      </p:pic>
    </p:spTree>
    <p:extLst>
      <p:ext uri="{BB962C8B-B14F-4D97-AF65-F5344CB8AC3E}">
        <p14:creationId xmlns:p14="http://schemas.microsoft.com/office/powerpoint/2010/main" val="3000437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D30330-3043-46F4-3CFA-F5DB922AA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korpusů ČNK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9C9AA5-543C-E478-2D6A-7F6E03131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15</a:t>
            </a:fld>
            <a:endParaRPr lang="cs-CZ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B636814B-0DD0-C040-0A45-389C1B27F46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20477F-0315-0B7D-3076-EE4C357EB2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520" y="1564141"/>
            <a:ext cx="9144000" cy="88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911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570A48-F6BA-DDFF-7413-ACE3ADF3D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otázek v testu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766568-06D0-B726-50AB-6E349CDEA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16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4005E2-62A1-3EF5-F662-5FEC563841F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Charakterizujte pojetí synchronního korpusu řady SYN</a:t>
            </a:r>
          </a:p>
          <a:p>
            <a:r>
              <a:rPr lang="cs-CZ" dirty="0"/>
              <a:t>K čemu mohou sloužit autorské korpusy?</a:t>
            </a:r>
          </a:p>
          <a:p>
            <a:r>
              <a:rPr lang="cs-CZ" dirty="0"/>
              <a:t>Uveďte důvodu malého rozsahu korpusů mluveného jazyka?</a:t>
            </a:r>
          </a:p>
          <a:p>
            <a:r>
              <a:rPr lang="cs-CZ" dirty="0"/>
              <a:t>Existují korpusy dialektologické?</a:t>
            </a:r>
          </a:p>
          <a:p>
            <a:r>
              <a:rPr lang="cs-CZ" dirty="0"/>
              <a:t>Je možné zkoumat synchronní stav jazyka starších jazykových období?</a:t>
            </a:r>
          </a:p>
          <a:p>
            <a:r>
              <a:rPr lang="cs-CZ" dirty="0"/>
              <a:t>Je možno zohlednit časové hledisko u specializovaných korpusů (vývoj jazyka jedince, vývoj podoby žánru)?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305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7AB17C-EF79-7F57-B18E-8A45A2336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HLEDISKA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E44432-5006-9924-8CCE-D7454C532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2</a:t>
            </a:fld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E86FF8E-16FA-AF93-ECA6-3613BCF87A5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ČAS (synchronní / diachronní)</a:t>
            </a:r>
          </a:p>
          <a:p>
            <a:r>
              <a:rPr lang="cs-CZ" dirty="0"/>
              <a:t>TEXT (psaný / mluvený / webový)</a:t>
            </a:r>
          </a:p>
          <a:p>
            <a:r>
              <a:rPr lang="cs-CZ" dirty="0"/>
              <a:t>JAZYK (jednojazyčný / paralelní /srovnatelný)</a:t>
            </a:r>
          </a:p>
          <a:p>
            <a:r>
              <a:rPr lang="cs-CZ" dirty="0"/>
              <a:t>AUTOR (autorský)</a:t>
            </a:r>
          </a:p>
          <a:p>
            <a:r>
              <a:rPr lang="cs-CZ" dirty="0"/>
              <a:t>VÝZKUMNÝ CÍL (obecný / specializovaný)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6914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13A5D3-41D9-1276-D38E-767E40D26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ČAS </a:t>
            </a:r>
            <a:r>
              <a:rPr lang="cs-CZ" sz="2700" dirty="0"/>
              <a:t>(synchronie a diachronie, řešíme obsah i rozsah)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9E5943-8F9D-8CBD-C8C1-29407D024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3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536D18C-53ED-8992-1571-2C8469553C3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Bude nás zajímat zkoumat jazyk v nějaké konkrétní době?</a:t>
            </a:r>
          </a:p>
          <a:p>
            <a:r>
              <a:rPr lang="cs-CZ" dirty="0"/>
              <a:t>Jaké texty máme k dispozici?</a:t>
            </a:r>
          </a:p>
          <a:p>
            <a:r>
              <a:rPr lang="cs-CZ" dirty="0"/>
              <a:t>Jak stanovíme časové rozmezí?</a:t>
            </a:r>
          </a:p>
          <a:p>
            <a:r>
              <a:rPr lang="cs-CZ" dirty="0"/>
              <a:t>Jak stanovíme obsah a rozsah</a:t>
            </a:r>
          </a:p>
          <a:p>
            <a:r>
              <a:rPr lang="cs-CZ" dirty="0"/>
              <a:t>Jak budeme řešit anotace</a:t>
            </a:r>
          </a:p>
        </p:txBody>
      </p:sp>
    </p:spTree>
    <p:extLst>
      <p:ext uri="{BB962C8B-B14F-4D97-AF65-F5344CB8AC3E}">
        <p14:creationId xmlns:p14="http://schemas.microsoft.com/office/powerpoint/2010/main" val="229197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7F765-3342-9347-85DD-27A0CA9DA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Časové hledisko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73DA48-A0C3-64C4-50B3-79513633C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4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5BA0C45-8DBD-CB0E-6CBB-226BD79505B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synchronní (zachycuje texty, které vznikly ve vymezeném kratším časovém úseku a které jsou v něm recipovány,  obtíže – generační a další rozdíly - vágní)</a:t>
            </a:r>
          </a:p>
          <a:p>
            <a:r>
              <a:rPr lang="cs-CZ" dirty="0"/>
              <a:t>diachronní (zachycuje texty, které vznikly ve vymezeném delším časovém úseku, úsek je volen tak, aby bylo možné zkoumat vývoj jazyka)</a:t>
            </a:r>
          </a:p>
        </p:txBody>
      </p:sp>
    </p:spTree>
    <p:extLst>
      <p:ext uri="{BB962C8B-B14F-4D97-AF65-F5344CB8AC3E}">
        <p14:creationId xmlns:p14="http://schemas.microsoft.com/office/powerpoint/2010/main" val="3626849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04FDBF-3FD2-0516-0636-07EF17AD8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 (především obsahové hledisko)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62D435-0AB0-3909-17A8-854AA6451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5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6C5CD9D-D650-132B-5C46-7EACEBAB54F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Psaný nebo mluvený?</a:t>
            </a:r>
          </a:p>
          <a:p>
            <a:r>
              <a:rPr lang="cs-CZ" dirty="0"/>
              <a:t>Formální/připravený nebo neformální/nepřipravený?</a:t>
            </a:r>
          </a:p>
          <a:p>
            <a:r>
              <a:rPr lang="cs-CZ" dirty="0"/>
              <a:t>Dialogický nebo monologický?</a:t>
            </a:r>
          </a:p>
          <a:p>
            <a:r>
              <a:rPr lang="cs-CZ" dirty="0"/>
              <a:t>Styl a žánr?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5866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E33AF1-717D-894A-EDD2-CA3E220B2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 (obsahové i rozsahové hledisko)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162EFA-4508-AA24-F216-3A90C9310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6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03F719C-6780-3691-1246-BE93B4E96AA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Známý nebo neznámý?</a:t>
            </a:r>
          </a:p>
          <a:p>
            <a:r>
              <a:rPr lang="cs-CZ" dirty="0"/>
              <a:t>Přiznaný nebo anonymní?</a:t>
            </a:r>
          </a:p>
          <a:p>
            <a:r>
              <a:rPr lang="cs-CZ" dirty="0"/>
              <a:t>Jak zajistit identifikaci a jak anonymitu?</a:t>
            </a:r>
          </a:p>
          <a:p>
            <a:r>
              <a:rPr lang="cs-CZ" dirty="0"/>
              <a:t>Které parametry autorství mohou být pro výzkum jazyka relevantní?</a:t>
            </a:r>
          </a:p>
        </p:txBody>
      </p:sp>
    </p:spTree>
    <p:extLst>
      <p:ext uri="{BB962C8B-B14F-4D97-AF65-F5344CB8AC3E}">
        <p14:creationId xmlns:p14="http://schemas.microsoft.com/office/powerpoint/2010/main" val="3954663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962C4A-D633-830B-037F-CC0D38E93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Výzkumný cíl (obsahové i rozsahové hledisko)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13E208-6B9B-CF16-FDA2-AC9B22BEA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7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274C170-CE2A-A145-FFDD-8316FED2109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Obecný nebo speciální?</a:t>
            </a:r>
          </a:p>
          <a:p>
            <a:r>
              <a:rPr lang="cs-CZ" dirty="0"/>
              <a:t>Popis nebo srovnání?</a:t>
            </a:r>
          </a:p>
          <a:p>
            <a:r>
              <a:rPr lang="cs-CZ" dirty="0"/>
              <a:t>Soukromý nebo veřejný?</a:t>
            </a:r>
          </a:p>
          <a:p>
            <a:r>
              <a:rPr lang="cs-CZ" dirty="0"/>
              <a:t>Jak velká data (ROZSAH) lze/chceme získat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923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47A30-34AE-9E5B-8DF8-E47A8B3E1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synchronie v KL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F36AAF-26EE-1D12-956D-76D808A7F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8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56B7A0-18C8-B5EC-BA5D-2B1D0247E3F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https://wiki.korpus.cz/doku.php/:pojmy:synchronni</a:t>
            </a:r>
            <a:endParaRPr lang="cs-CZ" dirty="0"/>
          </a:p>
          <a:p>
            <a:r>
              <a:rPr lang="cs-CZ" dirty="0"/>
              <a:t>Je třeba stanovit</a:t>
            </a:r>
          </a:p>
          <a:p>
            <a:r>
              <a:rPr lang="cs-CZ" dirty="0"/>
              <a:t>Lze stanovit s ohledem na žánr (publicistika zastarává rychleji než odborné texty a beletrie)</a:t>
            </a:r>
          </a:p>
          <a:p>
            <a:r>
              <a:rPr lang="cs-CZ" dirty="0"/>
              <a:t>Lze stanovit s ohledem na autora (např. v beletrii)</a:t>
            </a:r>
          </a:p>
          <a:p>
            <a:r>
              <a:rPr lang="cs-CZ" dirty="0"/>
              <a:t>Lze stanovit s ohledem na text (oportunismus nemusí znamenat nedostatek rozvahy)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782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034422-3063-C73D-70EE-C42AD946B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Korpusy řady SYN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54427A-755C-44EE-A316-5753F8624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5024-FF16-4B2D-BB53-9FED01FF6CFE}" type="slidenum">
              <a:rPr lang="cs-CZ" smtClean="0"/>
              <a:t>9</a:t>
            </a:fld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EA2A7F0-F437-A043-4F4D-904875C955C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SYN2000</a:t>
            </a:r>
          </a:p>
          <a:p>
            <a:r>
              <a:rPr lang="cs-CZ" dirty="0"/>
              <a:t>SYN2005</a:t>
            </a:r>
          </a:p>
          <a:p>
            <a:r>
              <a:rPr lang="cs-CZ" dirty="0"/>
              <a:t>SYN2010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beletristické texty - </a:t>
            </a:r>
            <a:r>
              <a:rPr lang="cs-CZ" dirty="0">
                <a:solidFill>
                  <a:srgbClr val="FF0000"/>
                </a:solidFill>
              </a:rPr>
              <a:t>autor</a:t>
            </a:r>
            <a:r>
              <a:rPr lang="cs-CZ" dirty="0"/>
              <a:t> narozen </a:t>
            </a:r>
            <a:r>
              <a:rPr lang="cs-CZ" dirty="0">
                <a:solidFill>
                  <a:srgbClr val="FF0000"/>
                </a:solidFill>
              </a:rPr>
              <a:t>po roce 1880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dílo</a:t>
            </a:r>
            <a:r>
              <a:rPr lang="cs-CZ" dirty="0"/>
              <a:t> bylo vydáno </a:t>
            </a:r>
            <a:r>
              <a:rPr lang="cs-CZ" dirty="0">
                <a:solidFill>
                  <a:srgbClr val="FF0000"/>
                </a:solidFill>
              </a:rPr>
              <a:t>po roce 1945 </a:t>
            </a:r>
            <a:r>
              <a:rPr lang="cs-CZ" dirty="0"/>
              <a:t>a je neustále </a:t>
            </a:r>
            <a:r>
              <a:rPr lang="cs-CZ" dirty="0">
                <a:solidFill>
                  <a:srgbClr val="FF0000"/>
                </a:solidFill>
              </a:rPr>
              <a:t>čteno a vydáváno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odborné texty - dílo bylo vydáno </a:t>
            </a:r>
            <a:r>
              <a:rPr lang="cs-CZ" dirty="0">
                <a:solidFill>
                  <a:srgbClr val="FF0000"/>
                </a:solidFill>
              </a:rPr>
              <a:t>po roce 1989 </a:t>
            </a:r>
            <a:r>
              <a:rPr lang="cs-CZ" dirty="0"/>
              <a:t>(platí méně striktně pro korpus </a:t>
            </a:r>
            <a:r>
              <a:rPr lang="cs-CZ" dirty="0">
                <a:hlinkClick r:id="rId2" tooltip="cnk:syn2000"/>
              </a:rPr>
              <a:t>SYN2000</a:t>
            </a:r>
            <a:r>
              <a:rPr lang="cs-CZ" dirty="0"/>
              <a:t>, který měl za cíl mapovat širší období)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publicistika - není starší než 5 let (platí méně striktně pro korpus </a:t>
            </a:r>
            <a:r>
              <a:rPr lang="cs-CZ" dirty="0">
                <a:hlinkClick r:id="rId2" tooltip="cnk:syn2000"/>
              </a:rPr>
              <a:t>SYN2000</a:t>
            </a:r>
            <a:r>
              <a:rPr lang="cs-CZ" dirty="0"/>
              <a:t>, který měl za cíl mapovat širší období)</a:t>
            </a:r>
          </a:p>
        </p:txBody>
      </p:sp>
    </p:spTree>
    <p:extLst>
      <p:ext uri="{BB962C8B-B14F-4D97-AF65-F5344CB8AC3E}">
        <p14:creationId xmlns:p14="http://schemas.microsoft.com/office/powerpoint/2010/main" val="25919564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657</Words>
  <Application>Microsoft Office PowerPoint</Application>
  <PresentationFormat>Předvádění na obrazovce (4:3)</PresentationFormat>
  <Paragraphs>97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Georgia</vt:lpstr>
      <vt:lpstr>Wingdings</vt:lpstr>
      <vt:lpstr>Wingdings 2</vt:lpstr>
      <vt:lpstr>Administrativní</vt:lpstr>
      <vt:lpstr>Úvod do korpusové lingvistiky 2</vt:lpstr>
      <vt:lpstr>HLEDISKA</vt:lpstr>
      <vt:lpstr>ČAS (synchronie a diachronie, řešíme obsah i rozsah)</vt:lpstr>
      <vt:lpstr>Časové hledisko</vt:lpstr>
      <vt:lpstr>TEXT (především obsahové hledisko)</vt:lpstr>
      <vt:lpstr>AUTOR (obsahové i rozsahové hledisko)</vt:lpstr>
      <vt:lpstr>Výzkumný cíl (obsahové i rozsahové hledisko)</vt:lpstr>
      <vt:lpstr>Pojetí synchronie v KL</vt:lpstr>
      <vt:lpstr>Korpusy řady SYN</vt:lpstr>
      <vt:lpstr>Korpusy řady SYN</vt:lpstr>
      <vt:lpstr>KL (právo a etika)</vt:lpstr>
      <vt:lpstr>Mluvené korpusy</vt:lpstr>
      <vt:lpstr>Primát mluveného jazyka a jazykové korpusy</vt:lpstr>
      <vt:lpstr>SEU https://en.wikipedia.org/wiki/Survey_of_English_Usage </vt:lpstr>
      <vt:lpstr>Typy korpusů ČNK</vt:lpstr>
      <vt:lpstr>Příklad otázek v testu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korpusové lingvistiky 2</dc:title>
  <dc:creator>Klára Osolsobě</dc:creator>
  <cp:lastModifiedBy>Klára Osolsobě</cp:lastModifiedBy>
  <cp:revision>13</cp:revision>
  <dcterms:created xsi:type="dcterms:W3CDTF">2013-09-30T09:42:58Z</dcterms:created>
  <dcterms:modified xsi:type="dcterms:W3CDTF">2023-02-28T14:08:16Z</dcterms:modified>
</cp:coreProperties>
</file>