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72" r:id="rId4"/>
    <p:sldId id="258" r:id="rId5"/>
    <p:sldId id="260" r:id="rId6"/>
    <p:sldId id="273" r:id="rId7"/>
    <p:sldId id="274" r:id="rId8"/>
    <p:sldId id="275" r:id="rId9"/>
    <p:sldId id="276" r:id="rId10"/>
    <p:sldId id="265" r:id="rId11"/>
    <p:sldId id="268" r:id="rId12"/>
    <p:sldId id="270" r:id="rId13"/>
    <p:sldId id="277" r:id="rId14"/>
    <p:sldId id="278" r:id="rId15"/>
    <p:sldId id="279" r:id="rId16"/>
    <p:sldId id="266" r:id="rId17"/>
    <p:sldId id="267" r:id="rId18"/>
    <p:sldId id="269" r:id="rId19"/>
    <p:sldId id="271" r:id="rId20"/>
    <p:sldId id="280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221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E7283-DF4C-4D58-9441-F8CB86AF9568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D3FD1-F108-40E6-83A5-25E1664B62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38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5474-CAF5-4DB1-B8B8-A74590B4EB4D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34FD465-13EF-4575-BAAC-1AD596B98AD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5474-CAF5-4DB1-B8B8-A74590B4EB4D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D465-13EF-4575-BAAC-1AD596B98ADA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34FD465-13EF-4575-BAAC-1AD596B98ADA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5474-CAF5-4DB1-B8B8-A74590B4EB4D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5474-CAF5-4DB1-B8B8-A74590B4EB4D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34FD465-13EF-4575-BAAC-1AD596B98AD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5474-CAF5-4DB1-B8B8-A74590B4EB4D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34FD465-13EF-4575-BAAC-1AD596B98ADA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FFD5474-CAF5-4DB1-B8B8-A74590B4EB4D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D465-13EF-4575-BAAC-1AD596B98AD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5474-CAF5-4DB1-B8B8-A74590B4EB4D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34FD465-13EF-4575-BAAC-1AD596B98ADA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5474-CAF5-4DB1-B8B8-A74590B4EB4D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34FD465-13EF-4575-BAAC-1AD596B98AD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5474-CAF5-4DB1-B8B8-A74590B4EB4D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4FD465-13EF-4575-BAAC-1AD596B98AD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34FD465-13EF-4575-BAAC-1AD596B98ADA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5474-CAF5-4DB1-B8B8-A74590B4EB4D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34FD465-13EF-4575-BAAC-1AD596B98ADA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FFD5474-CAF5-4DB1-B8B8-A74590B4EB4D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FFD5474-CAF5-4DB1-B8B8-A74590B4EB4D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34FD465-13EF-4575-BAAC-1AD596B98ADA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vokabular.ujc.cas.cz/moduly/mluvnic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vokabular.ujc.cas.cz/informace.aspx?t=kontakty&amp;o=kontakty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iki.korpus.cz/doku.php/pojmy:diachronn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korpus.cz/doku.php/kurz:hledani_v_diachronnim_korpus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iki.korpus.cz/doku.php/seznamy:zdrojove_texty_korpus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Diachronie a korpusy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Úvod do korpusové lingvistiky </a:t>
            </a:r>
            <a:br>
              <a:rPr lang="cs-CZ" dirty="0"/>
            </a:br>
            <a:r>
              <a:rPr lang="cs-CZ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90988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Staročeské slovníky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el. verze slovníků staré češtiny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7048822" cy="286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856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skvúcí</a:t>
            </a:r>
            <a:r>
              <a:rPr lang="cs-CZ" dirty="0"/>
              <a:t>/</a:t>
            </a:r>
            <a:r>
              <a:rPr lang="cs-CZ" dirty="0" err="1"/>
              <a:t>stkvúcí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62865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856895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38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Textová banka dostupná přes </a:t>
            </a:r>
            <a:r>
              <a:rPr lang="cs-CZ" dirty="0" err="1"/>
              <a:t>KonText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73632C1-90B0-2BFC-947F-4C9CB3130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88" y="1527048"/>
            <a:ext cx="9144000" cy="635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3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4B98C4-4594-254F-5C88-BD0D14841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 </a:t>
            </a:r>
            <a:r>
              <a:rPr lang="cs-CZ" dirty="0" err="1"/>
              <a:t>lemmatizován</a:t>
            </a:r>
            <a:r>
              <a:rPr lang="cs-CZ" dirty="0"/>
              <a:t> </a:t>
            </a:r>
            <a:r>
              <a:rPr lang="cs-CZ" i="1" dirty="0"/>
              <a:t>(být)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01BBE4F-0569-1E49-567F-CCEDC17B041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625" y="2232079"/>
            <a:ext cx="8504238" cy="3162192"/>
          </a:xfrm>
        </p:spPr>
      </p:pic>
    </p:spTree>
    <p:extLst>
      <p:ext uri="{BB962C8B-B14F-4D97-AF65-F5344CB8AC3E}">
        <p14:creationId xmlns:p14="http://schemas.microsoft.com/office/powerpoint/2010/main" val="3997030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9BD4D7-984E-AE0D-4955-C8C54FA61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nikoli </a:t>
            </a:r>
            <a:r>
              <a:rPr lang="cs-CZ" dirty="0" err="1"/>
              <a:t>desambiguován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AF94AEF-D1BA-A190-9409-651E42C0118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625" y="1863180"/>
            <a:ext cx="8504238" cy="3899990"/>
          </a:xfrm>
        </p:spPr>
      </p:pic>
    </p:spTree>
    <p:extLst>
      <p:ext uri="{BB962C8B-B14F-4D97-AF65-F5344CB8AC3E}">
        <p14:creationId xmlns:p14="http://schemas.microsoft.com/office/powerpoint/2010/main" val="4089638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E9F4E8-8C12-8BB0-9683-8B3D6B0D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Lze využít funkce rozhraní </a:t>
            </a:r>
            <a:r>
              <a:rPr lang="cs-CZ" dirty="0" err="1"/>
              <a:t>KonText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65A30D6-0FE8-D06C-1518-D04A9155E8B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382536" y="1527175"/>
            <a:ext cx="4342415" cy="4572000"/>
          </a:xfrm>
        </p:spPr>
      </p:pic>
    </p:spTree>
    <p:extLst>
      <p:ext uri="{BB962C8B-B14F-4D97-AF65-F5344CB8AC3E}">
        <p14:creationId xmlns:p14="http://schemas.microsoft.com/office/powerpoint/2010/main" val="119824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Starší české mluvnice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err="1">
                <a:hlinkClick r:id="rId2"/>
              </a:rPr>
              <a:t>vokabular.ujc.cas.cz</a:t>
            </a:r>
            <a:r>
              <a:rPr lang="cs-CZ" dirty="0">
                <a:hlinkClick r:id="rId2"/>
              </a:rPr>
              <a:t>/moduly/mluvnice</a:t>
            </a:r>
            <a:endParaRPr lang="cs-CZ" dirty="0"/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276872"/>
            <a:ext cx="8553450" cy="414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361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88640"/>
            <a:ext cx="8458200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978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err="1">
                <a:hlinkClick r:id="rId2"/>
              </a:rPr>
              <a:t>vokabular.ujc.cas.cz</a:t>
            </a:r>
            <a:r>
              <a:rPr lang="cs-CZ" dirty="0">
                <a:hlinkClick r:id="rId2"/>
              </a:rPr>
              <a:t>/</a:t>
            </a:r>
            <a:r>
              <a:rPr lang="cs-CZ" dirty="0" err="1">
                <a:hlinkClick r:id="rId2"/>
              </a:rPr>
              <a:t>informace.aspx?t</a:t>
            </a:r>
            <a:r>
              <a:rPr lang="cs-CZ" dirty="0">
                <a:hlinkClick r:id="rId2"/>
              </a:rPr>
              <a:t>=</a:t>
            </a:r>
            <a:r>
              <a:rPr lang="cs-CZ" dirty="0" err="1">
                <a:hlinkClick r:id="rId2"/>
              </a:rPr>
              <a:t>kontakty&amp;o</a:t>
            </a:r>
            <a:r>
              <a:rPr lang="cs-CZ" dirty="0">
                <a:hlinkClick r:id="rId2"/>
              </a:rPr>
              <a:t>=kontakty</a:t>
            </a:r>
            <a:endParaRPr lang="cs-CZ" dirty="0"/>
          </a:p>
          <a:p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849694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429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http://</a:t>
            </a:r>
            <a:r>
              <a:rPr lang="cs-CZ" dirty="0" err="1"/>
              <a:t>kott.ujc.cas.cz</a:t>
            </a:r>
            <a:r>
              <a:rPr lang="cs-CZ" dirty="0"/>
              <a:t>/</a:t>
            </a:r>
            <a:r>
              <a:rPr lang="cs-CZ" dirty="0" err="1"/>
              <a:t>index.php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484784"/>
            <a:ext cx="8982075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611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Diachronní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CCBAFC5-6065-1BB2-5F3D-58657FA9A66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346864" y="1527175"/>
            <a:ext cx="4413759" cy="4572000"/>
          </a:xfrm>
        </p:spPr>
      </p:pic>
    </p:spTree>
    <p:extLst>
      <p:ext uri="{BB962C8B-B14F-4D97-AF65-F5344CB8AC3E}">
        <p14:creationId xmlns:p14="http://schemas.microsoft.com/office/powerpoint/2010/main" val="1281423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ADB7D0-24F2-F780-8B84-B0ABED72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otázek v testu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8CDFAF-77AA-B744-DF43-E731DAA057F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Která pracoviště zpřístupňují diachronní data?</a:t>
            </a:r>
          </a:p>
          <a:p>
            <a:r>
              <a:rPr lang="cs-CZ" dirty="0"/>
              <a:t>Lze zkoumat česká diachronní data pomocí stejných nástrojů (</a:t>
            </a:r>
            <a:r>
              <a:rPr lang="cs-CZ" dirty="0" err="1"/>
              <a:t>manařeru</a:t>
            </a:r>
            <a:r>
              <a:rPr lang="cs-CZ" dirty="0"/>
              <a:t> kontext) jako data synchronní?</a:t>
            </a:r>
          </a:p>
          <a:p>
            <a:r>
              <a:rPr lang="cs-CZ" dirty="0"/>
              <a:t>Existují </a:t>
            </a:r>
            <a:r>
              <a:rPr lang="cs-CZ" dirty="0" err="1"/>
              <a:t>lemmatizovaná</a:t>
            </a:r>
            <a:r>
              <a:rPr lang="cs-CZ" dirty="0"/>
              <a:t> diachronní data?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5079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9749C3-4368-DB57-980A-99A818B42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diakorp</a:t>
            </a:r>
            <a:r>
              <a:rPr lang="cs-CZ" dirty="0"/>
              <a:t> v6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FC90F9-A6BB-4B9A-2414-9E838ADCD17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Korpus </a:t>
            </a:r>
            <a:r>
              <a:rPr lang="cs-CZ" dirty="0" err="1"/>
              <a:t>Diakorp</a:t>
            </a:r>
            <a:r>
              <a:rPr lang="cs-CZ" dirty="0"/>
              <a:t> reprezentuje </a:t>
            </a:r>
            <a:r>
              <a:rPr lang="cs-CZ" dirty="0">
                <a:hlinkClick r:id="rId2" tooltip="pojmy:diachronni"/>
              </a:rPr>
              <a:t>diachronní</a:t>
            </a:r>
            <a:r>
              <a:rPr lang="cs-CZ" dirty="0"/>
              <a:t> složku ČNK. </a:t>
            </a:r>
          </a:p>
          <a:p>
            <a:r>
              <a:rPr lang="cs-CZ" dirty="0"/>
              <a:t>7 století</a:t>
            </a:r>
          </a:p>
          <a:p>
            <a:r>
              <a:rPr lang="cs-CZ" dirty="0"/>
              <a:t>(v6 -3,4 mil. slov. )</a:t>
            </a:r>
          </a:p>
          <a:p>
            <a:r>
              <a:rPr lang="cs-CZ" dirty="0" err="1"/>
              <a:t>dia</a:t>
            </a:r>
            <a:r>
              <a:rPr lang="cs-CZ" dirty="0"/>
              <a:t> 2019 – </a:t>
            </a:r>
            <a:r>
              <a:rPr lang="cs-CZ" sz="1000" dirty="0"/>
              <a:t>připraven k publikaci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B082F9D-2E32-DB43-297B-8EC7694D7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2028183"/>
            <a:ext cx="6697010" cy="460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11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konec 13. stol. - 1989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Do r. 1989 odborné texty a publicistika</a:t>
            </a:r>
          </a:p>
          <a:p>
            <a:r>
              <a:rPr lang="cs-CZ" dirty="0"/>
              <a:t>do r. 1944 beletrie</a:t>
            </a:r>
          </a:p>
          <a:p>
            <a:r>
              <a:rPr lang="cs-CZ" dirty="0"/>
              <a:t>původně zapsané či vytištěné různými pravopisnými systémy (tzv. jednoduchým, spřežkovým a diakritickým pravopisem) a jejich kombinacemi</a:t>
            </a:r>
          </a:p>
          <a:p>
            <a:r>
              <a:rPr lang="cs-CZ" dirty="0"/>
              <a:t>transkripce nikoli transliterace (popř. další úpravy)</a:t>
            </a:r>
          </a:p>
          <a:p>
            <a:r>
              <a:rPr lang="cs-CZ" dirty="0">
                <a:hlinkClick r:id="rId2"/>
              </a:rPr>
              <a:t>https://wiki.korpus.cz/doku.php/kurz:hledani_v_diachronnim_korpusu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1786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Texty:</a:t>
            </a:r>
            <a:r>
              <a:rPr lang="cs-CZ" sz="2000" dirty="0"/>
              <a:t> </a:t>
            </a:r>
            <a:r>
              <a:rPr lang="cs-CZ" sz="2000" b="1" dirty="0"/>
              <a:t>Klasifikace textů v korpusu </a:t>
            </a:r>
            <a:r>
              <a:rPr lang="cs-CZ" sz="2000" b="1" dirty="0" err="1"/>
              <a:t>Diakorp</a:t>
            </a:r>
            <a:r>
              <a:rPr lang="cs-CZ" sz="2000" b="1" dirty="0"/>
              <a:t> verze 6</a:t>
            </a:r>
            <a:endParaRPr lang="cs-CZ" sz="20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5E92929-A460-F90A-7419-D7B4EC9D779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69275" y="1527175"/>
            <a:ext cx="8368937" cy="4572000"/>
          </a:xfrm>
        </p:spPr>
      </p:pic>
    </p:spTree>
    <p:extLst>
      <p:ext uri="{BB962C8B-B14F-4D97-AF65-F5344CB8AC3E}">
        <p14:creationId xmlns:p14="http://schemas.microsoft.com/office/powerpoint/2010/main" val="82525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A5CA3C-CBFD-ADE4-5926-41AD02DD3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Kompletní seznam zdrojových textů</a:t>
            </a:r>
            <a:br>
              <a:rPr lang="cs-CZ" dirty="0"/>
            </a:br>
            <a:r>
              <a:rPr lang="cs-CZ" sz="2000" dirty="0">
                <a:hlinkClick r:id="rId2"/>
              </a:rPr>
              <a:t>https://wiki.korpus.cz/doku.php/seznamy:zdrojove_texty_korpusu</a:t>
            </a:r>
            <a:r>
              <a:rPr lang="cs-CZ" sz="2000" dirty="0"/>
              <a:t>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83BD164-0E3B-2702-8D17-F13257C406B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919714" y="2684305"/>
            <a:ext cx="5268060" cy="2257740"/>
          </a:xfrm>
        </p:spPr>
      </p:pic>
    </p:spTree>
    <p:extLst>
      <p:ext uri="{BB962C8B-B14F-4D97-AF65-F5344CB8AC3E}">
        <p14:creationId xmlns:p14="http://schemas.microsoft.com/office/powerpoint/2010/main" val="3598220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C4775E-6A7D-515A-DDBC-F749E098C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Kontext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5F15E14-315A-FB8C-8A41-FFE86490DE6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7504" y="1484784"/>
            <a:ext cx="8504238" cy="2366723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3F36452-7CAE-CABE-046B-CE12D5643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449" y="3859882"/>
            <a:ext cx="9144000" cy="27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38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98609B-D32E-31ED-E18B-3C0FDBAFF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Není </a:t>
            </a:r>
            <a:r>
              <a:rPr lang="cs-CZ" dirty="0" err="1"/>
              <a:t>lemmatizován</a:t>
            </a:r>
            <a:r>
              <a:rPr lang="cs-CZ" dirty="0"/>
              <a:t>, lze užít regulární výrazy</a:t>
            </a:r>
            <a:br>
              <a:rPr lang="cs-CZ" dirty="0"/>
            </a:br>
            <a:r>
              <a:rPr lang="cs-CZ" sz="2000" b="1" dirty="0"/>
              <a:t>[</a:t>
            </a:r>
            <a:r>
              <a:rPr lang="cs-CZ" sz="2000" b="1" dirty="0" err="1"/>
              <a:t>word</a:t>
            </a:r>
            <a:r>
              <a:rPr lang="cs-CZ" sz="2000" b="1" dirty="0"/>
              <a:t>=".*</a:t>
            </a:r>
            <a:r>
              <a:rPr lang="cs-CZ" sz="2000" b="1" dirty="0" err="1"/>
              <a:t>uov</a:t>
            </a:r>
            <a:r>
              <a:rPr lang="cs-CZ" sz="2000" b="1" dirty="0"/>
              <a:t>?"]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209604E-A30C-23E5-59B0-200C413E55A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625" y="2497654"/>
            <a:ext cx="8504238" cy="2631042"/>
          </a:xfrm>
        </p:spPr>
      </p:pic>
    </p:spTree>
    <p:extLst>
      <p:ext uri="{BB962C8B-B14F-4D97-AF65-F5344CB8AC3E}">
        <p14:creationId xmlns:p14="http://schemas.microsoft.com/office/powerpoint/2010/main" val="1796214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D08742-C9FD-7484-329E-EDCB72090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400" dirty="0"/>
              <a:t>Další zdroje pro diachronní výzkum - VW</a:t>
            </a:r>
            <a:br>
              <a:rPr lang="cs-CZ" sz="1400" dirty="0"/>
            </a:br>
            <a:r>
              <a:rPr lang="cs-CZ" sz="1400" dirty="0"/>
              <a:t>internetová aplikace, která </a:t>
            </a:r>
            <a:r>
              <a:rPr lang="cs-CZ" sz="1400" b="1" dirty="0"/>
              <a:t>od listopadu 2006 </a:t>
            </a:r>
            <a:r>
              <a:rPr lang="cs-CZ" sz="1400" dirty="0"/>
              <a:t>postupně zpřístupňuje textové, obrazové a zvukové zdroje k poznání historické češtiny.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24D6CE8-26E0-2D8E-689F-095A3538219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625" y="2631003"/>
            <a:ext cx="8504238" cy="2364344"/>
          </a:xfrm>
        </p:spPr>
      </p:pic>
    </p:spTree>
    <p:extLst>
      <p:ext uri="{BB962C8B-B14F-4D97-AF65-F5344CB8AC3E}">
        <p14:creationId xmlns:p14="http://schemas.microsoft.com/office/powerpoint/2010/main" val="13377220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104</TotalTime>
  <Words>291</Words>
  <Application>Microsoft Office PowerPoint</Application>
  <PresentationFormat>Předvádění na obrazovce (4:3)</PresentationFormat>
  <Paragraphs>35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Calibri</vt:lpstr>
      <vt:lpstr>Georgia</vt:lpstr>
      <vt:lpstr>Wingdings</vt:lpstr>
      <vt:lpstr>Wingdings 2</vt:lpstr>
      <vt:lpstr>Administrativní</vt:lpstr>
      <vt:lpstr>Úvod do korpusové lingvistiky  7</vt:lpstr>
      <vt:lpstr>Diachronní </vt:lpstr>
      <vt:lpstr>diakorp v6</vt:lpstr>
      <vt:lpstr>konec 13. stol. - 1989</vt:lpstr>
      <vt:lpstr>Texty: Klasifikace textů v korpusu Diakorp verze 6</vt:lpstr>
      <vt:lpstr>Kompletní seznam zdrojových textů https://wiki.korpus.cz/doku.php/seznamy:zdrojove_texty_korpusu </vt:lpstr>
      <vt:lpstr>Kontext</vt:lpstr>
      <vt:lpstr>Není lemmatizován, lze užít regulární výrazy [word=".*uov?"]</vt:lpstr>
      <vt:lpstr>Další zdroje pro diachronní výzkum - VW internetová aplikace, která od listopadu 2006 postupně zpřístupňuje textové, obrazové a zvukové zdroje k poznání historické češtiny. </vt:lpstr>
      <vt:lpstr>Staročeské slovníky</vt:lpstr>
      <vt:lpstr>skvúcí/stkvúcí</vt:lpstr>
      <vt:lpstr>Textová banka dostupná přes KonText</vt:lpstr>
      <vt:lpstr>Je lemmatizován (být)</vt:lpstr>
      <vt:lpstr>nikoli desambiguován</vt:lpstr>
      <vt:lpstr>Lze využít funkce rozhraní KonText</vt:lpstr>
      <vt:lpstr>Starší české mluvnice</vt:lpstr>
      <vt:lpstr>Prezentace aplikace PowerPoint</vt:lpstr>
      <vt:lpstr>více</vt:lpstr>
      <vt:lpstr>http://kott.ujc.cas.cz/index.php</vt:lpstr>
      <vt:lpstr>Příklad otázek v testu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korpusové lingvistiky 11</dc:title>
  <dc:creator>Petr</dc:creator>
  <cp:lastModifiedBy>Klára Osolsobě</cp:lastModifiedBy>
  <cp:revision>7</cp:revision>
  <dcterms:created xsi:type="dcterms:W3CDTF">2013-12-03T08:30:24Z</dcterms:created>
  <dcterms:modified xsi:type="dcterms:W3CDTF">2023-03-22T16:45:37Z</dcterms:modified>
</cp:coreProperties>
</file>