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81" r:id="rId3"/>
    <p:sldId id="282" r:id="rId4"/>
    <p:sldId id="280" r:id="rId5"/>
    <p:sldId id="257" r:id="rId6"/>
    <p:sldId id="258" r:id="rId7"/>
    <p:sldId id="259" r:id="rId8"/>
    <p:sldId id="260" r:id="rId9"/>
    <p:sldId id="261" r:id="rId10"/>
    <p:sldId id="262" r:id="rId11"/>
    <p:sldId id="279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2" r:id="rId20"/>
    <p:sldId id="270" r:id="rId21"/>
    <p:sldId id="271" r:id="rId22"/>
    <p:sldId id="273" r:id="rId23"/>
    <p:sldId id="274" r:id="rId24"/>
    <p:sldId id="275" r:id="rId25"/>
    <p:sldId id="276" r:id="rId26"/>
    <p:sldId id="277" r:id="rId27"/>
    <p:sldId id="278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B02BC-45F3-4FEA-8BE6-428895F8FAD8}" type="datetimeFigureOut">
              <a:rPr lang="cs-CZ" smtClean="0"/>
              <a:t>06.03.2020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1DD0-0269-4779-BE32-DE66BA5197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229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B02BC-45F3-4FEA-8BE6-428895F8FAD8}" type="datetimeFigureOut">
              <a:rPr lang="cs-CZ" smtClean="0"/>
              <a:t>06.03.2020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1DD0-0269-4779-BE32-DE66BA5197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850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B02BC-45F3-4FEA-8BE6-428895F8FAD8}" type="datetimeFigureOut">
              <a:rPr lang="cs-CZ" smtClean="0"/>
              <a:t>06.03.2020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1DD0-0269-4779-BE32-DE66BA5197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463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B02BC-45F3-4FEA-8BE6-428895F8FAD8}" type="datetimeFigureOut">
              <a:rPr lang="cs-CZ" smtClean="0"/>
              <a:t>06.03.2020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1DD0-0269-4779-BE32-DE66BA5197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057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B02BC-45F3-4FEA-8BE6-428895F8FAD8}" type="datetimeFigureOut">
              <a:rPr lang="cs-CZ" smtClean="0"/>
              <a:t>06.03.2020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1DD0-0269-4779-BE32-DE66BA5197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3416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B02BC-45F3-4FEA-8BE6-428895F8FAD8}" type="datetimeFigureOut">
              <a:rPr lang="cs-CZ" smtClean="0"/>
              <a:t>06.03.2020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1DD0-0269-4779-BE32-DE66BA5197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7809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B02BC-45F3-4FEA-8BE6-428895F8FAD8}" type="datetimeFigureOut">
              <a:rPr lang="cs-CZ" smtClean="0"/>
              <a:t>06.03.2020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1DD0-0269-4779-BE32-DE66BA5197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188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B02BC-45F3-4FEA-8BE6-428895F8FAD8}" type="datetimeFigureOut">
              <a:rPr lang="cs-CZ" smtClean="0"/>
              <a:t>06.03.2020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1DD0-0269-4779-BE32-DE66BA5197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7086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B02BC-45F3-4FEA-8BE6-428895F8FAD8}" type="datetimeFigureOut">
              <a:rPr lang="cs-CZ" smtClean="0"/>
              <a:t>06.03.2020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1DD0-0269-4779-BE32-DE66BA5197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7230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B02BC-45F3-4FEA-8BE6-428895F8FAD8}" type="datetimeFigureOut">
              <a:rPr lang="cs-CZ" smtClean="0"/>
              <a:t>06.03.2020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1DD0-0269-4779-BE32-DE66BA5197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354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B02BC-45F3-4FEA-8BE6-428895F8FAD8}" type="datetimeFigureOut">
              <a:rPr lang="cs-CZ" smtClean="0"/>
              <a:t>06.03.2020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11DD0-0269-4779-BE32-DE66BA5197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453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B02BC-45F3-4FEA-8BE6-428895F8FAD8}" type="datetimeFigureOut">
              <a:rPr lang="cs-CZ" smtClean="0"/>
              <a:t>06.03.2020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11DD0-0269-4779-BE32-DE66BA5197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80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prakta.info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5iA6uTXU290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Česká kramářská píseň - úvod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4871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Technologie výroby kramářských písní (J. Dufka, M. Drozda)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Technologie výroby tištěných knih se v českých zemích rozšiřovala od 70. let 15. </a:t>
            </a:r>
            <a:r>
              <a:rPr lang="cs-CZ" dirty="0" smtClean="0"/>
              <a:t>století.</a:t>
            </a:r>
          </a:p>
          <a:p>
            <a:r>
              <a:rPr lang="cs-CZ" dirty="0"/>
              <a:t>Kromě malých regionálních tiskáren, </a:t>
            </a:r>
            <a:r>
              <a:rPr lang="cs-CZ" dirty="0" smtClean="0"/>
              <a:t>zejména </a:t>
            </a:r>
            <a:r>
              <a:rPr lang="cs-CZ" dirty="0"/>
              <a:t>od 2. poloviny 18. století </a:t>
            </a:r>
            <a:r>
              <a:rPr lang="cs-CZ" dirty="0" smtClean="0"/>
              <a:t>vznik </a:t>
            </a:r>
            <a:r>
              <a:rPr lang="cs-CZ" dirty="0"/>
              <a:t>velkých tiskařských podniků, </a:t>
            </a:r>
            <a:r>
              <a:rPr lang="cs-CZ" dirty="0" smtClean="0"/>
              <a:t>současně </a:t>
            </a:r>
            <a:r>
              <a:rPr lang="cs-CZ" dirty="0"/>
              <a:t>i více než deset tiskařských lisů. Provoz tiskáren byl </a:t>
            </a:r>
            <a:r>
              <a:rPr lang="cs-CZ" dirty="0" smtClean="0"/>
              <a:t>regulován</a:t>
            </a:r>
            <a:r>
              <a:rPr lang="cs-CZ" dirty="0"/>
              <a:t>, obvykle býval založen na panovnickém privilegiu, později guberniální koncesi</a:t>
            </a:r>
            <a:r>
              <a:rPr lang="cs-CZ" dirty="0" smtClean="0"/>
              <a:t>.</a:t>
            </a:r>
          </a:p>
          <a:p>
            <a:r>
              <a:rPr lang="cs-CZ" dirty="0"/>
              <a:t>Řemeslo přecházelo nejčastěji z otce na syna, zetě, nebo nového manžela tiskařovy vdovy, díky čemuž některé rodiny držely tiskárny dědičně i v několika generacích</a:t>
            </a:r>
            <a:r>
              <a:rPr lang="cs-CZ" dirty="0" smtClean="0"/>
              <a:t>.</a:t>
            </a:r>
          </a:p>
          <a:p>
            <a:r>
              <a:rPr lang="cs-CZ" dirty="0"/>
              <a:t>Až do 1. poloviny 19. století se technologie </a:t>
            </a:r>
            <a:r>
              <a:rPr lang="cs-CZ" dirty="0" smtClean="0"/>
              <a:t>příliš </a:t>
            </a:r>
            <a:r>
              <a:rPr lang="cs-CZ" dirty="0"/>
              <a:t>nelišila od Gutenbergova způsobu knihtisku. Vysázené litery byly zasazeny spolu s formami pro dřevořezové ilustrace a výplňovými prvky do sazebnice a vloženy do tiskařského lisu. Na raznici byla nanesena tamponem tiskařská barva a přiložen navlhčený arch papíru. Po přiklopení desky byl lis sešroubován, čímž došlo k otisku na papír</a:t>
            </a:r>
            <a:r>
              <a:rPr lang="cs-CZ" dirty="0" smtClean="0"/>
              <a:t>.</a:t>
            </a:r>
          </a:p>
          <a:p>
            <a:r>
              <a:rPr lang="cs-CZ" dirty="0"/>
              <a:t>V</a:t>
            </a:r>
            <a:r>
              <a:rPr lang="cs-CZ" dirty="0" smtClean="0"/>
              <a:t>ýrazný </a:t>
            </a:r>
            <a:r>
              <a:rPr lang="cs-CZ" dirty="0"/>
              <a:t>zlom ale přinesl až vynález Königova rychlolisu na počátku 19. století; od 30. let 19. století se začaly postupně prosazovat i rotační stroje s tlakovým válcem, které vedly k postupné likvidaci drobných </a:t>
            </a:r>
            <a:r>
              <a:rPr lang="cs-CZ" dirty="0" smtClean="0"/>
              <a:t>knihtiskáren.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9809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OBR_8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968" y="523702"/>
            <a:ext cx="4147144" cy="56532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7524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Tiskařská praxe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Běžnou praxí </a:t>
            </a:r>
            <a:r>
              <a:rPr lang="cs-CZ" dirty="0" smtClean="0"/>
              <a:t>byla </a:t>
            </a:r>
            <a:r>
              <a:rPr lang="cs-CZ" dirty="0"/>
              <a:t>výroba patisků, tedy nápodob tištěných </a:t>
            </a:r>
            <a:r>
              <a:rPr lang="cs-CZ" dirty="0" smtClean="0"/>
              <a:t>předloh.</a:t>
            </a:r>
          </a:p>
          <a:p>
            <a:r>
              <a:rPr lang="cs-CZ" dirty="0"/>
              <a:t>Vydávaná díla podléhala cenzurnímu dohledu, což může být také jeden z důvodů, proč značná část kramářských písní  neobsahuje vydavatelské údaje. Cenzurní dohled byl ale </a:t>
            </a:r>
            <a:r>
              <a:rPr lang="cs-CZ" dirty="0" smtClean="0"/>
              <a:t>obcházen.</a:t>
            </a:r>
          </a:p>
          <a:p>
            <a:r>
              <a:rPr lang="cs-CZ" dirty="0"/>
              <a:t>Typickým formátem českých kramářských písní </a:t>
            </a:r>
            <a:r>
              <a:rPr lang="cs-CZ" dirty="0" smtClean="0"/>
              <a:t>byla šestnácterka</a:t>
            </a:r>
            <a:r>
              <a:rPr lang="cs-CZ" dirty="0"/>
              <a:t>, se stranou o velikosti ca 11 × 9 cm, která vznikla zřejmě vývojem z nákladnější osmerky během 1. poloviny 17. století. Z jednoho tiskového archu tak mohly být v závislosti na počtu stran tištěny až čtyři písně</a:t>
            </a:r>
            <a:r>
              <a:rPr lang="cs-CZ" dirty="0" smtClean="0"/>
              <a:t>.</a:t>
            </a:r>
          </a:p>
          <a:p>
            <a:r>
              <a:rPr lang="cs-CZ" dirty="0"/>
              <a:t>Ke snížení prodejní ceny přispíval také tisk na horší papír, využití staršího, opotřebeného písma a mnohdy menší úsilí vynaložené na sazbu textů a korektury. Sešívání listů nitěmi nebo zpevňování hřbetu papírovým páskem prováděli zřejmě až distributoři, spojování do specifických konvolutů – špalíčků – bylo až dílem recipientů </a:t>
            </a:r>
            <a:r>
              <a:rPr lang="cs-CZ" dirty="0" smtClean="0"/>
              <a:t>(</a:t>
            </a:r>
            <a:r>
              <a:rPr lang="cs-CZ" dirty="0" err="1" smtClean="0"/>
              <a:t>Petrtyl</a:t>
            </a:r>
            <a:r>
              <a:rPr lang="cs-CZ" dirty="0" smtClean="0"/>
              <a:t> </a:t>
            </a:r>
            <a:r>
              <a:rPr lang="cs-CZ" dirty="0"/>
              <a:t>1956: </a:t>
            </a:r>
            <a:r>
              <a:rPr lang="cs-CZ" dirty="0" smtClean="0"/>
              <a:t>252–265).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8236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Distribuce a prodej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55821"/>
            <a:ext cx="10515600" cy="4721142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Titulní </a:t>
            </a:r>
            <a:r>
              <a:rPr lang="cs-CZ" dirty="0" smtClean="0"/>
              <a:t>strana světských </a:t>
            </a:r>
            <a:r>
              <a:rPr lang="cs-CZ" dirty="0"/>
              <a:t>kramářských písní </a:t>
            </a:r>
            <a:r>
              <a:rPr lang="cs-CZ" dirty="0" smtClean="0"/>
              <a:t>obvykle </a:t>
            </a:r>
            <a:r>
              <a:rPr lang="cs-CZ" dirty="0"/>
              <a:t>označením druhu písně: </a:t>
            </a:r>
            <a:r>
              <a:rPr lang="cs-CZ" i="1" dirty="0"/>
              <a:t>Novina jistá a pravdivá</a:t>
            </a:r>
            <a:r>
              <a:rPr lang="cs-CZ" dirty="0"/>
              <a:t>, </a:t>
            </a:r>
            <a:r>
              <a:rPr lang="cs-CZ" i="1" dirty="0"/>
              <a:t>Velmi strašlivý příběh</a:t>
            </a:r>
            <a:r>
              <a:rPr lang="cs-CZ" dirty="0"/>
              <a:t>, </a:t>
            </a:r>
            <a:r>
              <a:rPr lang="cs-CZ" i="1" dirty="0"/>
              <a:t>Nová píseň světská</a:t>
            </a:r>
            <a:r>
              <a:rPr lang="cs-CZ" dirty="0"/>
              <a:t>, </a:t>
            </a:r>
            <a:r>
              <a:rPr lang="cs-CZ" i="1" dirty="0"/>
              <a:t>Píseň nová kratochvilná</a:t>
            </a:r>
            <a:r>
              <a:rPr lang="cs-CZ" dirty="0"/>
              <a:t>, </a:t>
            </a:r>
            <a:r>
              <a:rPr lang="cs-CZ" i="1" dirty="0"/>
              <a:t>Žalostivý příběh</a:t>
            </a:r>
            <a:r>
              <a:rPr lang="cs-CZ" dirty="0"/>
              <a:t>, </a:t>
            </a:r>
            <a:r>
              <a:rPr lang="cs-CZ" i="1" dirty="0"/>
              <a:t>Píseň truchlivá</a:t>
            </a:r>
            <a:r>
              <a:rPr lang="cs-CZ" dirty="0"/>
              <a:t> později také </a:t>
            </a:r>
            <a:r>
              <a:rPr lang="cs-CZ" i="1" dirty="0"/>
              <a:t>Píseň pro mládence a panny</a:t>
            </a:r>
            <a:r>
              <a:rPr lang="cs-CZ" dirty="0"/>
              <a:t>. </a:t>
            </a:r>
            <a:r>
              <a:rPr lang="cs-CZ" dirty="0" smtClean="0"/>
              <a:t>Teprve </a:t>
            </a:r>
            <a:r>
              <a:rPr lang="cs-CZ" dirty="0"/>
              <a:t>za </a:t>
            </a:r>
            <a:r>
              <a:rPr lang="cs-CZ" dirty="0" err="1"/>
              <a:t>rematickým</a:t>
            </a:r>
            <a:r>
              <a:rPr lang="cs-CZ" dirty="0"/>
              <a:t> titulem následoval název tematický, nejčastěji sumarizace zachycené události, obvykle s udáním data a </a:t>
            </a:r>
            <a:r>
              <a:rPr lang="cs-CZ" dirty="0" smtClean="0"/>
              <a:t>místa.</a:t>
            </a:r>
          </a:p>
          <a:p>
            <a:r>
              <a:rPr lang="cs-CZ" dirty="0"/>
              <a:t>Tiskař býval zároveň i </a:t>
            </a:r>
            <a:r>
              <a:rPr lang="cs-CZ" dirty="0" smtClean="0"/>
              <a:t>nakladatelem (levnější). </a:t>
            </a:r>
            <a:r>
              <a:rPr lang="cs-CZ" dirty="0"/>
              <a:t>Část </a:t>
            </a:r>
            <a:r>
              <a:rPr lang="cs-CZ" dirty="0" smtClean="0"/>
              <a:t>prodával ve vlastní síti, část rozprodával </a:t>
            </a:r>
            <a:r>
              <a:rPr lang="cs-CZ" dirty="0"/>
              <a:t>kramářům a </a:t>
            </a:r>
            <a:r>
              <a:rPr lang="cs-CZ" dirty="0" smtClean="0"/>
              <a:t>zpěvákům. Ale i naopak, tiskař tiskl na objednávku zpěváka, kramáře (autora) – F. Hais.</a:t>
            </a:r>
          </a:p>
          <a:p>
            <a:r>
              <a:rPr lang="cs-CZ" dirty="0" smtClean="0"/>
              <a:t>Produkce: volnější vazba </a:t>
            </a:r>
            <a:r>
              <a:rPr lang="cs-CZ" dirty="0"/>
              <a:t>mezi obrazovými tabulemi a prodávanými tisky. </a:t>
            </a:r>
            <a:r>
              <a:rPr lang="cs-CZ" dirty="0" smtClean="0"/>
              <a:t>Například </a:t>
            </a:r>
            <a:r>
              <a:rPr lang="cs-CZ" dirty="0"/>
              <a:t>tabule zabavená roku 1765 při zpěváckém vystoupení před kapucínským kostelem ve Vyškově jen částečně odpovídala prodávané písni, nadto byly zpěvákům zabaveny i tištěné texty modliteb a svatebních proslovů, které s písní i obrazem souvisely jen </a:t>
            </a:r>
            <a:r>
              <a:rPr lang="cs-CZ" dirty="0" smtClean="0"/>
              <a:t>volně.</a:t>
            </a:r>
          </a:p>
          <a:p>
            <a:r>
              <a:rPr lang="cs-CZ" dirty="0"/>
              <a:t>V Líšni na konci 19. století: </a:t>
            </a:r>
            <a:r>
              <a:rPr lang="cs-CZ" i="1" dirty="0"/>
              <a:t>„</a:t>
            </a:r>
            <a:r>
              <a:rPr lang="cs-CZ" i="1" dirty="0" err="1"/>
              <a:t>Pěsničkář</a:t>
            </a:r>
            <a:r>
              <a:rPr lang="cs-CZ" i="1" dirty="0"/>
              <a:t> přichází se ženou. Nese si bidlo a žena na zádech uzel. Na náměstí zarazí bidlo do země, rozváže uzel a na plachtě na zemi rozloží své kramářské ‚</a:t>
            </a:r>
            <a:r>
              <a:rPr lang="cs-CZ" i="1" dirty="0" err="1"/>
              <a:t>pjesničke</a:t>
            </a:r>
            <a:r>
              <a:rPr lang="cs-CZ" i="1" dirty="0"/>
              <a:t>‘. Má několik svinutých obrazů, na nichž zhruba namalován děj jeho písní výpravných, zvláště o vraždách a popravách. Na bidlo zavěsí obraz, spustí se ženou píseň a holí ukazuje na obraze. Příchozím posluchačům nabízí písně po dvou krejcarech ‚he s </a:t>
            </a:r>
            <a:r>
              <a:rPr lang="cs-CZ" i="1" dirty="0" err="1"/>
              <a:t>notó</a:t>
            </a:r>
            <a:r>
              <a:rPr lang="cs-CZ" i="1" dirty="0"/>
              <a:t>‘.“ </a:t>
            </a:r>
            <a:r>
              <a:rPr lang="cs-CZ" dirty="0" smtClean="0"/>
              <a:t>(Bartoš </a:t>
            </a:r>
            <a:r>
              <a:rPr lang="cs-CZ" dirty="0"/>
              <a:t>&amp; </a:t>
            </a:r>
            <a:r>
              <a:rPr lang="cs-CZ" dirty="0" err="1"/>
              <a:t>Mašíček</a:t>
            </a:r>
            <a:r>
              <a:rPr lang="cs-CZ" dirty="0"/>
              <a:t> 1902: </a:t>
            </a:r>
            <a:r>
              <a:rPr lang="cs-CZ" dirty="0" smtClean="0"/>
              <a:t>29–30).</a:t>
            </a:r>
          </a:p>
          <a:p>
            <a:r>
              <a:rPr lang="cs-CZ" dirty="0" smtClean="0"/>
              <a:t>Snahy o omezování a kontrolu. Po </a:t>
            </a:r>
            <a:r>
              <a:rPr lang="cs-CZ" dirty="0"/>
              <a:t>krátkém uvolnění v 80. letech 18. století </a:t>
            </a:r>
            <a:r>
              <a:rPr lang="cs-CZ" dirty="0" smtClean="0"/>
              <a:t> </a:t>
            </a:r>
            <a:r>
              <a:rPr lang="cs-CZ" dirty="0"/>
              <a:t>represe v několika vlnách až do 60. let 19. století. Zejména v závislosti na dění v zahraničí </a:t>
            </a:r>
            <a:r>
              <a:rPr lang="cs-CZ" dirty="0" smtClean="0"/>
              <a:t>docházelo </a:t>
            </a:r>
            <a:r>
              <a:rPr lang="cs-CZ" dirty="0"/>
              <a:t>k zákazu kramářského </a:t>
            </a:r>
            <a:r>
              <a:rPr lang="cs-CZ" dirty="0" smtClean="0"/>
              <a:t>prodeje.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4173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Jazyk kramářských písní (P. Kosek)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T</a:t>
            </a:r>
            <a:r>
              <a:rPr lang="cs-CZ" dirty="0" smtClean="0"/>
              <a:t>exty </a:t>
            </a:r>
            <a:r>
              <a:rPr lang="cs-CZ" dirty="0"/>
              <a:t>17. a 18. století svědčí o tom, že šlo o </a:t>
            </a:r>
            <a:r>
              <a:rPr lang="cs-CZ" b="1" dirty="0"/>
              <a:t>jazyk stabilizovaný</a:t>
            </a:r>
            <a:r>
              <a:rPr lang="cs-CZ" dirty="0"/>
              <a:t>, </a:t>
            </a:r>
            <a:r>
              <a:rPr lang="cs-CZ" b="1" dirty="0" smtClean="0"/>
              <a:t>navazoval </a:t>
            </a:r>
            <a:r>
              <a:rPr lang="cs-CZ" b="1" dirty="0"/>
              <a:t>na předchozí tradici </a:t>
            </a:r>
            <a:r>
              <a:rPr lang="cs-CZ" dirty="0"/>
              <a:t>vyspělého jazyka konce 16. století. </a:t>
            </a:r>
            <a:endParaRPr lang="cs-CZ" dirty="0" smtClean="0"/>
          </a:p>
          <a:p>
            <a:r>
              <a:rPr lang="cs-CZ" dirty="0" smtClean="0"/>
              <a:t>Místy písně přijímaly </a:t>
            </a:r>
            <a:r>
              <a:rPr lang="cs-CZ" dirty="0"/>
              <a:t>některé jazykové jevy, které se rozšířily na větší části českého jazykového území a které do jazyka textů vysokého stylu konce 16. století pronikaly jen </a:t>
            </a:r>
            <a:r>
              <a:rPr lang="cs-CZ" dirty="0" smtClean="0"/>
              <a:t>nepatrně: skupinu </a:t>
            </a:r>
            <a:r>
              <a:rPr lang="cs-CZ" i="1" dirty="0"/>
              <a:t>ej </a:t>
            </a:r>
            <a:r>
              <a:rPr lang="cs-CZ" dirty="0"/>
              <a:t>na místě starého </a:t>
            </a:r>
            <a:r>
              <a:rPr lang="cs-CZ" i="1" dirty="0"/>
              <a:t>ý </a:t>
            </a:r>
            <a:r>
              <a:rPr lang="cs-CZ" dirty="0"/>
              <a:t>(</a:t>
            </a:r>
            <a:r>
              <a:rPr lang="cs-CZ" i="1" dirty="0"/>
              <a:t>výklad &gt; </a:t>
            </a:r>
            <a:r>
              <a:rPr lang="cs-CZ" i="1" dirty="0" err="1"/>
              <a:t>vejklad</a:t>
            </a:r>
            <a:r>
              <a:rPr lang="cs-CZ" dirty="0"/>
              <a:t>), protetické </a:t>
            </a:r>
            <a:r>
              <a:rPr lang="cs-CZ" i="1" dirty="0"/>
              <a:t>v </a:t>
            </a:r>
            <a:r>
              <a:rPr lang="cs-CZ" dirty="0"/>
              <a:t>před </a:t>
            </a:r>
            <a:r>
              <a:rPr lang="cs-CZ" i="1" dirty="0"/>
              <a:t>o </a:t>
            </a:r>
            <a:r>
              <a:rPr lang="cs-CZ" dirty="0"/>
              <a:t>na začátku slova (</a:t>
            </a:r>
            <a:r>
              <a:rPr lang="cs-CZ" i="1" dirty="0"/>
              <a:t>orat &gt; </a:t>
            </a:r>
            <a:r>
              <a:rPr lang="cs-CZ" i="1" dirty="0" err="1"/>
              <a:t>vorat</a:t>
            </a:r>
            <a:r>
              <a:rPr lang="cs-CZ" dirty="0"/>
              <a:t>), dvojhlásku </a:t>
            </a:r>
            <a:r>
              <a:rPr lang="cs-CZ" i="1" dirty="0"/>
              <a:t>ou</a:t>
            </a:r>
            <a:r>
              <a:rPr lang="cs-CZ" dirty="0"/>
              <a:t> na místě </a:t>
            </a:r>
            <a:r>
              <a:rPr lang="cs-CZ" i="1" dirty="0"/>
              <a:t>ú</a:t>
            </a:r>
            <a:r>
              <a:rPr lang="cs-CZ" dirty="0"/>
              <a:t> na začátku slova (</a:t>
            </a:r>
            <a:r>
              <a:rPr lang="cs-CZ" i="1" dirty="0"/>
              <a:t>údolí &gt; </a:t>
            </a:r>
            <a:r>
              <a:rPr lang="cs-CZ" i="1" dirty="0" err="1"/>
              <a:t>oudolí</a:t>
            </a:r>
            <a:r>
              <a:rPr lang="cs-CZ" dirty="0"/>
              <a:t>) a konečně </a:t>
            </a:r>
            <a:r>
              <a:rPr lang="cs-CZ" i="1" dirty="0"/>
              <a:t>í/ ý</a:t>
            </a:r>
            <a:r>
              <a:rPr lang="cs-CZ" dirty="0"/>
              <a:t> tam, kde se nacházelo </a:t>
            </a:r>
            <a:r>
              <a:rPr lang="cs-CZ" i="1" dirty="0"/>
              <a:t>é </a:t>
            </a:r>
            <a:r>
              <a:rPr lang="cs-CZ" dirty="0"/>
              <a:t>(</a:t>
            </a:r>
            <a:r>
              <a:rPr lang="cs-CZ" i="1" dirty="0"/>
              <a:t>dobrého &gt; </a:t>
            </a:r>
            <a:r>
              <a:rPr lang="cs-CZ" i="1" dirty="0" err="1"/>
              <a:t>dobrýho</a:t>
            </a:r>
            <a:r>
              <a:rPr lang="cs-CZ" i="1" dirty="0"/>
              <a:t>, mléko &gt; </a:t>
            </a:r>
            <a:r>
              <a:rPr lang="cs-CZ" i="1" dirty="0" err="1"/>
              <a:t>mlíko</a:t>
            </a:r>
            <a:r>
              <a:rPr lang="cs-CZ" dirty="0" smtClean="0"/>
              <a:t>).Zpravidla </a:t>
            </a:r>
            <a:r>
              <a:rPr lang="cs-CZ" dirty="0"/>
              <a:t>pro potřeby rýmu nebo pro vyjádření expresivity, popř. v lexikalizovaných případech </a:t>
            </a:r>
            <a:r>
              <a:rPr lang="cs-CZ" dirty="0" smtClean="0"/>
              <a:t>(vázána </a:t>
            </a:r>
            <a:r>
              <a:rPr lang="cs-CZ" dirty="0"/>
              <a:t>na konkrétní </a:t>
            </a:r>
            <a:r>
              <a:rPr lang="cs-CZ" dirty="0" smtClean="0"/>
              <a:t>slova).</a:t>
            </a:r>
          </a:p>
          <a:p>
            <a:r>
              <a:rPr lang="cs-CZ" dirty="0"/>
              <a:t>Konzervativní jazyková stránka světských kramářských písní plynula z faktu, že byly úzce spjaty se sférou kramářských písní </a:t>
            </a:r>
            <a:r>
              <a:rPr lang="cs-CZ" dirty="0" smtClean="0"/>
              <a:t>náboženských.</a:t>
            </a:r>
            <a:r>
              <a:rPr lang="cs-CZ" dirty="0"/>
              <a:t> </a:t>
            </a:r>
            <a:r>
              <a:rPr lang="cs-CZ" dirty="0" smtClean="0"/>
              <a:t>V</a:t>
            </a:r>
            <a:r>
              <a:rPr lang="cs-CZ" dirty="0"/>
              <a:t> průběhu 19. století </a:t>
            </a:r>
            <a:r>
              <a:rPr lang="cs-CZ" dirty="0" err="1"/>
              <a:t>mluvenostní</a:t>
            </a:r>
            <a:r>
              <a:rPr lang="cs-CZ" dirty="0"/>
              <a:t> varianty pronikají do textů s větší intenzitou: kromě již zmíněných jevů jde např. o některé inovace typu 7. pádu množného čísla</a:t>
            </a:r>
            <a:r>
              <a:rPr lang="cs-CZ" i="1" dirty="0"/>
              <a:t> čtyřma </a:t>
            </a:r>
            <a:r>
              <a:rPr lang="cs-CZ" i="1" dirty="0" err="1" smtClean="0"/>
              <a:t>koňma</a:t>
            </a:r>
            <a:r>
              <a:rPr lang="cs-CZ" i="1" dirty="0" smtClean="0"/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0495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Písmo (P. Kosek)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L</a:t>
            </a:r>
            <a:r>
              <a:rPr lang="cs-CZ" dirty="0" smtClean="0"/>
              <a:t>idově </a:t>
            </a:r>
            <a:r>
              <a:rPr lang="cs-CZ" dirty="0"/>
              <a:t>(a </a:t>
            </a:r>
            <a:r>
              <a:rPr lang="cs-CZ" dirty="0" err="1"/>
              <a:t>neterminologicky</a:t>
            </a:r>
            <a:r>
              <a:rPr lang="cs-CZ" dirty="0"/>
              <a:t>) se </a:t>
            </a:r>
            <a:r>
              <a:rPr lang="cs-CZ" dirty="0" smtClean="0"/>
              <a:t>písmu </a:t>
            </a:r>
            <a:r>
              <a:rPr lang="cs-CZ" dirty="0"/>
              <a:t>říká „kurent“ nebo „švabach“. R</a:t>
            </a:r>
            <a:r>
              <a:rPr lang="cs-CZ" dirty="0" smtClean="0"/>
              <a:t>ůzné </a:t>
            </a:r>
            <a:r>
              <a:rPr lang="cs-CZ" dirty="0"/>
              <a:t>varianty písma novogotického, které se vyvinulo na přelomu středověku a raného novověku ze středověkého písma </a:t>
            </a:r>
            <a:r>
              <a:rPr lang="cs-CZ" dirty="0" smtClean="0"/>
              <a:t>gotického.</a:t>
            </a:r>
          </a:p>
          <a:p>
            <a:r>
              <a:rPr lang="cs-CZ" dirty="0"/>
              <a:t>Novogotické písmo se používalo jen pro jazykově české nebo německé tisky, kdežto tisky latinské se od 16. století sázely nejběžnějším humanistickým písmem antikvou (lidově nazývanou „latinka</a:t>
            </a:r>
            <a:r>
              <a:rPr lang="cs-CZ" dirty="0" smtClean="0"/>
              <a:t>“).</a:t>
            </a:r>
          </a:p>
          <a:p>
            <a:r>
              <a:rPr lang="cs-CZ" dirty="0"/>
              <a:t>V 2. polovině 19. století se sice definitivně prosadilo písmo </a:t>
            </a:r>
            <a:r>
              <a:rPr lang="cs-CZ" dirty="0" smtClean="0"/>
              <a:t>humanistické, </a:t>
            </a:r>
            <a:r>
              <a:rPr lang="cs-CZ" dirty="0"/>
              <a:t>nicméně v oblasti kramářských tisků se silou tradice držely staré novogotické fonty až do 2. poloviny 19. století</a:t>
            </a:r>
            <a:r>
              <a:rPr lang="cs-CZ" dirty="0" smtClean="0"/>
              <a:t>.</a:t>
            </a:r>
          </a:p>
          <a:p>
            <a:r>
              <a:rPr lang="cs-CZ" dirty="0"/>
              <a:t>Každá tiskárna měla zpravidla k dispozici rozdílné sady švabachu a fraktury různých velikostí (často i původu či stáří). V tiskárenské praxi se pak oba typy novogotických písem užívaly vedle </a:t>
            </a:r>
            <a:r>
              <a:rPr lang="cs-CZ" dirty="0" smtClean="0"/>
              <a:t>sebe, měly rozlišovací funkci (titul, </a:t>
            </a:r>
            <a:r>
              <a:rPr lang="cs-CZ" dirty="0" err="1" smtClean="0"/>
              <a:t>impresum</a:t>
            </a:r>
            <a:r>
              <a:rPr lang="cs-CZ" dirty="0" smtClean="0"/>
              <a:t>, iniciála, melodický odkaz).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6177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316_03_01_b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20" y="738104"/>
            <a:ext cx="3416968" cy="492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316_02_01_b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074" y="738103"/>
            <a:ext cx="2950243" cy="4927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5981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Obraz (J. Dufka)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1. Obrazy </a:t>
            </a:r>
            <a:r>
              <a:rPr lang="cs-CZ" dirty="0"/>
              <a:t>nesoucí </a:t>
            </a:r>
            <a:r>
              <a:rPr lang="cs-CZ" dirty="0" smtClean="0"/>
              <a:t>informaci</a:t>
            </a:r>
          </a:p>
          <a:p>
            <a:r>
              <a:rPr lang="cs-CZ" dirty="0" smtClean="0"/>
              <a:t>2. Obrazy </a:t>
            </a:r>
            <a:r>
              <a:rPr lang="cs-CZ" dirty="0"/>
              <a:t>povahy ornamentu s vizualizační funkcí v textu </a:t>
            </a:r>
            <a:endParaRPr lang="cs-CZ" dirty="0" smtClean="0"/>
          </a:p>
          <a:p>
            <a:r>
              <a:rPr lang="cs-CZ" dirty="0" smtClean="0"/>
              <a:t>3. </a:t>
            </a:r>
            <a:r>
              <a:rPr lang="cs-CZ" dirty="0"/>
              <a:t>T</a:t>
            </a:r>
            <a:r>
              <a:rPr lang="cs-CZ" dirty="0" smtClean="0"/>
              <a:t>zv</a:t>
            </a:r>
            <a:r>
              <a:rPr lang="cs-CZ" dirty="0"/>
              <a:t>. typografické ozdůbky (hvězdičky, kvítky, vinné listy, žaludy apod.), které fungují jak samostatně, tak mohou být skladebným prvkem složitějších kompozic. Nejčastěji lze obrazové prvky nalézt na titulní straně, na začátku a na konci textu, často ve formě klasického knižního vlysu a </a:t>
            </a:r>
            <a:r>
              <a:rPr lang="cs-CZ" dirty="0" smtClean="0"/>
              <a:t>viněty.</a:t>
            </a:r>
          </a:p>
          <a:p>
            <a:r>
              <a:rPr lang="cs-CZ" dirty="0"/>
              <a:t>Tradiční techniku představoval dřevořez užívaný až do 2. poloviny 19. </a:t>
            </a:r>
            <a:r>
              <a:rPr lang="cs-CZ" dirty="0" smtClean="0"/>
              <a:t>století. Štoček.</a:t>
            </a:r>
          </a:p>
          <a:p>
            <a:r>
              <a:rPr lang="cs-CZ" dirty="0"/>
              <a:t>Z</a:t>
            </a:r>
            <a:r>
              <a:rPr lang="cs-CZ" dirty="0" smtClean="0"/>
              <a:t>aujmout</a:t>
            </a:r>
            <a:r>
              <a:rPr lang="cs-CZ" dirty="0"/>
              <a:t>, zvýšit přitažlivost tisku a </a:t>
            </a:r>
            <a:r>
              <a:rPr lang="cs-CZ" dirty="0" smtClean="0"/>
              <a:t>kategorizovat </a:t>
            </a:r>
            <a:r>
              <a:rPr lang="cs-CZ" dirty="0"/>
              <a:t>nabízené </a:t>
            </a:r>
            <a:r>
              <a:rPr lang="cs-CZ" dirty="0" smtClean="0"/>
              <a:t>zboží.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0280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Obraz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Generická vyobrazení byla často využívána i pro určité typy písní, které je na jejich základě možné identifikovat (muž a žena, voják, popraviště, monogram Krista nebo Panny Marie, kříž). </a:t>
            </a:r>
            <a:endParaRPr lang="cs-CZ" dirty="0" smtClean="0"/>
          </a:p>
          <a:p>
            <a:r>
              <a:rPr lang="cs-CZ" dirty="0"/>
              <a:t>Složitější vyobrazení pak disponují vlastní vyprávěcí schopností, případně v nich mohou být alespoň hledány detaily zmíněné v tisku (biblické scény, bitvy, živelní pohromy</a:t>
            </a:r>
            <a:r>
              <a:rPr lang="cs-CZ" dirty="0" smtClean="0"/>
              <a:t>).</a:t>
            </a:r>
          </a:p>
          <a:p>
            <a:r>
              <a:rPr lang="cs-CZ" dirty="0" smtClean="0"/>
              <a:t>Často motivováno vybavením dílny.</a:t>
            </a:r>
          </a:p>
          <a:p>
            <a:r>
              <a:rPr lang="cs-CZ" dirty="0" smtClean="0"/>
              <a:t>Štočky slovenské </a:t>
            </a:r>
            <a:r>
              <a:rPr lang="cs-CZ" dirty="0"/>
              <a:t>Skalice v 19. </a:t>
            </a:r>
            <a:r>
              <a:rPr lang="cs-CZ" dirty="0" smtClean="0"/>
              <a:t>století - jejich </a:t>
            </a:r>
            <a:r>
              <a:rPr lang="cs-CZ" dirty="0"/>
              <a:t>původ a užívání lze sledovat až do poloviny 16. století, kdy je z </a:t>
            </a:r>
            <a:r>
              <a:rPr lang="cs-CZ" dirty="0" err="1"/>
              <a:t>Norimberka</a:t>
            </a:r>
            <a:r>
              <a:rPr lang="cs-CZ" dirty="0"/>
              <a:t> zakoupil prostějovský tiskař Jan </a:t>
            </a:r>
            <a:r>
              <a:rPr lang="cs-CZ" dirty="0" err="1" smtClean="0"/>
              <a:t>Günter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2687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Obrazové typy</a:t>
            </a:r>
            <a:endParaRPr lang="cs-CZ" dirty="0"/>
          </a:p>
        </p:txBody>
      </p:sp>
      <p:pic>
        <p:nvPicPr>
          <p:cNvPr id="4" name="image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1995053"/>
            <a:ext cx="2628207" cy="3258589"/>
          </a:xfrm>
          <a:prstGeom prst="rect">
            <a:avLst/>
          </a:prstGeom>
          <a:ln/>
        </p:spPr>
      </p:pic>
      <p:pic>
        <p:nvPicPr>
          <p:cNvPr id="5" name="image1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222865" y="1995052"/>
            <a:ext cx="2385752" cy="3258589"/>
          </a:xfrm>
          <a:prstGeom prst="rect">
            <a:avLst/>
          </a:prstGeom>
          <a:ln/>
        </p:spPr>
      </p:pic>
      <p:pic>
        <p:nvPicPr>
          <p:cNvPr id="6" name="image3.jp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365076" y="1995054"/>
            <a:ext cx="2394065" cy="325858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760480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Setkání s kramářskou písní I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3366631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824" y="1690688"/>
            <a:ext cx="3197491" cy="43513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90" y="1690688"/>
            <a:ext cx="32839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0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Melodie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Vztah textu a nápěvu je ve světské kramářské písni volný, už proto, že k novým textům se nové melodie zpravidla netvořily. Vybíraly se ze známých nápěvů různého původu a vodítkem byl odkaz v záhlaví textu – doporučení, na jaký nápěv text zpívat. </a:t>
            </a:r>
            <a:endParaRPr lang="cs-CZ" dirty="0" smtClean="0"/>
          </a:p>
          <a:p>
            <a:r>
              <a:rPr lang="cs-CZ" dirty="0" smtClean="0"/>
              <a:t>Kramářský </a:t>
            </a:r>
            <a:r>
              <a:rPr lang="cs-CZ" dirty="0"/>
              <a:t>zpěv neusiloval o hudební tvorbu a originalitu, ale o přístupnost a sdílení textů </a:t>
            </a:r>
            <a:r>
              <a:rPr lang="cs-CZ" dirty="0" smtClean="0"/>
              <a:t>zpěvem.</a:t>
            </a:r>
          </a:p>
          <a:p>
            <a:r>
              <a:rPr lang="cs-CZ" dirty="0"/>
              <a:t>Zpěv kramářských písní se odehrával podobně na ulici, na trhu, v hostinci, ve škole, v kostele, na svatbách a pohřbech, na pouti. Tak, jak se v kancionálech od samých počátků objevovaly některé odkazy na světské písně (např. v katolickém kancionálu Šimona Lomnického z roku 1580 odkaz na píseň </a:t>
            </a:r>
            <a:r>
              <a:rPr lang="cs-CZ" i="1" dirty="0"/>
              <a:t>V černém lese stáli</a:t>
            </a:r>
            <a:r>
              <a:rPr lang="cs-CZ" dirty="0"/>
              <a:t>), není hranice mezi světským a duchovním v hudební stránce kramářských písní zřetelná. </a:t>
            </a:r>
            <a:endParaRPr lang="cs-CZ" dirty="0" smtClean="0"/>
          </a:p>
          <a:p>
            <a:r>
              <a:rPr lang="cs-CZ" dirty="0" smtClean="0"/>
              <a:t>Starší </a:t>
            </a:r>
            <a:r>
              <a:rPr lang="cs-CZ" dirty="0"/>
              <a:t>vrstvu nápěvů světských písní zastupují duchovní písně 17. a 18. století (</a:t>
            </a:r>
            <a:r>
              <a:rPr lang="cs-CZ" i="1" dirty="0"/>
              <a:t>Ukrutná smrt, přehrozná smrt</a:t>
            </a:r>
            <a:r>
              <a:rPr lang="cs-CZ" dirty="0"/>
              <a:t>, </a:t>
            </a:r>
            <a:r>
              <a:rPr lang="cs-CZ" i="1" dirty="0"/>
              <a:t>Pozdraven buď, Františku</a:t>
            </a:r>
            <a:r>
              <a:rPr lang="cs-CZ" dirty="0"/>
              <a:t>). Jejich nápěvy byly užívány nahodile (podle </a:t>
            </a:r>
            <a:r>
              <a:rPr lang="cs-CZ" dirty="0" smtClean="0"/>
              <a:t>rozsahu sloky)</a:t>
            </a:r>
            <a:r>
              <a:rPr lang="cs-CZ" dirty="0"/>
              <a:t> nebo záměrně. Např. mravoučné příběhy nabízely melodii postní písně </a:t>
            </a:r>
            <a:r>
              <a:rPr lang="cs-CZ" i="1" dirty="0" err="1"/>
              <a:t>Černěť</a:t>
            </a:r>
            <a:r>
              <a:rPr lang="cs-CZ" i="1" dirty="0"/>
              <a:t> já se přistrojím</a:t>
            </a:r>
            <a:r>
              <a:rPr lang="cs-CZ" dirty="0" smtClean="0"/>
              <a:t>.</a:t>
            </a:r>
          </a:p>
          <a:p>
            <a:r>
              <a:rPr lang="cs-CZ" dirty="0"/>
              <a:t>O</a:t>
            </a:r>
            <a:r>
              <a:rPr lang="cs-CZ" dirty="0" smtClean="0"/>
              <a:t>dkazy </a:t>
            </a:r>
            <a:r>
              <a:rPr lang="cs-CZ" dirty="0"/>
              <a:t>skrytého významu (</a:t>
            </a:r>
            <a:r>
              <a:rPr lang="cs-CZ" i="1" dirty="0"/>
              <a:t>Známou notou</a:t>
            </a:r>
            <a:r>
              <a:rPr lang="cs-CZ" dirty="0"/>
              <a:t>, </a:t>
            </a:r>
            <a:r>
              <a:rPr lang="cs-CZ" i="1" dirty="0"/>
              <a:t>Povědomou notou</a:t>
            </a:r>
            <a:r>
              <a:rPr lang="cs-CZ" dirty="0"/>
              <a:t>, </a:t>
            </a:r>
            <a:r>
              <a:rPr lang="cs-CZ" i="1" dirty="0"/>
              <a:t>Obzvláštní notou</a:t>
            </a:r>
            <a:r>
              <a:rPr lang="cs-CZ" dirty="0"/>
              <a:t>, </a:t>
            </a:r>
            <a:r>
              <a:rPr lang="cs-CZ" i="1" dirty="0"/>
              <a:t>Má svou notu</a:t>
            </a:r>
            <a:r>
              <a:rPr lang="cs-CZ" dirty="0"/>
              <a:t>). Za odkazy typu </a:t>
            </a:r>
            <a:r>
              <a:rPr lang="cs-CZ" i="1" dirty="0"/>
              <a:t>Obecní notou</a:t>
            </a:r>
            <a:r>
              <a:rPr lang="cs-CZ" dirty="0"/>
              <a:t> jsou ve světském kramářském zpěvu zpravidla čtyřřádkové melodie s osmislabičnými verši nebo jiným počtem </a:t>
            </a:r>
            <a:r>
              <a:rPr lang="cs-CZ" dirty="0" smtClean="0"/>
              <a:t>slabik.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5638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Média písňové tradice (Věra </a:t>
            </a:r>
            <a:r>
              <a:rPr lang="cs-CZ" dirty="0" err="1" smtClean="0"/>
              <a:t>Frolcová</a:t>
            </a:r>
            <a:r>
              <a:rPr lang="cs-CZ" dirty="0" smtClean="0"/>
              <a:t>)</a:t>
            </a:r>
            <a:br>
              <a:rPr lang="cs-CZ" dirty="0" smtClean="0"/>
            </a:b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6321165"/>
              </p:ext>
            </p:extLst>
          </p:nvPr>
        </p:nvGraphicFramePr>
        <p:xfrm>
          <a:off x="364068" y="2864942"/>
          <a:ext cx="5909732" cy="3818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6456">
                  <a:extLst>
                    <a:ext uri="{9D8B030D-6E8A-4147-A177-3AD203B41FA5}">
                      <a16:colId xmlns:a16="http://schemas.microsoft.com/office/drawing/2014/main" val="3415825342"/>
                    </a:ext>
                  </a:extLst>
                </a:gridCol>
                <a:gridCol w="1481672">
                  <a:extLst>
                    <a:ext uri="{9D8B030D-6E8A-4147-A177-3AD203B41FA5}">
                      <a16:colId xmlns:a16="http://schemas.microsoft.com/office/drawing/2014/main" val="587510979"/>
                    </a:ext>
                  </a:extLst>
                </a:gridCol>
                <a:gridCol w="1467976">
                  <a:extLst>
                    <a:ext uri="{9D8B030D-6E8A-4147-A177-3AD203B41FA5}">
                      <a16:colId xmlns:a16="http://schemas.microsoft.com/office/drawing/2014/main" val="2593262685"/>
                    </a:ext>
                  </a:extLst>
                </a:gridCol>
                <a:gridCol w="1483628">
                  <a:extLst>
                    <a:ext uri="{9D8B030D-6E8A-4147-A177-3AD203B41FA5}">
                      <a16:colId xmlns:a16="http://schemas.microsoft.com/office/drawing/2014/main" val="4071028447"/>
                    </a:ext>
                  </a:extLst>
                </a:gridCol>
              </a:tblGrid>
              <a:tr h="6174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Datace</a:t>
                      </a:r>
                      <a:endParaRPr lang="cs-CZ" sz="12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provenience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textový incipit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nápěv</a:t>
                      </a:r>
                      <a:endParaRPr lang="cs-CZ" sz="12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strofické schéma </a:t>
                      </a:r>
                      <a:endParaRPr lang="cs-CZ" sz="12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nebo počet slabik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médium</a:t>
                      </a:r>
                      <a:endParaRPr lang="cs-CZ" sz="12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funkce, kontext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1522806"/>
                  </a:ext>
                </a:extLst>
              </a:tr>
              <a:tr h="6174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1966 Louky nad </a:t>
                      </a:r>
                      <a:r>
                        <a:rPr lang="cs-CZ" sz="1000" dirty="0" err="1">
                          <a:effectLst/>
                        </a:rPr>
                        <a:t>Olzou</a:t>
                      </a:r>
                      <a:endParaRPr lang="cs-CZ" sz="12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EÚB A 1406/39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Barboro, patronko svata,</a:t>
                      </a:r>
                      <a:endParaRPr lang="cs-CZ" sz="12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pro Kristove rany sćata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notace</a:t>
                      </a:r>
                      <a:endParaRPr lang="cs-CZ" sz="12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8a </a:t>
                      </a:r>
                      <a:r>
                        <a:rPr lang="cs-CZ" sz="1000" dirty="0" err="1">
                          <a:effectLst/>
                        </a:rPr>
                        <a:t>8a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8a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8a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paměť a ústní tradice </a:t>
                      </a:r>
                      <a:endParaRPr lang="cs-CZ" sz="12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píseň havířů před fáráním do dolů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5862519"/>
                  </a:ext>
                </a:extLst>
              </a:tr>
              <a:tr h="6174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1941 Mariánské Hory</a:t>
                      </a:r>
                      <a:endParaRPr lang="cs-CZ" sz="12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EÚB A 509/5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Barboro, panenko svatá,</a:t>
                      </a:r>
                      <a:endParaRPr lang="cs-CZ" sz="12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pro Kristovo jméno sťatá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notace</a:t>
                      </a:r>
                      <a:endParaRPr lang="cs-CZ" sz="12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8a </a:t>
                      </a:r>
                      <a:r>
                        <a:rPr lang="cs-CZ" sz="1000" dirty="0" err="1">
                          <a:effectLst/>
                        </a:rPr>
                        <a:t>8a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8a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r>
                        <a:rPr lang="cs-CZ" sz="1000" dirty="0" err="1">
                          <a:effectLst/>
                        </a:rPr>
                        <a:t>8a</a:t>
                      </a:r>
                      <a:r>
                        <a:rPr lang="cs-CZ" sz="1000" dirty="0">
                          <a:effectLst/>
                        </a:rPr>
                        <a:t> 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paměť a ústní tradice</a:t>
                      </a:r>
                      <a:endParaRPr lang="cs-CZ" sz="12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zpěv o hornických svátcích v Šenově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1144893"/>
                  </a:ext>
                </a:extLst>
              </a:tr>
              <a:tr h="82326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[1870–1880?, české země]</a:t>
                      </a:r>
                      <a:endParaRPr lang="cs-CZ" sz="12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MZK VK-0000.792,přív.15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Ach, poslechněte křesťané věci divné neslýchané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Jako </a:t>
                      </a:r>
                      <a:endParaRPr lang="cs-CZ" sz="12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Barboro panenko svatá</a:t>
                      </a:r>
                      <a:endParaRPr lang="cs-CZ" sz="12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8 8 8 8 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KT</a:t>
                      </a:r>
                      <a:endParaRPr lang="cs-CZ" sz="12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novina o vraždě syna </a:t>
                      </a:r>
                      <a:endParaRPr lang="cs-CZ" sz="12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u Znojma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4947469"/>
                  </a:ext>
                </a:extLst>
              </a:tr>
              <a:tr h="9449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[1800 Praha ?]</a:t>
                      </a:r>
                      <a:endParaRPr lang="cs-CZ" sz="12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MZK VK-0000.467,26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Barboro, panenko svatá</a:t>
                      </a:r>
                      <a:endParaRPr lang="cs-CZ" sz="12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pro Kristovo jméno </a:t>
                      </a:r>
                      <a:r>
                        <a:rPr lang="cs-CZ" sz="1000" dirty="0" err="1">
                          <a:effectLst/>
                        </a:rPr>
                        <a:t>sťatá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8 8 8 8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KT</a:t>
                      </a:r>
                      <a:endParaRPr lang="cs-CZ" sz="12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píseň k patronce šťastné smrti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5203531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8201" y="1539379"/>
            <a:ext cx="145732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Média písňové tradice</a:t>
            </a:r>
            <a:endParaRPr kumimoji="0" lang="cs-CZ" altLang="cs-C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 životopisu písně a nápěvu </a:t>
            </a:r>
            <a:r>
              <a:rPr kumimoji="0" lang="cs-CZ" altLang="cs-CZ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Barboro, panenko svatá</a:t>
            </a: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kramářském zpěvu</a:t>
            </a:r>
            <a:endParaRPr kumimoji="0" lang="cs-CZ" altLang="cs-C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[1679]–1966</a:t>
            </a:r>
            <a:endParaRPr kumimoji="0" lang="cs-CZ" altLang="cs-C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219450" y="2630488"/>
            <a:ext cx="4022725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323047"/>
              </p:ext>
            </p:extLst>
          </p:nvPr>
        </p:nvGraphicFramePr>
        <p:xfrm>
          <a:off x="6569950" y="1282671"/>
          <a:ext cx="4978766" cy="54011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3867">
                  <a:extLst>
                    <a:ext uri="{9D8B030D-6E8A-4147-A177-3AD203B41FA5}">
                      <a16:colId xmlns:a16="http://schemas.microsoft.com/office/drawing/2014/main" val="1813924762"/>
                    </a:ext>
                  </a:extLst>
                </a:gridCol>
                <a:gridCol w="1248263">
                  <a:extLst>
                    <a:ext uri="{9D8B030D-6E8A-4147-A177-3AD203B41FA5}">
                      <a16:colId xmlns:a16="http://schemas.microsoft.com/office/drawing/2014/main" val="3990088687"/>
                    </a:ext>
                  </a:extLst>
                </a:gridCol>
                <a:gridCol w="1236725">
                  <a:extLst>
                    <a:ext uri="{9D8B030D-6E8A-4147-A177-3AD203B41FA5}">
                      <a16:colId xmlns:a16="http://schemas.microsoft.com/office/drawing/2014/main" val="1343829550"/>
                    </a:ext>
                  </a:extLst>
                </a:gridCol>
                <a:gridCol w="1249911">
                  <a:extLst>
                    <a:ext uri="{9D8B030D-6E8A-4147-A177-3AD203B41FA5}">
                      <a16:colId xmlns:a16="http://schemas.microsoft.com/office/drawing/2014/main" val="2265602687"/>
                    </a:ext>
                  </a:extLst>
                </a:gridCol>
              </a:tblGrid>
              <a:tr h="6678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1786 Olomouc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Josefa Hirnleová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MZK VK-0000.340,7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Zastav se, sedláčku milý,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pozoruj maličkou chvíli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Jako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Barboro, panenko svatá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8 8 8 8 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KT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píseň k sv. Isidorovi, patronu rolníků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extLst>
                  <a:ext uri="{0D108BD9-81ED-4DB2-BD59-A6C34878D82A}">
                    <a16:rowId xmlns:a16="http://schemas.microsoft.com/office/drawing/2014/main" val="1850841084"/>
                  </a:ext>
                </a:extLst>
              </a:tr>
              <a:tr h="6678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1771 Litomyšl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Antonín Vojtěch Kamenický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MZK STS-0559.401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Poslechněte, ó křesťane, 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věci hrozné neslychané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Zpívá se jako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Barboro, panenko svatá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8 8 8 8 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KT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novina o kometě roku 1770 v Rusku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extLst>
                  <a:ext uri="{0D108BD9-81ED-4DB2-BD59-A6C34878D82A}">
                    <a16:rowId xmlns:a16="http://schemas.microsoft.com/office/drawing/2014/main" val="3170701114"/>
                  </a:ext>
                </a:extLst>
              </a:tr>
              <a:tr h="49634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[1751–1800?] Olomouc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Josefa Hirnleová ?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MZK VK-0000.340,2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Poslyšte věrni křesťané o strašlivým soudu Páně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Zpívá se jako 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Barboro, panenko svatá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8 8 8 8 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KT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píseň o posledním soudu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extLst>
                  <a:ext uri="{0D108BD9-81ED-4DB2-BD59-A6C34878D82A}">
                    <a16:rowId xmlns:a16="http://schemas.microsoft.com/office/drawing/2014/main" val="3916462029"/>
                  </a:ext>
                </a:extLst>
              </a:tr>
              <a:tr h="6678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1712 Praha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HTB Rosenmüller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Barboro, panenko svatá,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pro Kristovo jméno sťatá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bez notace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8a 8a 8b 8b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tištěný Kancionálek historický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písně k svatým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extLst>
                  <a:ext uri="{0D108BD9-81ED-4DB2-BD59-A6C34878D82A}">
                    <a16:rowId xmlns:a16="http://schemas.microsoft.com/office/drawing/2014/main" val="1169345417"/>
                  </a:ext>
                </a:extLst>
              </a:tr>
              <a:tr h="6678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[1701–1725 Praha ?]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MZK VK-0000.575,52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Barboro, panenko svatá,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pro Kristovo jméno sťatá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Má svou notu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8 8 8 8 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KT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píseň za šťastné skonání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extLst>
                  <a:ext uri="{0D108BD9-81ED-4DB2-BD59-A6C34878D82A}">
                    <a16:rowId xmlns:a16="http://schemas.microsoft.com/office/drawing/2014/main" val="333062659"/>
                  </a:ext>
                </a:extLst>
              </a:tr>
              <a:tr h="6678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1697 Brno 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František Ignác Sinapi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MZK STS-0036.352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Barboro, panenko svatá,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pro Kristovo jméno sťatá 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Jako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O gloriosa domina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8 8 8 8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KT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písničky proti úhlavnímu nepříteli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extLst>
                  <a:ext uri="{0D108BD9-81ED-4DB2-BD59-A6C34878D82A}">
                    <a16:rowId xmlns:a16="http://schemas.microsoft.com/office/drawing/2014/main" val="1861877254"/>
                  </a:ext>
                </a:extLst>
              </a:tr>
              <a:tr h="6678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[1679?] Bzenec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[Jan Klabík]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BzenKan, VMO R 73, s.p.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Barboro, panenko svatá,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pro Kristovo jméno sťatá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4hlasá notace</a:t>
                      </a:r>
                      <a:endParaRPr lang="cs-CZ" sz="10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>
                          <a:effectLst/>
                        </a:rPr>
                        <a:t>8 8 8 8 </a:t>
                      </a:r>
                      <a:endParaRPr lang="cs-CZ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rukopisný kancionál</a:t>
                      </a:r>
                      <a:endParaRPr lang="cs-CZ" sz="10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36" marR="59336" marT="0" marB="0"/>
                </a:tc>
                <a:extLst>
                  <a:ext uri="{0D108BD9-81ED-4DB2-BD59-A6C34878D82A}">
                    <a16:rowId xmlns:a16="http://schemas.microsoft.com/office/drawing/2014/main" val="1260871517"/>
                  </a:ext>
                </a:extLst>
              </a:tr>
            </a:tbl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570133" y="-54824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05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Konec kramářské písně?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Písňový repertoár se přenesl buď do jiných médií, zásadně se proměnil anebo zcela zanikl, vymizel i typický způsob kramářského prodeje. </a:t>
            </a:r>
          </a:p>
          <a:p>
            <a:r>
              <a:rPr lang="cs-CZ" dirty="0"/>
              <a:t> Měnila se i témata písní a způsob uchopení látky. Náboženské písně, </a:t>
            </a:r>
            <a:r>
              <a:rPr lang="cs-CZ" dirty="0" smtClean="0"/>
              <a:t>se </a:t>
            </a:r>
            <a:r>
              <a:rPr lang="cs-CZ" dirty="0"/>
              <a:t>na přelomu 19. a 20. století zčásti začleňují do kancionálů</a:t>
            </a:r>
            <a:r>
              <a:rPr lang="cs-CZ" dirty="0" smtClean="0"/>
              <a:t>.</a:t>
            </a:r>
          </a:p>
          <a:p>
            <a:r>
              <a:rPr lang="cs-CZ" dirty="0"/>
              <a:t>V městském prostředí se zpěv zčásti přesunul na hospodská pódia, posílil herecký prvek a dal vyniknout šlágrům a kupletům</a:t>
            </a:r>
            <a:r>
              <a:rPr lang="cs-CZ" dirty="0" smtClean="0"/>
              <a:t>. Parodie.</a:t>
            </a:r>
          </a:p>
          <a:p>
            <a:r>
              <a:rPr lang="cs-CZ" dirty="0"/>
              <a:t>K</a:t>
            </a:r>
            <a:r>
              <a:rPr lang="cs-CZ" dirty="0" smtClean="0"/>
              <a:t>oncem </a:t>
            </a:r>
            <a:r>
              <a:rPr lang="cs-CZ" dirty="0"/>
              <a:t>19. </a:t>
            </a:r>
            <a:r>
              <a:rPr lang="cs-CZ" dirty="0" smtClean="0"/>
              <a:t>století se objevuje, zčásti </a:t>
            </a:r>
            <a:r>
              <a:rPr lang="cs-CZ" dirty="0"/>
              <a:t>i na kramářském základě, je politická píseň spojená s dělnickým hnutím. Zejména je akcentovaná národní </a:t>
            </a:r>
            <a:r>
              <a:rPr lang="cs-CZ" dirty="0" smtClean="0"/>
              <a:t>linka.</a:t>
            </a:r>
          </a:p>
          <a:p>
            <a:r>
              <a:rPr lang="cs-CZ" dirty="0"/>
              <a:t>Socialistické písně, často žánrově i melodicky odlišné od hlavního kramářského proudu, se ještě stihly dostat i do repertoáru pouličních zpěváků, včetně tradiční ukazovací </a:t>
            </a:r>
            <a:r>
              <a:rPr lang="cs-CZ" dirty="0" smtClean="0"/>
              <a:t>tabule. (</a:t>
            </a:r>
            <a:r>
              <a:rPr lang="cs-CZ" dirty="0" err="1" smtClean="0"/>
              <a:t>Karbusický</a:t>
            </a:r>
            <a:r>
              <a:rPr lang="cs-CZ" dirty="0" smtClean="0"/>
              <a:t> </a:t>
            </a:r>
            <a:r>
              <a:rPr lang="cs-CZ" dirty="0"/>
              <a:t>1953: </a:t>
            </a:r>
            <a:r>
              <a:rPr lang="cs-CZ" dirty="0" smtClean="0"/>
              <a:t>31).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0646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Konec kramářské písně?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</a:t>
            </a:r>
            <a:r>
              <a:rPr lang="cs-CZ" dirty="0" smtClean="0"/>
              <a:t>ibliofilské </a:t>
            </a:r>
            <a:r>
              <a:rPr lang="cs-CZ" dirty="0"/>
              <a:t>přetisky vydávané od počátku 20. století</a:t>
            </a:r>
            <a:r>
              <a:rPr lang="cs-CZ" dirty="0" smtClean="0"/>
              <a:t>.</a:t>
            </a:r>
          </a:p>
          <a:p>
            <a:r>
              <a:rPr lang="cs-CZ" dirty="0"/>
              <a:t>N</a:t>
            </a:r>
            <a:r>
              <a:rPr lang="cs-CZ" dirty="0" smtClean="0"/>
              <a:t>ěkteré </a:t>
            </a:r>
            <a:r>
              <a:rPr lang="cs-CZ" dirty="0"/>
              <a:t>kramářské písně dosud v obecném povědomí, </a:t>
            </a:r>
            <a:r>
              <a:rPr lang="cs-CZ" dirty="0" smtClean="0"/>
              <a:t>ve </a:t>
            </a:r>
            <a:r>
              <a:rPr lang="cs-CZ" dirty="0"/>
              <a:t>formě známých lidových </a:t>
            </a:r>
            <a:r>
              <a:rPr lang="cs-CZ" dirty="0" smtClean="0"/>
              <a:t>písní i </a:t>
            </a:r>
            <a:r>
              <a:rPr lang="cs-CZ" dirty="0"/>
              <a:t>jako součást repertoáru současných interpretů populární hudby. Návaznost </a:t>
            </a:r>
            <a:r>
              <a:rPr lang="cs-CZ" dirty="0" smtClean="0"/>
              <a:t>patrná </a:t>
            </a:r>
            <a:r>
              <a:rPr lang="cs-CZ" dirty="0"/>
              <a:t>zpravidla u </a:t>
            </a:r>
            <a:r>
              <a:rPr lang="cs-CZ" dirty="0" smtClean="0"/>
              <a:t>textů, v </a:t>
            </a:r>
            <a:r>
              <a:rPr lang="cs-CZ" dirty="0"/>
              <a:t>některých případech i u melodické linky</a:t>
            </a:r>
            <a:r>
              <a:rPr lang="cs-CZ" dirty="0" smtClean="0"/>
              <a:t>.</a:t>
            </a:r>
          </a:p>
          <a:p>
            <a:r>
              <a:rPr lang="cs-CZ" dirty="0"/>
              <a:t>Několik dodnes oblíbených lidových písní má své nejstarší doklady právě ve světských kramářských </a:t>
            </a:r>
            <a:r>
              <a:rPr lang="cs-CZ" dirty="0" smtClean="0"/>
              <a:t>tiscích. Např. </a:t>
            </a:r>
            <a:r>
              <a:rPr lang="cs-CZ" i="1" dirty="0"/>
              <a:t>Čtyři koně ve dvoře</a:t>
            </a:r>
            <a:r>
              <a:rPr lang="cs-CZ" dirty="0"/>
              <a:t>, </a:t>
            </a:r>
            <a:r>
              <a:rPr lang="cs-CZ" i="1" dirty="0"/>
              <a:t>Ach prší, prší rosička</a:t>
            </a:r>
            <a:r>
              <a:rPr lang="cs-CZ" dirty="0"/>
              <a:t>, </a:t>
            </a:r>
            <a:r>
              <a:rPr lang="cs-CZ" i="1" dirty="0"/>
              <a:t>Žežulinko, kde jsi byla</a:t>
            </a:r>
            <a:r>
              <a:rPr lang="cs-CZ" dirty="0"/>
              <a:t> nebo </a:t>
            </a:r>
            <a:r>
              <a:rPr lang="cs-CZ" i="1" dirty="0"/>
              <a:t>Ó hřebíčku </a:t>
            </a:r>
            <a:r>
              <a:rPr lang="cs-CZ" i="1" dirty="0" smtClean="0"/>
              <a:t>zahradnický.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9051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Don Špagát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Výrazným inspiračním zdrojem se pro novodobé umělce stala píseň o Donu </a:t>
            </a:r>
            <a:r>
              <a:rPr lang="cs-CZ" dirty="0" err="1" smtClean="0"/>
              <a:t>Špagátovi</a:t>
            </a:r>
            <a:r>
              <a:rPr lang="cs-CZ" dirty="0" smtClean="0"/>
              <a:t>.</a:t>
            </a:r>
          </a:p>
          <a:p>
            <a:r>
              <a:rPr lang="cs-CZ" dirty="0"/>
              <a:t>Kreslíř Jiří Winter-</a:t>
            </a:r>
            <a:r>
              <a:rPr lang="cs-CZ" dirty="0" err="1"/>
              <a:t>Neprakta</a:t>
            </a:r>
            <a:r>
              <a:rPr lang="cs-CZ" dirty="0"/>
              <a:t> k jejímu textu ve 40. letech vytvořil ilustrace. </a:t>
            </a:r>
            <a:r>
              <a:rPr lang="cs-CZ" i="1" dirty="0"/>
              <a:t>Píseň o Donu </a:t>
            </a:r>
            <a:r>
              <a:rPr lang="cs-CZ" i="1" dirty="0" err="1"/>
              <a:t>Špagátovi</a:t>
            </a:r>
            <a:r>
              <a:rPr lang="cs-CZ" dirty="0"/>
              <a:t>. </a:t>
            </a:r>
            <a:r>
              <a:rPr lang="cs-CZ" u="sng" dirty="0">
                <a:hlinkClick r:id="rId2"/>
              </a:rPr>
              <a:t>www.neprakta.info</a:t>
            </a:r>
            <a:r>
              <a:rPr lang="cs-CZ" dirty="0"/>
              <a:t>.</a:t>
            </a:r>
          </a:p>
          <a:p>
            <a:r>
              <a:rPr lang="cs-CZ" dirty="0"/>
              <a:t>V roce 1969 nazpíval píseň Jiří Suchý </a:t>
            </a:r>
            <a:r>
              <a:rPr lang="cs-CZ" dirty="0" smtClean="0"/>
              <a:t>(pořad </a:t>
            </a:r>
            <a:r>
              <a:rPr lang="cs-CZ" dirty="0" err="1" smtClean="0"/>
              <a:t>Grandsupertingltangl</a:t>
            </a:r>
            <a:r>
              <a:rPr lang="cs-CZ" dirty="0" smtClean="0"/>
              <a:t>) </a:t>
            </a:r>
            <a:r>
              <a:rPr lang="cs-CZ" dirty="0"/>
              <a:t>a své vystoupení doprovodil osmi ilustracemi Karla Saudka. Ty reagovaly na vraždu </a:t>
            </a:r>
            <a:r>
              <a:rPr lang="cs-CZ" dirty="0" err="1"/>
              <a:t>Sharon</a:t>
            </a:r>
            <a:r>
              <a:rPr lang="cs-CZ" dirty="0"/>
              <a:t> Tateové (manželky režiséra Romana Polanského), kterou 9. srpna 1969 ubodali dva členové gangu „Rodina“ masového vraha Charlese </a:t>
            </a:r>
            <a:r>
              <a:rPr lang="cs-CZ" dirty="0" err="1"/>
              <a:t>Mansona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/>
              <a:t>V roce 1987 vyšla v nakladatelství Supraphon vinylová deska </a:t>
            </a:r>
            <a:r>
              <a:rPr lang="cs-CZ" i="1" dirty="0"/>
              <a:t>Don Špagát a další písně mládencům a pannám pro obveselení mysle a ukrácení času na světlo vydané</a:t>
            </a:r>
            <a:r>
              <a:rPr lang="cs-CZ" dirty="0" smtClean="0"/>
              <a:t>.</a:t>
            </a:r>
          </a:p>
          <a:p>
            <a:r>
              <a:rPr lang="cs-CZ" dirty="0"/>
              <a:t>Píseň dále zpracoval výtvarník Jiří </a:t>
            </a:r>
            <a:r>
              <a:rPr lang="cs-CZ" dirty="0" err="1"/>
              <a:t>Štamfest</a:t>
            </a:r>
            <a:r>
              <a:rPr lang="cs-CZ" dirty="0"/>
              <a:t> a pro současníky ji proslavila skupina </a:t>
            </a:r>
            <a:r>
              <a:rPr lang="cs-CZ" dirty="0" err="1"/>
              <a:t>Šlapeto</a:t>
            </a:r>
            <a:r>
              <a:rPr lang="cs-CZ" dirty="0"/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3311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Kramářské písně v krajanských komunitách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Česky psané kramářské písně přežívaly nejen na českém území, ale také v krajanských komunitách v zahraničí, kam Češi v průběhu 19. století odcházeli za lepšími možnostmi obživy. </a:t>
            </a:r>
            <a:endParaRPr lang="cs-CZ" dirty="0" smtClean="0"/>
          </a:p>
          <a:p>
            <a:r>
              <a:rPr lang="cs-CZ" dirty="0"/>
              <a:t>V repertoáru volyňských Čechů se dochovalo asi 5 % kramářských písní, vzniklých zpravidla kolem poloviny 19. století. </a:t>
            </a:r>
            <a:r>
              <a:rPr lang="cs-CZ" dirty="0" smtClean="0"/>
              <a:t>(Pospíšil </a:t>
            </a:r>
            <a:r>
              <a:rPr lang="cs-CZ" dirty="0"/>
              <a:t>&amp; </a:t>
            </a:r>
            <a:r>
              <a:rPr lang="cs-CZ" dirty="0" err="1"/>
              <a:t>Thořová</a:t>
            </a:r>
            <a:r>
              <a:rPr lang="cs-CZ" dirty="0"/>
              <a:t> &amp; </a:t>
            </a:r>
            <a:r>
              <a:rPr lang="cs-CZ" dirty="0" err="1"/>
              <a:t>Lohvinová</a:t>
            </a:r>
            <a:r>
              <a:rPr lang="cs-CZ" dirty="0"/>
              <a:t> </a:t>
            </a:r>
            <a:r>
              <a:rPr lang="cs-CZ" dirty="0" smtClean="0"/>
              <a:t>1997).</a:t>
            </a:r>
          </a:p>
          <a:p>
            <a:r>
              <a:rPr lang="cs-CZ" dirty="0"/>
              <a:t>V krajanské vesnici </a:t>
            </a:r>
            <a:r>
              <a:rPr lang="cs-CZ" dirty="0" err="1"/>
              <a:t>Čechohrad</a:t>
            </a:r>
            <a:r>
              <a:rPr lang="cs-CZ" dirty="0"/>
              <a:t> (dnešní </a:t>
            </a:r>
            <a:r>
              <a:rPr lang="cs-CZ" dirty="0" err="1"/>
              <a:t>Novgorodkovka</a:t>
            </a:r>
            <a:r>
              <a:rPr lang="cs-CZ" dirty="0"/>
              <a:t> v jihovýchodní Ukrajině) v roce 2007 Anastázie </a:t>
            </a:r>
            <a:r>
              <a:rPr lang="cs-CZ" dirty="0" err="1"/>
              <a:t>Chalupnik</a:t>
            </a:r>
            <a:r>
              <a:rPr lang="cs-CZ" dirty="0"/>
              <a:t> zpívala </a:t>
            </a:r>
            <a:r>
              <a:rPr lang="cs-CZ" dirty="0" smtClean="0"/>
              <a:t>Haisova „Fridolína“ a kramářskou </a:t>
            </a:r>
            <a:r>
              <a:rPr lang="cs-CZ" dirty="0"/>
              <a:t>píseň </a:t>
            </a:r>
            <a:r>
              <a:rPr lang="cs-CZ" i="1" dirty="0" err="1"/>
              <a:t>Lidinky</a:t>
            </a:r>
            <a:r>
              <a:rPr lang="cs-CZ" i="1" dirty="0"/>
              <a:t> poslyšte směšné zpívání</a:t>
            </a:r>
            <a:r>
              <a:rPr lang="cs-CZ" dirty="0"/>
              <a:t>, která ironicky líčí idylický život v Americe a reflektuje tak problematiku vystěhovalectví. </a:t>
            </a:r>
            <a:endParaRPr lang="cs-CZ" dirty="0" smtClean="0"/>
          </a:p>
          <a:p>
            <a:r>
              <a:rPr lang="cs-CZ" dirty="0"/>
              <a:t>také špalíček jugoslávských Čechů z </a:t>
            </a:r>
            <a:r>
              <a:rPr lang="cs-CZ" dirty="0" err="1"/>
              <a:t>Kaptolu</a:t>
            </a:r>
            <a:r>
              <a:rPr lang="cs-CZ" dirty="0"/>
              <a:t>, dnes uložený v brněnském pracovišti Etnologického ústavu AV ČR, v. v. </a:t>
            </a:r>
            <a:r>
              <a:rPr lang="cs-CZ" dirty="0" smtClean="0"/>
              <a:t>i. (sign. EÚB </a:t>
            </a:r>
            <a:r>
              <a:rPr lang="cs-CZ" dirty="0"/>
              <a:t>E </a:t>
            </a:r>
            <a:r>
              <a:rPr lang="cs-CZ" dirty="0" smtClean="0"/>
              <a:t>34).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3065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Kramářské písně a politická satira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</a:t>
            </a:r>
            <a:r>
              <a:rPr lang="cs-CZ" dirty="0" smtClean="0"/>
              <a:t>zpomínka </a:t>
            </a:r>
            <a:r>
              <a:rPr lang="cs-CZ" dirty="0"/>
              <a:t>básníka J. S. </a:t>
            </a:r>
            <a:r>
              <a:rPr lang="cs-CZ" dirty="0" err="1"/>
              <a:t>Machara</a:t>
            </a:r>
            <a:r>
              <a:rPr lang="cs-CZ" dirty="0"/>
              <a:t> na politika a revolucionáře J. V. Friče: „V roce 1886 na svůj svátek pozval nás k večeři. </a:t>
            </a:r>
            <a:r>
              <a:rPr lang="cs-CZ" dirty="0" smtClean="0"/>
              <a:t>[…] </a:t>
            </a:r>
            <a:r>
              <a:rPr lang="cs-CZ" dirty="0"/>
              <a:t>A tehdy nám rozdával svou právě vyšlou </a:t>
            </a:r>
            <a:r>
              <a:rPr lang="cs-CZ" i="1" dirty="0"/>
              <a:t>Novou píseň o hrozném sfalšování starých památek, objeveném skrze dvě hvězdy českých a vysokých škol pražských roku tohoto. </a:t>
            </a:r>
            <a:r>
              <a:rPr lang="cs-CZ" dirty="0"/>
              <a:t>Zpívá se jako </a:t>
            </a:r>
            <a:r>
              <a:rPr lang="cs-CZ" i="1" dirty="0"/>
              <a:t>Jabůrek u kanónu stál</a:t>
            </a:r>
            <a:r>
              <a:rPr lang="cs-CZ" dirty="0"/>
              <a:t>. Úpravou byla píseň dobrou imitací jarmarečních balad, byla tištěna švabachem a na měkkém papíře, i slohem je zúmyslně připomínala: </a:t>
            </a:r>
            <a:r>
              <a:rPr lang="cs-CZ" i="1" dirty="0"/>
              <a:t>Lidi zlatý, to je </a:t>
            </a:r>
            <a:r>
              <a:rPr lang="cs-CZ" i="1" dirty="0" err="1"/>
              <a:t>škandál</a:t>
            </a:r>
            <a:r>
              <a:rPr lang="cs-CZ" i="1" dirty="0"/>
              <a:t>, v Praze strh se </a:t>
            </a:r>
            <a:r>
              <a:rPr lang="cs-CZ" i="1" dirty="0" err="1"/>
              <a:t>hroznej</a:t>
            </a:r>
            <a:r>
              <a:rPr lang="cs-CZ" i="1" dirty="0"/>
              <a:t> randál pro dvě moudré palice, ty to mrzí velice, /:že co svět světem stál, vše Hanka </a:t>
            </a:r>
            <a:r>
              <a:rPr lang="cs-CZ" i="1" dirty="0" err="1"/>
              <a:t>sfalšoval</a:t>
            </a:r>
            <a:r>
              <a:rPr lang="cs-CZ" i="1" dirty="0"/>
              <a:t>.:/</a:t>
            </a:r>
            <a:r>
              <a:rPr lang="cs-CZ" dirty="0"/>
              <a:t>“.</a:t>
            </a:r>
            <a:r>
              <a:rPr lang="cs-CZ" dirty="0"/>
              <a:t> </a:t>
            </a:r>
            <a:r>
              <a:rPr lang="cs-CZ" dirty="0" smtClean="0"/>
              <a:t>(Podle </a:t>
            </a:r>
            <a:r>
              <a:rPr lang="cs-CZ" dirty="0" err="1"/>
              <a:t>Bystrov</a:t>
            </a:r>
            <a:r>
              <a:rPr lang="cs-CZ" dirty="0"/>
              <a:t> 2015: </a:t>
            </a:r>
            <a:r>
              <a:rPr lang="cs-CZ" dirty="0" smtClean="0"/>
              <a:t>368).</a:t>
            </a:r>
          </a:p>
          <a:p>
            <a:r>
              <a:rPr lang="cs-CZ" dirty="0"/>
              <a:t>V souvislosti s uprchlickou vlnou ji užili sympatizanti a členové Strany přímé demokracie pro kritiku vstřícného přístupu k uprchlíkům ze strany politiků a médií. Píseň nese název </a:t>
            </a:r>
            <a:r>
              <a:rPr lang="cs-CZ" i="1" dirty="0"/>
              <a:t>Hranice</a:t>
            </a:r>
            <a:r>
              <a:rPr lang="cs-CZ" dirty="0"/>
              <a:t>, je zpívána na nápěv </a:t>
            </a:r>
            <a:r>
              <a:rPr lang="cs-CZ" i="1" dirty="0"/>
              <a:t>Ej od </a:t>
            </a:r>
            <a:r>
              <a:rPr lang="cs-CZ" i="1" dirty="0" err="1"/>
              <a:t>Buchlova</a:t>
            </a:r>
            <a:r>
              <a:rPr lang="cs-CZ" i="1" dirty="0"/>
              <a:t>.</a:t>
            </a:r>
            <a:r>
              <a:rPr lang="cs-CZ" dirty="0"/>
              <a:t> </a:t>
            </a:r>
            <a:r>
              <a:rPr lang="cs-CZ" i="1" dirty="0"/>
              <a:t>Hranice</a:t>
            </a:r>
            <a:r>
              <a:rPr lang="cs-CZ" dirty="0"/>
              <a:t>. </a:t>
            </a:r>
            <a:r>
              <a:rPr lang="cs-CZ" u="sng" dirty="0">
                <a:hlinkClick r:id="rId2"/>
              </a:rPr>
              <a:t>https://www.youtube.com/</a:t>
            </a:r>
            <a:r>
              <a:rPr lang="cs-CZ" u="sng" dirty="0" err="1">
                <a:hlinkClick r:id="rId2"/>
              </a:rPr>
              <a:t>watch?v</a:t>
            </a:r>
            <a:r>
              <a:rPr lang="cs-CZ" u="sng" dirty="0">
                <a:hlinkClick r:id="rId2"/>
              </a:rPr>
              <a:t>=5iA6uTXU290</a:t>
            </a:r>
            <a:r>
              <a:rPr lang="cs-CZ" dirty="0"/>
              <a:t>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2321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Ohlas kramářských písní v dětském prostředí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Ohlas kramářských písní lze snad spatřit i v písních, které jsou dnes zpívány zejména v dětském prostředí, jako je např. píseň </a:t>
            </a:r>
            <a:r>
              <a:rPr lang="cs-CZ" i="1" dirty="0"/>
              <a:t>Na kopečku v Africe</a:t>
            </a:r>
            <a:r>
              <a:rPr lang="cs-CZ" dirty="0"/>
              <a:t> o známém českém lupiči Václavu Babinském. Dle A. Votruby píseň vychází z pražské sentimentální písně </a:t>
            </a:r>
            <a:r>
              <a:rPr lang="cs-CZ" i="1" dirty="0"/>
              <a:t>Vězení, ach vězení</a:t>
            </a:r>
            <a:r>
              <a:rPr lang="cs-CZ" dirty="0"/>
              <a:t>. </a:t>
            </a:r>
            <a:r>
              <a:rPr lang="cs-CZ" dirty="0" smtClean="0"/>
              <a:t>(Votruba </a:t>
            </a:r>
            <a:r>
              <a:rPr lang="cs-CZ" dirty="0"/>
              <a:t>2007: </a:t>
            </a:r>
            <a:r>
              <a:rPr lang="cs-CZ" dirty="0" smtClean="0"/>
              <a:t>384).</a:t>
            </a:r>
          </a:p>
          <a:p>
            <a:r>
              <a:rPr lang="cs-CZ" dirty="0"/>
              <a:t>L. Souček se domnívá, že „</a:t>
            </a:r>
            <a:r>
              <a:rPr lang="cs-CZ" dirty="0" err="1"/>
              <a:t>známej</a:t>
            </a:r>
            <a:r>
              <a:rPr lang="cs-CZ" dirty="0"/>
              <a:t> lotr </a:t>
            </a:r>
            <a:r>
              <a:rPr lang="cs-CZ" dirty="0" err="1"/>
              <a:t>mexickej</a:t>
            </a:r>
            <a:r>
              <a:rPr lang="cs-CZ" dirty="0"/>
              <a:t>“ je „jedna z posledních vzpomínek na nešťastné mexické dobrodružství císaře Maxmiliána a českých chlapců, kteří ho jako hudebníci i vojáci za moře doprovázeli.“ Kramářské písně o lupiči Babinském a císaři Maxmiliánovi byly ve společnosti 2. poloviny 19. století velmi </a:t>
            </a:r>
            <a:r>
              <a:rPr lang="cs-CZ" dirty="0" smtClean="0"/>
              <a:t>populární. (</a:t>
            </a:r>
            <a:r>
              <a:rPr lang="cs-CZ" dirty="0" err="1" smtClean="0"/>
              <a:t>Bystrov</a:t>
            </a:r>
            <a:r>
              <a:rPr lang="cs-CZ" dirty="0" smtClean="0"/>
              <a:t> </a:t>
            </a:r>
            <a:r>
              <a:rPr lang="cs-CZ" dirty="0"/>
              <a:t>2015: 318; Souček </a:t>
            </a:r>
            <a:r>
              <a:rPr lang="cs-CZ" dirty="0" smtClean="0"/>
              <a:t>1981:14–15).</a:t>
            </a:r>
          </a:p>
          <a:p>
            <a:r>
              <a:rPr lang="cs-CZ" dirty="0" smtClean="0"/>
              <a:t>Ačkoli </a:t>
            </a:r>
            <a:r>
              <a:rPr lang="cs-CZ" dirty="0"/>
              <a:t>kramářské písně jako médium v českých zemích zanikly, způsob výstavby textu, melodie a některé performativní prvky přežily, byť většinou jen jako inspirační zdroje, v nových formách populární kultury.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5628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Setkání s kramářskou písní II</a:t>
            </a:r>
            <a:endParaRPr lang="cs-CZ" dirty="0"/>
          </a:p>
        </p:txBody>
      </p:sp>
      <p:pic>
        <p:nvPicPr>
          <p:cNvPr id="4" name="Zástupný symbol pro obsah 3" descr="C:\Users\jpolakova\Downloads\Img0246.JPG"/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34" r="33903"/>
          <a:stretch/>
        </p:blipFill>
        <p:spPr bwMode="auto">
          <a:xfrm>
            <a:off x="838200" y="1551305"/>
            <a:ext cx="3816927" cy="4351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001_A_005_Lidičky, poslyšte_2007_05_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6581" y="2519392"/>
            <a:ext cx="609600" cy="6096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36" y="1694511"/>
            <a:ext cx="3197652" cy="420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7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Jarmareční zpěvák u Židlochovic (MG, 1852)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76" y="1867188"/>
            <a:ext cx="5763361" cy="4351338"/>
          </a:xfrm>
        </p:spPr>
      </p:pic>
    </p:spTree>
    <p:extLst>
      <p:ext uri="{BB962C8B-B14F-4D97-AF65-F5344CB8AC3E}">
        <p14:creationId xmlns:p14="http://schemas.microsoft.com/office/powerpoint/2010/main" val="2578139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české kramářské písně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/>
              <a:t>Přímé počátky </a:t>
            </a:r>
            <a:r>
              <a:rPr lang="cs-CZ" dirty="0" smtClean="0"/>
              <a:t>spatřovány </a:t>
            </a:r>
            <a:r>
              <a:rPr lang="cs-CZ" dirty="0"/>
              <a:t>v 1. polovině 17. století a její popularita se drží až do 2. poloviny 19. století. </a:t>
            </a:r>
          </a:p>
          <a:p>
            <a:r>
              <a:rPr lang="cs-CZ" dirty="0" smtClean="0"/>
              <a:t>Období </a:t>
            </a:r>
            <a:r>
              <a:rPr lang="cs-CZ" b="1" dirty="0"/>
              <a:t>největšího rozkvětu </a:t>
            </a:r>
            <a:r>
              <a:rPr lang="cs-CZ" dirty="0" smtClean="0"/>
              <a:t>18</a:t>
            </a:r>
            <a:r>
              <a:rPr lang="cs-CZ" dirty="0"/>
              <a:t>. století </a:t>
            </a:r>
            <a:r>
              <a:rPr lang="cs-CZ" dirty="0" smtClean="0"/>
              <a:t>- </a:t>
            </a:r>
            <a:r>
              <a:rPr lang="cs-CZ" dirty="0"/>
              <a:t>1. </a:t>
            </a:r>
            <a:r>
              <a:rPr lang="cs-CZ" dirty="0" smtClean="0"/>
              <a:t>polovina </a:t>
            </a:r>
            <a:r>
              <a:rPr lang="cs-CZ" dirty="0"/>
              <a:t>19. století.</a:t>
            </a:r>
            <a:r>
              <a:rPr lang="cs-CZ" dirty="0" smtClean="0">
                <a:effectLst/>
              </a:rPr>
              <a:t> (</a:t>
            </a:r>
            <a:r>
              <a:rPr lang="cs-CZ" dirty="0" err="1" smtClean="0"/>
              <a:t>Voit</a:t>
            </a:r>
            <a:r>
              <a:rPr lang="cs-CZ" dirty="0" smtClean="0"/>
              <a:t> </a:t>
            </a:r>
            <a:r>
              <a:rPr lang="cs-CZ" dirty="0"/>
              <a:t>2006: </a:t>
            </a:r>
            <a:r>
              <a:rPr lang="cs-CZ" dirty="0" smtClean="0"/>
              <a:t>498). </a:t>
            </a:r>
          </a:p>
          <a:p>
            <a:r>
              <a:rPr lang="cs-CZ" dirty="0" smtClean="0"/>
              <a:t>Někteří </a:t>
            </a:r>
            <a:r>
              <a:rPr lang="cs-CZ" dirty="0"/>
              <a:t>autoři spatřují počátky kramářské písně již v 16. století – za nejstarší kramářskou píseň bývá považována píseň o bitvě u Moháče z roku 1526</a:t>
            </a:r>
            <a:r>
              <a:rPr lang="cs-CZ" i="1" dirty="0"/>
              <a:t> </a:t>
            </a:r>
            <a:r>
              <a:rPr lang="cs-CZ" dirty="0"/>
              <a:t>(Mocná 2004: 328; </a:t>
            </a:r>
            <a:r>
              <a:rPr lang="cs-CZ" dirty="0" err="1"/>
              <a:t>Traxler</a:t>
            </a:r>
            <a:r>
              <a:rPr lang="cs-CZ" dirty="0"/>
              <a:t> 2007: 428).</a:t>
            </a:r>
          </a:p>
          <a:p>
            <a:r>
              <a:rPr lang="cs-CZ" b="1" dirty="0"/>
              <a:t>Bezprostřední </a:t>
            </a:r>
            <a:r>
              <a:rPr lang="cs-CZ" b="1" dirty="0" smtClean="0"/>
              <a:t>předchůdci </a:t>
            </a:r>
            <a:r>
              <a:rPr lang="cs-CZ" dirty="0"/>
              <a:t>české světské kramářské </a:t>
            </a:r>
            <a:r>
              <a:rPr lang="cs-CZ" dirty="0" smtClean="0"/>
              <a:t>písně: </a:t>
            </a:r>
            <a:r>
              <a:rPr lang="cs-CZ" b="1" dirty="0"/>
              <a:t>časové a satirické písně</a:t>
            </a:r>
            <a:r>
              <a:rPr lang="cs-CZ" dirty="0"/>
              <a:t> (zvláště populární v husitském období) a od 16. století </a:t>
            </a:r>
            <a:r>
              <a:rPr lang="cs-CZ" b="1" dirty="0"/>
              <a:t>tištěné moralistní </a:t>
            </a:r>
            <a:r>
              <a:rPr lang="cs-CZ" b="1" dirty="0" smtClean="0"/>
              <a:t>písně, zpravodajské </a:t>
            </a:r>
            <a:r>
              <a:rPr lang="cs-CZ" b="1" dirty="0"/>
              <a:t>letáky</a:t>
            </a:r>
            <a:r>
              <a:rPr lang="cs-CZ" dirty="0" smtClean="0"/>
              <a:t>.  Beneš </a:t>
            </a:r>
            <a:r>
              <a:rPr lang="cs-CZ" dirty="0"/>
              <a:t>1970b: 15; </a:t>
            </a:r>
            <a:r>
              <a:rPr lang="cs-CZ" dirty="0" err="1"/>
              <a:t>Scheybal</a:t>
            </a:r>
            <a:r>
              <a:rPr lang="cs-CZ" dirty="0"/>
              <a:t> 1990: 13; </a:t>
            </a:r>
            <a:r>
              <a:rPr lang="cs-CZ" dirty="0" err="1"/>
              <a:t>Voit</a:t>
            </a:r>
            <a:r>
              <a:rPr lang="cs-CZ" dirty="0"/>
              <a:t> 2006: 496; </a:t>
            </a:r>
            <a:r>
              <a:rPr lang="cs-CZ" dirty="0" err="1"/>
              <a:t>Traxler</a:t>
            </a:r>
            <a:r>
              <a:rPr lang="cs-CZ" dirty="0"/>
              <a:t> 2007: 428; Ivánek 2017: 205.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1290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Kramářské písně jako fenomén populární kultury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Fenomén populární </a:t>
            </a:r>
            <a:r>
              <a:rPr lang="cs-CZ" dirty="0"/>
              <a:t>kultury, </a:t>
            </a:r>
            <a:r>
              <a:rPr lang="cs-CZ" dirty="0" smtClean="0"/>
              <a:t>na </a:t>
            </a:r>
            <a:r>
              <a:rPr lang="cs-CZ" dirty="0"/>
              <a:t>pomezí mezi uměleckou produkcí a tvorbou lidovou (folklórem). </a:t>
            </a:r>
            <a:r>
              <a:rPr lang="cs-CZ" dirty="0" smtClean="0"/>
              <a:t>Spojitost s lidovými písněmi -  autoři </a:t>
            </a:r>
            <a:r>
              <a:rPr lang="cs-CZ" dirty="0"/>
              <a:t>jsou </a:t>
            </a:r>
            <a:r>
              <a:rPr lang="cs-CZ" dirty="0" smtClean="0"/>
              <a:t>často </a:t>
            </a:r>
            <a:r>
              <a:rPr lang="cs-CZ" dirty="0"/>
              <a:t>neznámí, textově a hudebně nejsou </a:t>
            </a:r>
            <a:r>
              <a:rPr lang="cs-CZ" dirty="0" smtClean="0"/>
              <a:t>písně definitivně </a:t>
            </a:r>
            <a:r>
              <a:rPr lang="cs-CZ" dirty="0"/>
              <a:t>fixované, ale šíří se (přetiskují) v různých variantách a jejich recipienty bylo (vedle nižších vrstev města) rovněž venkovské obyvatelstvo. S uměleckou produkcí je zase spojuje </a:t>
            </a:r>
            <a:r>
              <a:rPr lang="cs-CZ" dirty="0" smtClean="0"/>
              <a:t>tradování </a:t>
            </a:r>
            <a:r>
              <a:rPr lang="cs-CZ" dirty="0"/>
              <a:t>tištěnou formou. </a:t>
            </a:r>
            <a:endParaRPr lang="cs-CZ" dirty="0" smtClean="0"/>
          </a:p>
          <a:p>
            <a:r>
              <a:rPr lang="cs-CZ" dirty="0" smtClean="0"/>
              <a:t>M. </a:t>
            </a:r>
            <a:r>
              <a:rPr lang="cs-CZ" dirty="0" err="1" smtClean="0"/>
              <a:t>Bachtin</a:t>
            </a:r>
            <a:r>
              <a:rPr lang="cs-CZ" dirty="0" smtClean="0"/>
              <a:t>: populární jako rebelství v každém z nás, protiklad k oficiální (ne elitní) kultuře</a:t>
            </a:r>
          </a:p>
          <a:p>
            <a:r>
              <a:rPr lang="cs-CZ" dirty="0" smtClean="0"/>
              <a:t>J. Fiske: kultura jako dynamický proces. „Ti, kdo mají moc, jsou neohrabaní, přeorganizovaní, zatímco ti, kdo obsadili slabé pozice, jsou kreativní, akční a flexibilní.“ (Fiske 2017:108). Umberto </a:t>
            </a:r>
            <a:r>
              <a:rPr lang="cs-CZ" dirty="0" err="1" smtClean="0"/>
              <a:t>Eco</a:t>
            </a:r>
            <a:r>
              <a:rPr lang="cs-CZ" dirty="0" smtClean="0"/>
              <a:t>: partyzánská válka. Konzumace kultury: vytváření významů, konstruování identit, nalézání požitků.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2586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je kramářská píseň?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Velmi </a:t>
            </a:r>
            <a:r>
              <a:rPr lang="cs-CZ" dirty="0"/>
              <a:t>obtížné najít jednoznačnou definici kramářské </a:t>
            </a:r>
            <a:r>
              <a:rPr lang="cs-CZ" dirty="0" smtClean="0"/>
              <a:t>písně</a:t>
            </a:r>
          </a:p>
          <a:p>
            <a:r>
              <a:rPr lang="cs-CZ" dirty="0" smtClean="0"/>
              <a:t>Přívlastek </a:t>
            </a:r>
            <a:r>
              <a:rPr lang="cs-CZ" dirty="0"/>
              <a:t>„</a:t>
            </a:r>
            <a:r>
              <a:rPr lang="cs-CZ" dirty="0" smtClean="0"/>
              <a:t>kramářské“ nereprezentuje </a:t>
            </a:r>
            <a:r>
              <a:rPr lang="cs-CZ" dirty="0"/>
              <a:t>její specifické hudební nebo literární vlastnosti, nýbrž reflektuje vnějškový aspekt, </a:t>
            </a:r>
            <a:r>
              <a:rPr lang="cs-CZ" dirty="0" smtClean="0"/>
              <a:t>formu </a:t>
            </a:r>
            <a:r>
              <a:rPr lang="cs-CZ" dirty="0"/>
              <a:t>prodeje v kupeckých krámech, u trhových stánků nebo podomními prodejci. </a:t>
            </a:r>
            <a:endParaRPr lang="cs-CZ" dirty="0" smtClean="0"/>
          </a:p>
          <a:p>
            <a:r>
              <a:rPr lang="cs-CZ" dirty="0" smtClean="0"/>
              <a:t>„Publikační forma“ –drobné </a:t>
            </a:r>
            <a:r>
              <a:rPr lang="cs-CZ" dirty="0"/>
              <a:t>několikastránkové sešitky s jednou nebo několika písněmi, vytištěné nejlevnějším způsobem na nejlevnějším papíru, někdy doprovázené jednoduchou obrazovou </a:t>
            </a:r>
            <a:r>
              <a:rPr lang="cs-CZ" dirty="0" smtClean="0"/>
              <a:t>složkou, někdy melodickým </a:t>
            </a:r>
            <a:r>
              <a:rPr lang="cs-CZ" dirty="0" err="1" smtClean="0"/>
              <a:t>odkaźem</a:t>
            </a:r>
            <a:r>
              <a:rPr lang="cs-CZ" dirty="0" smtClean="0"/>
              <a:t>. Původně v tiskárně na jednom velkém listu, rozřezány a složeny (šestnácterka, osmerka). </a:t>
            </a:r>
          </a:p>
          <a:p>
            <a:r>
              <a:rPr lang="cs-CZ" dirty="0"/>
              <a:t>K</a:t>
            </a:r>
            <a:r>
              <a:rPr lang="cs-CZ" dirty="0" smtClean="0"/>
              <a:t>ramářské tisky:</a:t>
            </a:r>
            <a:r>
              <a:rPr lang="cs-CZ" dirty="0" smtClean="0">
                <a:effectLst/>
              </a:rPr>
              <a:t> </a:t>
            </a:r>
            <a:r>
              <a:rPr lang="cs-CZ" dirty="0" smtClean="0"/>
              <a:t>modlitby, </a:t>
            </a:r>
            <a:r>
              <a:rPr lang="cs-CZ" dirty="0"/>
              <a:t>proroctví, </a:t>
            </a:r>
            <a:r>
              <a:rPr lang="cs-CZ" dirty="0" smtClean="0"/>
              <a:t>svaté obrázky, pověrečné tisky, kalendáře, snáře, </a:t>
            </a:r>
            <a:r>
              <a:rPr lang="cs-CZ" dirty="0"/>
              <a:t>od poloviny 18. století i </a:t>
            </a:r>
            <a:r>
              <a:rPr lang="cs-CZ" dirty="0" smtClean="0"/>
              <a:t>umělé básnické skladby </a:t>
            </a:r>
            <a:r>
              <a:rPr lang="cs-CZ" dirty="0"/>
              <a:t>a </a:t>
            </a:r>
            <a:r>
              <a:rPr lang="cs-CZ" dirty="0" smtClean="0"/>
              <a:t>zlidovělé árie.</a:t>
            </a:r>
          </a:p>
          <a:p>
            <a:r>
              <a:rPr lang="cs-CZ" dirty="0" smtClean="0"/>
              <a:t>Alternativní termíny: kramářská </a:t>
            </a:r>
            <a:r>
              <a:rPr lang="cs-CZ" dirty="0"/>
              <a:t>poezie a jarmareční píseň, </a:t>
            </a:r>
            <a:r>
              <a:rPr lang="cs-CZ" dirty="0" smtClean="0"/>
              <a:t>trhová</a:t>
            </a:r>
            <a:r>
              <a:rPr lang="cs-CZ" dirty="0"/>
              <a:t>, špalíčková, pouťová, poutní, letáková či kolportážní píseň.</a:t>
            </a:r>
            <a:r>
              <a:rPr lang="cs-CZ" dirty="0" smtClean="0">
                <a:effectLst/>
              </a:rPr>
              <a:t> </a:t>
            </a:r>
          </a:p>
          <a:p>
            <a:r>
              <a:rPr lang="cs-CZ" dirty="0" smtClean="0"/>
              <a:t>Špalíčky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2236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Autoři, prodavači, čtenáři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Autoři </a:t>
            </a:r>
            <a:r>
              <a:rPr lang="cs-CZ" dirty="0" smtClean="0"/>
              <a:t>nejsou </a:t>
            </a:r>
            <a:r>
              <a:rPr lang="cs-CZ" dirty="0"/>
              <a:t>zpravidla </a:t>
            </a:r>
            <a:r>
              <a:rPr lang="cs-CZ" dirty="0" smtClean="0"/>
              <a:t>známi. Ve 2. pol. 19. stol. Autorství častější, i ženy. </a:t>
            </a:r>
          </a:p>
          <a:p>
            <a:r>
              <a:rPr lang="cs-CZ" dirty="0" smtClean="0"/>
              <a:t>Pražský </a:t>
            </a:r>
            <a:r>
              <a:rPr lang="cs-CZ" dirty="0"/>
              <a:t>písničkář a organizátor poutí František Hais (1818–1899</a:t>
            </a:r>
            <a:r>
              <a:rPr lang="cs-CZ" dirty="0" smtClean="0"/>
              <a:t>), Paměti.</a:t>
            </a:r>
          </a:p>
          <a:p>
            <a:r>
              <a:rPr lang="cs-CZ" dirty="0" smtClean="0"/>
              <a:t>V 17</a:t>
            </a:r>
            <a:r>
              <a:rPr lang="cs-CZ" dirty="0"/>
              <a:t>.–19. století </a:t>
            </a:r>
            <a:r>
              <a:rPr lang="cs-CZ" dirty="0" smtClean="0"/>
              <a:t>se postupně </a:t>
            </a:r>
            <a:r>
              <a:rPr lang="cs-CZ" dirty="0"/>
              <a:t>typickým recepčním prostředím kramářských písní stalo neprivilegované městské a venkovské </a:t>
            </a:r>
            <a:r>
              <a:rPr lang="cs-CZ" dirty="0" smtClean="0"/>
              <a:t>obyvatelstvo. Ale P. </a:t>
            </a:r>
            <a:r>
              <a:rPr lang="cs-CZ" dirty="0" err="1" smtClean="0"/>
              <a:t>Burke</a:t>
            </a:r>
            <a:r>
              <a:rPr lang="cs-CZ" dirty="0" smtClean="0"/>
              <a:t>: 16. a 17. století – šlechtici i panovníci milovali a sbírali balady. Isabela Kastilská, Ivan Hrozný, dánská královna Sofie. „</a:t>
            </a:r>
            <a:r>
              <a:rPr lang="cs-CZ" i="1" dirty="0" smtClean="0"/>
              <a:t>Zpěvák balad si stěžoval, že nemá žádné posluchače, že není zájem o jeho balady. Veselý doktor </a:t>
            </a:r>
            <a:r>
              <a:rPr lang="en-US" i="1" dirty="0" smtClean="0"/>
              <a:t>[Richard </a:t>
            </a:r>
            <a:r>
              <a:rPr lang="en-US" i="1" dirty="0" err="1" smtClean="0"/>
              <a:t>Corbet</a:t>
            </a:r>
            <a:r>
              <a:rPr lang="en-US" i="1" dirty="0" smtClean="0"/>
              <a:t>] </a:t>
            </a:r>
            <a:r>
              <a:rPr lang="cs-CZ" i="1" dirty="0" smtClean="0"/>
              <a:t>si</a:t>
            </a:r>
            <a:r>
              <a:rPr lang="en-US" i="1" dirty="0" smtClean="0"/>
              <a:t> </a:t>
            </a:r>
            <a:r>
              <a:rPr lang="en-US" i="1" dirty="0" err="1" smtClean="0"/>
              <a:t>svl</a:t>
            </a:r>
            <a:r>
              <a:rPr lang="cs-CZ" i="1" dirty="0" err="1" smtClean="0"/>
              <a:t>ékl</a:t>
            </a:r>
            <a:r>
              <a:rPr lang="cs-CZ" i="1" dirty="0" smtClean="0"/>
              <a:t> talár a oblékl si zpěvákův kožený kabát a že byl pohledný muž a měl vzácně zvučný hlas, prodal mnoho balad a měl velké publikum.“ </a:t>
            </a:r>
            <a:r>
              <a:rPr lang="cs-CZ" dirty="0" smtClean="0"/>
              <a:t>(</a:t>
            </a:r>
            <a:r>
              <a:rPr lang="cs-CZ" dirty="0" err="1" smtClean="0"/>
              <a:t>Burke</a:t>
            </a:r>
            <a:r>
              <a:rPr lang="cs-CZ" dirty="0" smtClean="0"/>
              <a:t> 2005: 51)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231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Kramářské písně jako evropský a světový fenomén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Sběratel balad Samuel </a:t>
            </a:r>
            <a:r>
              <a:rPr lang="cs-CZ" dirty="0" err="1" smtClean="0"/>
              <a:t>Pepys</a:t>
            </a:r>
            <a:r>
              <a:rPr lang="cs-CZ" dirty="0" smtClean="0"/>
              <a:t> (1633</a:t>
            </a:r>
            <a:r>
              <a:rPr lang="cs-CZ" dirty="0"/>
              <a:t> – </a:t>
            </a:r>
            <a:r>
              <a:rPr lang="cs-CZ" dirty="0" smtClean="0"/>
              <a:t>1703): „As </a:t>
            </a:r>
            <a:r>
              <a:rPr lang="cs-CZ" dirty="0" err="1"/>
              <a:t>take</a:t>
            </a:r>
            <a:r>
              <a:rPr lang="cs-CZ" dirty="0"/>
              <a:t> a </a:t>
            </a:r>
            <a:r>
              <a:rPr lang="cs-CZ" dirty="0" err="1"/>
              <a:t>straw</a:t>
            </a:r>
            <a:r>
              <a:rPr lang="cs-CZ" dirty="0"/>
              <a:t>, and </a:t>
            </a:r>
            <a:r>
              <a:rPr lang="cs-CZ" dirty="0" err="1"/>
              <a:t>throw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up </a:t>
            </a:r>
            <a:r>
              <a:rPr lang="cs-CZ" dirty="0" err="1"/>
              <a:t>into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air,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shall</a:t>
            </a:r>
            <a:r>
              <a:rPr lang="cs-CZ" dirty="0"/>
              <a:t> </a:t>
            </a:r>
            <a:r>
              <a:rPr lang="cs-CZ" dirty="0" err="1"/>
              <a:t>see</a:t>
            </a:r>
            <a:r>
              <a:rPr lang="cs-CZ" dirty="0"/>
              <a:t> by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way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wind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,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shall</a:t>
            </a:r>
            <a:r>
              <a:rPr lang="cs-CZ" dirty="0"/>
              <a:t> not do by casting up a stone. More solid </a:t>
            </a:r>
            <a:r>
              <a:rPr lang="cs-CZ" dirty="0" err="1"/>
              <a:t>things</a:t>
            </a:r>
            <a:r>
              <a:rPr lang="cs-CZ" dirty="0"/>
              <a:t> do not show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complexion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times</a:t>
            </a:r>
            <a:r>
              <a:rPr lang="cs-CZ" dirty="0"/>
              <a:t> so </a:t>
            </a:r>
            <a:r>
              <a:rPr lang="cs-CZ" dirty="0" err="1"/>
              <a:t>well</a:t>
            </a:r>
            <a:r>
              <a:rPr lang="cs-CZ" dirty="0"/>
              <a:t> as </a:t>
            </a:r>
            <a:r>
              <a:rPr lang="cs-CZ" dirty="0" err="1"/>
              <a:t>ballads</a:t>
            </a:r>
            <a:r>
              <a:rPr lang="cs-CZ" dirty="0"/>
              <a:t> and </a:t>
            </a:r>
            <a:r>
              <a:rPr lang="cs-CZ" dirty="0" err="1"/>
              <a:t>libels</a:t>
            </a:r>
            <a:r>
              <a:rPr lang="cs-CZ" dirty="0"/>
              <a:t>.“ </a:t>
            </a:r>
            <a:r>
              <a:rPr lang="cs-CZ" dirty="0" smtClean="0"/>
              <a:t>(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/>
              <a:t>Pepys</a:t>
            </a:r>
            <a:r>
              <a:rPr lang="cs-CZ" dirty="0"/>
              <a:t> Ballads.1. Podle </a:t>
            </a:r>
            <a:r>
              <a:rPr lang="cs-CZ" dirty="0" err="1"/>
              <a:t>Fumerton</a:t>
            </a:r>
            <a:r>
              <a:rPr lang="cs-CZ" dirty="0"/>
              <a:t> &amp; </a:t>
            </a:r>
            <a:r>
              <a:rPr lang="cs-CZ" dirty="0" err="1"/>
              <a:t>Guerrini</a:t>
            </a:r>
            <a:r>
              <a:rPr lang="cs-CZ" dirty="0"/>
              <a:t> 2010: 1</a:t>
            </a:r>
            <a:r>
              <a:rPr lang="cs-CZ" dirty="0" smtClean="0"/>
              <a:t>.)</a:t>
            </a:r>
          </a:p>
          <a:p>
            <a:r>
              <a:rPr lang="cs-CZ" dirty="0" smtClean="0"/>
              <a:t>Anglické „</a:t>
            </a:r>
            <a:r>
              <a:rPr lang="cs-CZ" dirty="0" err="1" smtClean="0"/>
              <a:t>broadside</a:t>
            </a:r>
            <a:r>
              <a:rPr lang="cs-CZ" dirty="0" smtClean="0"/>
              <a:t> </a:t>
            </a:r>
            <a:r>
              <a:rPr lang="cs-CZ" dirty="0" err="1"/>
              <a:t>ballads</a:t>
            </a:r>
            <a:r>
              <a:rPr lang="cs-CZ" dirty="0"/>
              <a:t>“ (písně tištěné jednostranně)</a:t>
            </a:r>
            <a:r>
              <a:rPr lang="cs-CZ" i="1" dirty="0"/>
              <a:t>, </a:t>
            </a:r>
            <a:r>
              <a:rPr lang="cs-CZ" dirty="0"/>
              <a:t>případně „</a:t>
            </a:r>
            <a:r>
              <a:rPr lang="cs-CZ" dirty="0" err="1"/>
              <a:t>broadsides</a:t>
            </a:r>
            <a:r>
              <a:rPr lang="cs-CZ" dirty="0"/>
              <a:t>“ či „</a:t>
            </a:r>
            <a:r>
              <a:rPr lang="cs-CZ" dirty="0" err="1"/>
              <a:t>broadsheets</a:t>
            </a:r>
            <a:r>
              <a:rPr lang="cs-CZ" dirty="0"/>
              <a:t>“ (tištěné oboustranně</a:t>
            </a:r>
            <a:r>
              <a:rPr lang="cs-CZ" dirty="0" smtClean="0"/>
              <a:t>). Poč. 16. -19 století. K</a:t>
            </a:r>
            <a:r>
              <a:rPr lang="cs-CZ" dirty="0"/>
              <a:t> vidění a slyšení takřka </a:t>
            </a:r>
            <a:r>
              <a:rPr lang="cs-CZ" dirty="0" smtClean="0"/>
              <a:t>všude </a:t>
            </a:r>
            <a:r>
              <a:rPr lang="cs-CZ" dirty="0"/>
              <a:t>– na stěnách domů a hostinců, v rukou prodavačů v ulicích Londýna, byly zpívány individuálně podomními prodavači, kolektivně v hospodách, v práci mistrem a jeho tovaryši, na poli děvečkami a rolníky. </a:t>
            </a:r>
            <a:r>
              <a:rPr lang="cs-CZ" dirty="0" smtClean="0"/>
              <a:t>Vytištěny tisíce, kolovaly milióny kopií.</a:t>
            </a:r>
          </a:p>
          <a:p>
            <a:r>
              <a:rPr lang="cs-CZ" dirty="0" smtClean="0"/>
              <a:t>Německé a rakouské </a:t>
            </a:r>
            <a:r>
              <a:rPr lang="cs-CZ" dirty="0" err="1" smtClean="0"/>
              <a:t>Bänkelsang</a:t>
            </a:r>
            <a:r>
              <a:rPr lang="cs-CZ" dirty="0"/>
              <a:t>“</a:t>
            </a:r>
            <a:r>
              <a:rPr lang="cs-CZ" baseline="30000" dirty="0"/>
              <a:t> </a:t>
            </a:r>
            <a:r>
              <a:rPr lang="cs-CZ" dirty="0"/>
              <a:t>a „</a:t>
            </a:r>
            <a:r>
              <a:rPr lang="cs-CZ" dirty="0" err="1"/>
              <a:t>Flugblattlieder</a:t>
            </a:r>
            <a:r>
              <a:rPr lang="cs-CZ" dirty="0"/>
              <a:t>“ či „</a:t>
            </a:r>
            <a:r>
              <a:rPr lang="cs-CZ" dirty="0" err="1"/>
              <a:t>Lieddrucke</a:t>
            </a:r>
            <a:r>
              <a:rPr lang="cs-CZ" dirty="0"/>
              <a:t>“. </a:t>
            </a:r>
            <a:r>
              <a:rPr lang="cs-CZ" dirty="0" err="1"/>
              <a:t>Bänkelsang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Petzoldt</a:t>
            </a:r>
            <a:r>
              <a:rPr lang="cs-CZ" dirty="0" smtClean="0"/>
              <a:t> 1982).</a:t>
            </a:r>
          </a:p>
          <a:p>
            <a:r>
              <a:rPr lang="cs-CZ" dirty="0" smtClean="0"/>
              <a:t>Polské </a:t>
            </a:r>
            <a:r>
              <a:rPr lang="cs-CZ" dirty="0"/>
              <a:t>„</a:t>
            </a:r>
            <a:r>
              <a:rPr lang="cs-CZ" dirty="0" err="1"/>
              <a:t>pieśni</a:t>
            </a:r>
            <a:r>
              <a:rPr lang="cs-CZ" dirty="0"/>
              <a:t> </a:t>
            </a:r>
            <a:r>
              <a:rPr lang="cs-CZ" dirty="0" err="1"/>
              <a:t>jarmarczne</a:t>
            </a:r>
            <a:r>
              <a:rPr lang="cs-CZ" dirty="0"/>
              <a:t>“, „</a:t>
            </a:r>
            <a:r>
              <a:rPr lang="cs-CZ" dirty="0" err="1"/>
              <a:t>odpustowe</a:t>
            </a:r>
            <a:r>
              <a:rPr lang="cs-CZ" dirty="0"/>
              <a:t>“, „</a:t>
            </a:r>
            <a:r>
              <a:rPr lang="cs-CZ" dirty="0" err="1"/>
              <a:t>kramarskie</a:t>
            </a:r>
            <a:r>
              <a:rPr lang="cs-CZ" dirty="0" smtClean="0"/>
              <a:t>“, „</a:t>
            </a:r>
            <a:r>
              <a:rPr lang="cs-CZ" dirty="0" err="1"/>
              <a:t>pieśni</a:t>
            </a:r>
            <a:r>
              <a:rPr lang="cs-CZ" dirty="0"/>
              <a:t> </a:t>
            </a:r>
            <a:r>
              <a:rPr lang="cs-CZ" dirty="0" err="1"/>
              <a:t>dziadowskie</a:t>
            </a:r>
            <a:r>
              <a:rPr lang="cs-CZ" dirty="0" smtClean="0"/>
              <a:t>“, „</a:t>
            </a:r>
            <a:r>
              <a:rPr lang="cs-CZ" dirty="0" err="1"/>
              <a:t>druki</a:t>
            </a:r>
            <a:r>
              <a:rPr lang="cs-CZ" dirty="0"/>
              <a:t> </a:t>
            </a:r>
            <a:r>
              <a:rPr lang="cs-CZ" dirty="0" err="1"/>
              <a:t>ulotne</a:t>
            </a:r>
            <a:r>
              <a:rPr lang="cs-CZ" dirty="0" smtClean="0"/>
              <a:t>“ (19. stol.)</a:t>
            </a:r>
          </a:p>
          <a:p>
            <a:r>
              <a:rPr lang="cs-CZ" dirty="0" smtClean="0"/>
              <a:t>Románské prostředí: </a:t>
            </a:r>
            <a:r>
              <a:rPr lang="cs-CZ" dirty="0"/>
              <a:t>„</a:t>
            </a:r>
            <a:r>
              <a:rPr lang="cs-CZ" dirty="0" err="1"/>
              <a:t>cantastoria</a:t>
            </a:r>
            <a:r>
              <a:rPr lang="cs-CZ" dirty="0"/>
              <a:t>“ </a:t>
            </a:r>
            <a:r>
              <a:rPr lang="cs-CZ" dirty="0" smtClean="0"/>
              <a:t>(Itálie), </a:t>
            </a:r>
            <a:r>
              <a:rPr lang="cs-CZ" dirty="0"/>
              <a:t>„</a:t>
            </a:r>
            <a:r>
              <a:rPr lang="cs-CZ" dirty="0" err="1"/>
              <a:t>Bibliothèque</a:t>
            </a:r>
            <a:r>
              <a:rPr lang="cs-CZ" dirty="0"/>
              <a:t> </a:t>
            </a:r>
            <a:r>
              <a:rPr lang="cs-CZ" dirty="0" err="1"/>
              <a:t>bleue</a:t>
            </a:r>
            <a:r>
              <a:rPr lang="cs-CZ" dirty="0"/>
              <a:t>“ </a:t>
            </a:r>
            <a:r>
              <a:rPr lang="cs-CZ" dirty="0" smtClean="0"/>
              <a:t>(Francie), </a:t>
            </a:r>
            <a:r>
              <a:rPr lang="cs-CZ" dirty="0"/>
              <a:t>„literatura de </a:t>
            </a:r>
            <a:r>
              <a:rPr lang="cs-CZ" dirty="0" err="1"/>
              <a:t>cordel</a:t>
            </a:r>
            <a:r>
              <a:rPr lang="cs-CZ" dirty="0" smtClean="0"/>
              <a:t>“ (Španělsko), </a:t>
            </a:r>
            <a:r>
              <a:rPr lang="cs-CZ" dirty="0"/>
              <a:t>„</a:t>
            </a:r>
            <a:r>
              <a:rPr lang="cs-CZ" dirty="0" err="1"/>
              <a:t>folhetos</a:t>
            </a:r>
            <a:r>
              <a:rPr lang="cs-CZ" dirty="0"/>
              <a:t> de </a:t>
            </a:r>
            <a:r>
              <a:rPr lang="cs-CZ" dirty="0" err="1"/>
              <a:t>feira</a:t>
            </a:r>
            <a:r>
              <a:rPr lang="cs-CZ" dirty="0" smtClean="0"/>
              <a:t>“(Portugalsko). Dodnes </a:t>
            </a:r>
            <a:r>
              <a:rPr lang="cs-CZ" dirty="0" err="1" smtClean="0"/>
              <a:t>cordel</a:t>
            </a:r>
            <a:r>
              <a:rPr lang="cs-CZ" dirty="0" smtClean="0"/>
              <a:t> v Brazílii.</a:t>
            </a:r>
          </a:p>
          <a:p>
            <a:r>
              <a:rPr lang="cs-CZ" dirty="0" smtClean="0"/>
              <a:t>Ruský „</a:t>
            </a:r>
            <a:r>
              <a:rPr lang="cs-CZ" dirty="0" err="1" smtClean="0"/>
              <a:t>lubok</a:t>
            </a:r>
            <a:r>
              <a:rPr lang="cs-CZ" dirty="0" smtClean="0"/>
              <a:t>“, </a:t>
            </a:r>
            <a:r>
              <a:rPr lang="cs-CZ" dirty="0"/>
              <a:t>písně slovenské („</a:t>
            </a:r>
            <a:r>
              <a:rPr lang="cs-CZ" dirty="0" err="1"/>
              <a:t>piesne</a:t>
            </a:r>
            <a:r>
              <a:rPr lang="cs-CZ" dirty="0"/>
              <a:t> </a:t>
            </a:r>
            <a:r>
              <a:rPr lang="cs-CZ" dirty="0" err="1"/>
              <a:t>jarmočné</a:t>
            </a:r>
            <a:r>
              <a:rPr lang="cs-CZ" dirty="0"/>
              <a:t>“, „</a:t>
            </a:r>
            <a:r>
              <a:rPr lang="cs-CZ" dirty="0" err="1"/>
              <a:t>púťové</a:t>
            </a:r>
            <a:r>
              <a:rPr lang="cs-CZ" dirty="0"/>
              <a:t>“), ukrajinské („</a:t>
            </a:r>
            <a:r>
              <a:rPr lang="cs-CZ" dirty="0" err="1"/>
              <a:t>spivanki</a:t>
            </a:r>
            <a:r>
              <a:rPr lang="cs-CZ" dirty="0"/>
              <a:t>“), bulharské („</a:t>
            </a:r>
            <a:r>
              <a:rPr lang="cs-CZ" dirty="0" err="1"/>
              <a:t>pesnopojki</a:t>
            </a:r>
            <a:r>
              <a:rPr lang="cs-CZ" dirty="0"/>
              <a:t>“, tj. zpěvníky). </a:t>
            </a:r>
            <a:r>
              <a:rPr lang="cs-CZ" dirty="0" smtClean="0"/>
              <a:t>(Podle </a:t>
            </a:r>
            <a:r>
              <a:rPr lang="cs-CZ" dirty="0"/>
              <a:t>Holubová 2012: </a:t>
            </a:r>
            <a:r>
              <a:rPr lang="cs-CZ" dirty="0" smtClean="0"/>
              <a:t>5). Skandinávie – Dánsko („</a:t>
            </a:r>
            <a:r>
              <a:rPr lang="cs-CZ" dirty="0" err="1" smtClean="0"/>
              <a:t>skillingsviser</a:t>
            </a:r>
            <a:r>
              <a:rPr lang="cs-CZ" dirty="0" smtClean="0"/>
              <a:t>“)</a:t>
            </a:r>
            <a:endParaRPr lang="cs-CZ" dirty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712798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3549</Words>
  <Application>Microsoft Office PowerPoint</Application>
  <PresentationFormat>Širokoúhlá obrazovka</PresentationFormat>
  <Paragraphs>217</Paragraphs>
  <Slides>27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Motiv Office</vt:lpstr>
      <vt:lpstr>Česká kramářská píseň - úvod</vt:lpstr>
      <vt:lpstr>Setkání s kramářskou písní I </vt:lpstr>
      <vt:lpstr>Setkání s kramářskou písní II</vt:lpstr>
      <vt:lpstr>Jarmareční zpěvák u Židlochovic (MG, 1852) </vt:lpstr>
      <vt:lpstr>Historie české kramářské písně</vt:lpstr>
      <vt:lpstr>Kramářské písně jako fenomén populární kultury</vt:lpstr>
      <vt:lpstr>Co je kramářská píseň?</vt:lpstr>
      <vt:lpstr>Autoři, prodavači, čtenáři</vt:lpstr>
      <vt:lpstr>Kramářské písně jako evropský a světový fenomén</vt:lpstr>
      <vt:lpstr>Technologie výroby kramářských písní (J. Dufka, M. Drozda)</vt:lpstr>
      <vt:lpstr>Prezentace aplikace PowerPoint</vt:lpstr>
      <vt:lpstr>Tiskařská praxe</vt:lpstr>
      <vt:lpstr>Distribuce a prodej</vt:lpstr>
      <vt:lpstr>Jazyk kramářských písní (P. Kosek)</vt:lpstr>
      <vt:lpstr>Písmo (P. Kosek)</vt:lpstr>
      <vt:lpstr>Prezentace aplikace PowerPoint</vt:lpstr>
      <vt:lpstr>Obraz (J. Dufka)</vt:lpstr>
      <vt:lpstr>Obraz</vt:lpstr>
      <vt:lpstr>Obrazové typy</vt:lpstr>
      <vt:lpstr>Melodie</vt:lpstr>
      <vt:lpstr>Média písňové tradice (Věra Frolcová) </vt:lpstr>
      <vt:lpstr>Konec kramářské písně?</vt:lpstr>
      <vt:lpstr>Konec kramářské písně?</vt:lpstr>
      <vt:lpstr>Don Špagát</vt:lpstr>
      <vt:lpstr>Kramářské písně v krajanských komunitách</vt:lpstr>
      <vt:lpstr>Kramářské písně a politická satira</vt:lpstr>
      <vt:lpstr>Ohlas kramářských písní v dětském prostředí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Česká kramářská píseň - úvod</dc:title>
  <dc:creator>Marie Hanzelková</dc:creator>
  <cp:lastModifiedBy>Marie Hanzelková</cp:lastModifiedBy>
  <cp:revision>20</cp:revision>
  <dcterms:created xsi:type="dcterms:W3CDTF">2020-03-04T09:54:36Z</dcterms:created>
  <dcterms:modified xsi:type="dcterms:W3CDTF">2020-03-06T08:47:30Z</dcterms:modified>
</cp:coreProperties>
</file>