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4" r:id="rId4"/>
    <p:sldId id="263" r:id="rId5"/>
    <p:sldId id="257" r:id="rId6"/>
    <p:sldId id="261" r:id="rId7"/>
    <p:sldId id="258" r:id="rId8"/>
    <p:sldId id="259" r:id="rId9"/>
    <p:sldId id="266" r:id="rId10"/>
    <p:sldId id="265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50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leph.nkp.cz/F/?func=file&amp;file_name=find-b&amp;local_base=KP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Jan_z_Arrasu&amp;action=edit&amp;redlink=1" TargetMode="External"/><Relationship Id="rId2" Type="http://schemas.openxmlformats.org/officeDocument/2006/relationships/hyperlink" Target="https://cs.wikipedia.org/wiki/139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Meluzína, Jenovéfa, </a:t>
            </a:r>
            <a:r>
              <a:rPr lang="cs-CZ" dirty="0" err="1"/>
              <a:t>Grizelda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58DA8-04C5-44C9-8F10-54831F724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EDA1D2-3432-4EE8-9D4E-931C4B014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C6B7D2-FC47-4C58-A767-281F9652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 Meluzíny v knížkách lidového čtení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251C85-9FC6-4A88-A616-1F24CC8C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příběh mimo typické narativy</a:t>
            </a:r>
          </a:p>
          <a:p>
            <a:r>
              <a:rPr lang="cs-CZ" dirty="0"/>
              <a:t>je aktivní, sama oslovuje, navazuje </a:t>
            </a:r>
            <a:r>
              <a:rPr lang="cs-CZ" dirty="0" err="1"/>
              <a:t>vytah</a:t>
            </a:r>
            <a:endParaRPr lang="cs-CZ" dirty="0"/>
          </a:p>
          <a:p>
            <a:r>
              <a:rPr lang="cs-CZ" dirty="0"/>
              <a:t>žena mezi dvěma světy, vymyká se, aspekt jinakosti, nadpřirozena</a:t>
            </a:r>
          </a:p>
          <a:p>
            <a:r>
              <a:rPr lang="cs-CZ" dirty="0"/>
              <a:t>porušení manželského slibu, nebezpečí zvenčí (strýc)</a:t>
            </a:r>
          </a:p>
          <a:p>
            <a:r>
              <a:rPr lang="cs-CZ" dirty="0"/>
              <a:t>milující matka, poslušná manželka, kdyby nedošlo k manželově odhalení</a:t>
            </a:r>
          </a:p>
          <a:p>
            <a:r>
              <a:rPr lang="cs-CZ" dirty="0"/>
              <a:t>kladná postava, přestože je monstrum</a:t>
            </a:r>
          </a:p>
          <a:p>
            <a:r>
              <a:rPr lang="cs-CZ" dirty="0"/>
              <a:t>ctnostná, zbožná žena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1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E3A477-68E9-4A73-AB8B-5AE8E0167F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786DE4-4A36-44A0-BEB8-E181D6CFF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C13BF9-6B90-4E06-8D84-CD97C1FC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 Meluzíny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561338-8EDB-4E9E-A03D-4AA405A80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impulsivnost</a:t>
            </a:r>
          </a:p>
          <a:p>
            <a:r>
              <a:rPr lang="cs-CZ" dirty="0"/>
              <a:t>motiv tajemství, jež má být skryto</a:t>
            </a:r>
          </a:p>
          <a:p>
            <a:r>
              <a:rPr lang="cs-CZ" dirty="0"/>
              <a:t>archetypální motivy (proměna, příroda- člověk,  manželství a děti) </a:t>
            </a:r>
          </a:p>
        </p:txBody>
      </p:sp>
    </p:spTree>
    <p:extLst>
      <p:ext uri="{BB962C8B-B14F-4D97-AF65-F5344CB8AC3E}">
        <p14:creationId xmlns:p14="http://schemas.microsoft.com/office/powerpoint/2010/main" val="54006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C8BC0-8A25-7AE3-1A69-C6054399F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E648B-C121-7B53-1AE2-CB7D5985D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37E32F-B7AF-AC54-3340-E1FBDA9C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Jenovéfa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51EFE0-FECB-F3DE-1AE1-B4DEE9A34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14. století byl poprvé zaznamenán příběh hraběnky Jenovéfy Brabantské. Po staletí tradovaná látka se v polovině 18. století rozšířila hlavně zásluhou kramářských tisků a knížek lidového čtení i v českém prostředí a stala se jedním z nejoblíbenějších námětů kramářských písní i knížek lidového čtení</a:t>
            </a:r>
          </a:p>
          <a:p>
            <a:r>
              <a:rPr lang="cs-CZ" dirty="0"/>
              <a:t> v lidových vrstvách považována za svatou</a:t>
            </a:r>
          </a:p>
        </p:txBody>
      </p:sp>
    </p:spTree>
    <p:extLst>
      <p:ext uri="{BB962C8B-B14F-4D97-AF65-F5344CB8AC3E}">
        <p14:creationId xmlns:p14="http://schemas.microsoft.com/office/powerpoint/2010/main" val="363836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459035-EB8C-96B1-EEC5-DCBA7E5EF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60486-139F-F530-E8EA-E30BF89FF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E346B6-AE16-A861-FF37-90F19318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hypotéza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B7001-3DE2-AB07-771D-2B9F746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byly podle Vás v populárních staročeských tiscích zobrazovány ženské hrdinky?</a:t>
            </a:r>
          </a:p>
          <a:p>
            <a:r>
              <a:rPr lang="cs-CZ" dirty="0"/>
              <a:t>stereotypní negativní zobrazení (lakomé, hádavé, opilé, marnivé)</a:t>
            </a:r>
          </a:p>
          <a:p>
            <a:r>
              <a:rPr lang="cs-CZ" dirty="0"/>
              <a:t>archetyp zlé ženy</a:t>
            </a:r>
          </a:p>
          <a:p>
            <a:r>
              <a:rPr lang="cs-CZ" dirty="0"/>
              <a:t>nábožensky založené (Jenovéfa, Meluzína), </a:t>
            </a:r>
          </a:p>
          <a:p>
            <a:r>
              <a:rPr lang="cs-CZ" dirty="0"/>
              <a:t>nadpřirozené schopnosti</a:t>
            </a:r>
          </a:p>
          <a:p>
            <a:r>
              <a:rPr lang="cs-CZ" dirty="0"/>
              <a:t>někdo se hrdinku pokouší "zkazit" </a:t>
            </a:r>
          </a:p>
          <a:p>
            <a:r>
              <a:rPr lang="cs-CZ" dirty="0"/>
              <a:t>někdy směšné, ale ne vtipné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5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7F8BD1-7CBD-46B5-8EB3-9E4CA7B55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14D5B1-F123-4A83-9B45-294A73CBB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53B2B8-D4A3-4DA8-8859-B9BAA15A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DB1778-6A53-4EE0-90BB-05CB022EA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vlastnosti byly oceňovány/kritizovány?</a:t>
            </a:r>
          </a:p>
          <a:p>
            <a:pPr marL="72000" indent="0">
              <a:buNone/>
            </a:pPr>
            <a:r>
              <a:rPr lang="cs-CZ" dirty="0"/>
              <a:t>kontrast k tomuto stereotypnímu zobrazení</a:t>
            </a:r>
          </a:p>
          <a:p>
            <a:pPr marL="72000" indent="0">
              <a:buNone/>
            </a:pPr>
            <a:r>
              <a:rPr lang="cs-CZ" dirty="0"/>
              <a:t>archetyp "Amazonek" (Kosmas, husitská lit., </a:t>
            </a:r>
            <a:r>
              <a:rPr lang="cs-CZ" dirty="0" err="1"/>
              <a:t>cestopisy:topos</a:t>
            </a:r>
            <a:r>
              <a:rPr lang="cs-CZ" dirty="0"/>
              <a:t> cizích zemí)</a:t>
            </a:r>
          </a:p>
          <a:p>
            <a:pPr marL="72000" indent="0">
              <a:buNone/>
            </a:pPr>
            <a:r>
              <a:rPr lang="cs-CZ" dirty="0"/>
              <a:t>žena ceněna podle naplňování své společenské role (starat se o muže a jeho majetek, zbožnost, čistota, péče) </a:t>
            </a:r>
          </a:p>
          <a:p>
            <a:pPr marL="72000" indent="0">
              <a:buNone/>
            </a:pPr>
            <a:r>
              <a:rPr lang="cs-CZ" dirty="0"/>
              <a:t>+smysl pro povinnost, čistota, ctnost</a:t>
            </a:r>
          </a:p>
          <a:p>
            <a:pPr marL="72000" indent="0">
              <a:buNone/>
            </a:pPr>
            <a:r>
              <a:rPr lang="cs-CZ" dirty="0"/>
              <a:t>-samostatnost (spíše jsou závislé na okolí),nenaplňování očekávané společenské role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DE7DF4-96C3-D2C5-0D7D-85899B2D0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631598-39A3-8EB8-8A50-C47D69625B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C0FB9-C0CE-5A97-3B67-E21F1EEB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Inspirativní knihy</a:t>
            </a:r>
          </a:p>
        </p:txBody>
      </p:sp>
      <p:pic>
        <p:nvPicPr>
          <p:cNvPr id="2050" name="Picture 2" descr="Tři knížky lidového čtení">
            <a:extLst>
              <a:ext uri="{FF2B5EF4-FFF2-40B4-BE49-F238E27FC236}">
                <a16:creationId xmlns:a16="http://schemas.microsoft.com/office/drawing/2014/main" id="{AAFCFE1C-8DB9-C188-CE6C-DC1EEA648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63" y="1171576"/>
            <a:ext cx="296670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etika narativního komentáře - Jiří Koten | Databáze knih">
            <a:extLst>
              <a:ext uri="{FF2B5EF4-FFF2-40B4-BE49-F238E27FC236}">
                <a16:creationId xmlns:a16="http://schemas.microsoft.com/office/drawing/2014/main" id="{CAB7D7FC-7E4D-EB03-A631-293D98C5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90" y="2024301"/>
            <a:ext cx="1893994" cy="29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4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CC5FCD-DCB7-F2C1-CE29-5142C29DF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FD3929-5E2D-89BA-1C56-B6B8141D7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3AF264-BB02-2FDC-B910-92E0459E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Meluzína, Jenovéfa, </a:t>
            </a:r>
            <a:r>
              <a:rPr lang="cs-CZ" dirty="0" err="1"/>
              <a:t>Grizelda</a:t>
            </a:r>
            <a:endParaRPr lang="cs-CZ" dirty="0"/>
          </a:p>
        </p:txBody>
      </p:sp>
      <p:pic>
        <p:nvPicPr>
          <p:cNvPr id="1026" name="Picture 2" descr="Meluzína (mytologie) – Wikipedie">
            <a:extLst>
              <a:ext uri="{FF2B5EF4-FFF2-40B4-BE49-F238E27FC236}">
                <a16:creationId xmlns:a16="http://schemas.microsoft.com/office/drawing/2014/main" id="{B87BBE4C-CA78-0624-142E-F73637EC93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71" y="2266448"/>
            <a:ext cx="2095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68EE5A-BFDA-C25C-2EFE-5DCCB619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76" y="1275661"/>
            <a:ext cx="4086795" cy="26864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F5F9AD-580A-87A0-1B96-E1858C1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13" y="1209173"/>
            <a:ext cx="2476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5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232A17-002C-8AAD-5201-E34009AC3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44B61F-DC80-7654-97B5-98C9FFB24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6AC9D7-DDDD-9510-0A34-33C96075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Knihopisem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7CE2C6-FCC6-D54C-7E87-5144460AA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prameny o Meluzíně, Jenovéfě a </a:t>
            </a:r>
            <a:r>
              <a:rPr lang="cs-CZ" dirty="0" err="1"/>
              <a:t>Grizeldě</a:t>
            </a:r>
            <a:r>
              <a:rPr lang="cs-CZ" dirty="0"/>
              <a:t> </a:t>
            </a:r>
          </a:p>
          <a:p>
            <a:r>
              <a:rPr lang="cs-CZ" dirty="0"/>
              <a:t>V jakých obdobích vycházely. Tiskaři? Próza/veršovaná forma?</a:t>
            </a:r>
          </a:p>
          <a:p>
            <a:r>
              <a:rPr lang="cs-CZ" dirty="0">
                <a:hlinkClick r:id="rId2"/>
              </a:rPr>
              <a:t>KPS - Základní vyhledávání (nkp.cz)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20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C67A73-2F55-06D6-25B5-FBECE9782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8871F8-CDBE-0BD0-97CB-15D81C928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04CE85-84D4-327D-D1CA-1FA2A9CF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Meluzína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8DF30F-82E4-4CD8-F5CA-7854EA9EE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Středověká látka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Poprvé se pod tímto jménem objevuje ve spisu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Historie o Meluzíně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který roku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1393"/>
              </a:rPr>
              <a:t>1393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sepsal knihař </a:t>
            </a:r>
            <a:r>
              <a:rPr lang="cs-CZ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Jan z Arrasu (stránka neexistuje)"/>
              </a:rPr>
              <a:t>Jan z </a:t>
            </a:r>
            <a:r>
              <a:rPr lang="cs-CZ" b="0" i="0" u="none" strike="noStrike" dirty="0" err="1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3" tooltip="Jan z Arrasu (stránka neexistuje)"/>
              </a:rPr>
              <a:t>Arrasu</a:t>
            </a:r>
            <a:r>
              <a:rPr lang="cs-CZ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na základě evropských látek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Jednoho dne rytíř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Raimondin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lese potká Meluzínu. Právě prožívá velký smutek, protože nedopatřením při lovu kance usmrtil svého strýce. Meluzína ho osloví a slíbí, že mu pomůže stát se velikým a mocným vládcem, pokud ji nikdy nebude chtít vidět v sobotu a pokud nepropadne hněvu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22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A52211-2F67-A84E-569A-D53DF8413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B5DD5D-E16F-1E88-B4CE-62B2BD8A0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335FC-1C66-63CF-EB94-83EF65BD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Meluzína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7DFB92-141F-4A66-51C1-1883B9C7C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jednoho dne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Raimondina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přesvědčí jeho bratr, že Meluzína jej každou sobotu podvádí.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Raimondin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tedy Meluzínu tajně pozoruje a s hrůzou zjistí, že se jeho žena každou sobotu proměňuje v hada. Když poté Meluzíně její prokletí vyčte, Meluzína se s nářkem promění do své hadí podoby a odletí z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Lusignanu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pryč. Jen někdy v noci se vrací, aby se postarala o své nejmladší syny</a:t>
            </a:r>
          </a:p>
          <a:p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Raimondin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zdrcen ztrátou milované ženy i tím, že porušil přísahu.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skuteční kajícnou pouť do Říma a poté se uchýlí k poustevnickému životu. Tři dny před smrtí se mu zjeví Meluzína, aby jej upozornila na blížící se smrt.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51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20A29A-ECAD-491C-B68B-020285611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E6192C-E145-470E-BBEB-3315BDE79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E802C3-B48D-47E6-A41D-F9F868A0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81DED2-BD50-487D-9C24-444EFD727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099" y="465667"/>
            <a:ext cx="4001865" cy="5943600"/>
          </a:xfrm>
        </p:spPr>
      </p:pic>
    </p:spTree>
    <p:extLst>
      <p:ext uri="{BB962C8B-B14F-4D97-AF65-F5344CB8AC3E}">
        <p14:creationId xmlns:p14="http://schemas.microsoft.com/office/powerpoint/2010/main" val="39439815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 (9)</Template>
  <TotalTime>0</TotalTime>
  <Words>535</Words>
  <Application>Microsoft Office PowerPoint</Application>
  <PresentationFormat>Širokoúhlá obrazovka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Meluzína, Jenovéfa, Grizelda</vt:lpstr>
      <vt:lpstr>Úvodní hypotéza</vt:lpstr>
      <vt:lpstr>Prezentace aplikace PowerPoint</vt:lpstr>
      <vt:lpstr>Inspirativní knihy</vt:lpstr>
      <vt:lpstr>Meluzína, Jenovéfa, Grizelda</vt:lpstr>
      <vt:lpstr>Práce s Knihopisem</vt:lpstr>
      <vt:lpstr>Meluzína</vt:lpstr>
      <vt:lpstr>Meluzína</vt:lpstr>
      <vt:lpstr>Prezentace aplikace PowerPoint</vt:lpstr>
      <vt:lpstr>Obraz Meluzíny v knížkách lidového čtení</vt:lpstr>
      <vt:lpstr>Obraz Meluzíny</vt:lpstr>
      <vt:lpstr>Jenovéfa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Meluzína, Jenovéfa, Grizelda</dc:title>
  <dc:creator>Marie Hanzelková</dc:creator>
  <cp:lastModifiedBy>Marie Hanzelková</cp:lastModifiedBy>
  <cp:revision>6</cp:revision>
  <cp:lastPrinted>1601-01-01T00:00:00Z</cp:lastPrinted>
  <dcterms:created xsi:type="dcterms:W3CDTF">2023-03-29T07:19:17Z</dcterms:created>
  <dcterms:modified xsi:type="dcterms:W3CDTF">2023-03-29T09:43:24Z</dcterms:modified>
</cp:coreProperties>
</file>