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0" r:id="rId6"/>
    <p:sldId id="277" r:id="rId7"/>
    <p:sldId id="278" r:id="rId8"/>
    <p:sldId id="279" r:id="rId9"/>
    <p:sldId id="28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>
        <p:scale>
          <a:sx n="81" d="100"/>
          <a:sy n="81" d="100"/>
        </p:scale>
        <p:origin x="1746" y="82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9F8C8789-9758-484D-AE5B-0C11AEEC3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5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xFzIzAZCEo" TargetMode="External"/><Relationship Id="rId2" Type="http://schemas.openxmlformats.org/officeDocument/2006/relationships/hyperlink" Target="https://www.youtube.com/watch?v=9OXLcUbkgFg&amp;list=RD9OXLcUbkgFg&amp;start_radio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tNXopW_a1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bba.english.ucsb.edu/" TargetMode="External"/><Relationship Id="rId2" Type="http://schemas.openxmlformats.org/officeDocument/2006/relationships/hyperlink" Target="https://www.robots.ox.ac.uk/~vgg/research/chapbooks/dh2022/index.html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Populární tisky 1500–1800 (nebo 1900?)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Úvod</a:t>
            </a:r>
            <a:r>
              <a:rPr lang="pl-PL" dirty="0"/>
              <a:t>. </a:t>
            </a:r>
            <a:r>
              <a:rPr lang="pl-PL" dirty="0" err="1"/>
              <a:t>Definice</a:t>
            </a:r>
            <a:r>
              <a:rPr lang="pl-PL" dirty="0"/>
              <a:t> </a:t>
            </a:r>
            <a:r>
              <a:rPr lang="pl-PL" dirty="0" err="1"/>
              <a:t>pojmu</a:t>
            </a:r>
            <a:r>
              <a:rPr lang="pl-PL" dirty="0"/>
              <a:t>, </a:t>
            </a:r>
            <a:r>
              <a:rPr lang="pl-PL" dirty="0" err="1"/>
              <a:t>žánry</a:t>
            </a:r>
            <a:r>
              <a:rPr lang="pl-PL" dirty="0"/>
              <a:t>, </a:t>
            </a:r>
            <a:r>
              <a:rPr lang="pl-PL" dirty="0" err="1"/>
              <a:t>kontext</a:t>
            </a:r>
            <a:r>
              <a:rPr lang="pl-PL" dirty="0"/>
              <a:t>, </a:t>
            </a:r>
            <a:r>
              <a:rPr lang="pl-PL" dirty="0" err="1"/>
              <a:t>prameny</a:t>
            </a:r>
            <a:r>
              <a:rPr lang="pl-PL" dirty="0"/>
              <a:t> a zdroje. </a:t>
            </a:r>
            <a:r>
              <a:rPr lang="pl-PL" dirty="0" err="1"/>
              <a:t>Organizace</a:t>
            </a:r>
            <a:r>
              <a:rPr lang="pl-PL" dirty="0"/>
              <a:t> </a:t>
            </a:r>
            <a:r>
              <a:rPr lang="pl-PL" dirty="0" err="1"/>
              <a:t>semináře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DB3FBA-5EB4-0B00-6653-0654D01F0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EAFAD0-6F19-E0E6-401D-15D4B35224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0D597F-101E-D918-4F64-E35274B2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semináře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83C33B-5ED1-8F83-C12B-57D57142A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Úvod. Definice pojmu, žánry, kontext, prameny a zdroje</a:t>
            </a:r>
          </a:p>
          <a:p>
            <a:r>
              <a:rPr lang="cs-CZ" dirty="0"/>
              <a:t>2. Počátky tištěného zpravodajství: „Turecké noviny“</a:t>
            </a:r>
          </a:p>
          <a:p>
            <a:r>
              <a:rPr lang="cs-CZ" dirty="0"/>
              <a:t>3. Noviny </a:t>
            </a:r>
            <a:r>
              <a:rPr lang="cs-CZ" dirty="0" err="1"/>
              <a:t>o~katastrofách</a:t>
            </a:r>
            <a:endParaRPr lang="cs-CZ" dirty="0"/>
          </a:p>
          <a:p>
            <a:r>
              <a:rPr lang="cs-CZ" dirty="0"/>
              <a:t>4. Písně Šimona Lomnického </a:t>
            </a:r>
            <a:r>
              <a:rPr lang="cs-CZ" dirty="0" err="1"/>
              <a:t>z~Budče</a:t>
            </a:r>
            <a:endParaRPr lang="cs-CZ" dirty="0"/>
          </a:p>
          <a:p>
            <a:r>
              <a:rPr lang="cs-CZ" dirty="0"/>
              <a:t>5. Zábavná literatura renesance a humanismu: Ezop, Grobián, </a:t>
            </a:r>
            <a:r>
              <a:rPr lang="cs-CZ" dirty="0" err="1"/>
              <a:t>Fortunát</a:t>
            </a:r>
            <a:r>
              <a:rPr lang="cs-CZ" dirty="0"/>
              <a:t>, Enšpígl, </a:t>
            </a:r>
            <a:r>
              <a:rPr lang="cs-CZ" dirty="0" err="1"/>
              <a:t>Markolt</a:t>
            </a:r>
            <a:r>
              <a:rPr lang="cs-CZ" dirty="0"/>
              <a:t>, atd.</a:t>
            </a:r>
          </a:p>
          <a:p>
            <a:r>
              <a:rPr lang="cs-CZ" dirty="0"/>
              <a:t>6. Obraz žen </a:t>
            </a:r>
            <a:r>
              <a:rPr lang="cs-CZ" dirty="0" err="1"/>
              <a:t>v~knížkách</a:t>
            </a:r>
            <a:r>
              <a:rPr lang="cs-CZ" dirty="0"/>
              <a:t> lidového čtení: </a:t>
            </a:r>
            <a:r>
              <a:rPr lang="cs-CZ" dirty="0" err="1"/>
              <a:t>Grizelda</a:t>
            </a:r>
            <a:r>
              <a:rPr lang="cs-CZ" dirty="0"/>
              <a:t>, Jenovéfa, Meluzína</a:t>
            </a:r>
          </a:p>
          <a:p>
            <a:r>
              <a:rPr lang="cs-CZ" dirty="0"/>
              <a:t>Exkurze do MZK bude upřesněna</a:t>
            </a:r>
          </a:p>
        </p:txBody>
      </p:sp>
    </p:spTree>
    <p:extLst>
      <p:ext uri="{BB962C8B-B14F-4D97-AF65-F5344CB8AC3E}">
        <p14:creationId xmlns:p14="http://schemas.microsoft.com/office/powerpoint/2010/main" val="391617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A078A1-314D-A919-412E-F9F2EB2F5E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FD9C6A-EAA7-B43B-E5E8-2DA162EA6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5D3700-A4FF-B1FA-0242-3B934881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semináře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C1DA64-7DFA-926B-778F-743906DF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7. Satiry na ženy: Mandát and vládnutí žen, Pec na baby</a:t>
            </a:r>
          </a:p>
          <a:p>
            <a:r>
              <a:rPr lang="cs-CZ" dirty="0"/>
              <a:t>8. Reflexe husitství: </a:t>
            </a:r>
            <a:r>
              <a:rPr lang="cs-CZ" dirty="0" err="1"/>
              <a:t>Historia</a:t>
            </a:r>
            <a:r>
              <a:rPr lang="cs-CZ" dirty="0"/>
              <a:t> </a:t>
            </a:r>
            <a:r>
              <a:rPr lang="cs-CZ" dirty="0" err="1"/>
              <a:t>o~obyvatelích</a:t>
            </a:r>
            <a:r>
              <a:rPr lang="cs-CZ" dirty="0"/>
              <a:t> a </a:t>
            </a:r>
            <a:r>
              <a:rPr lang="cs-CZ" dirty="0" err="1"/>
              <a:t>mučedlnících</a:t>
            </a:r>
            <a:r>
              <a:rPr lang="cs-CZ" dirty="0"/>
              <a:t> města Litoměřic</a:t>
            </a:r>
          </a:p>
          <a:p>
            <a:r>
              <a:rPr lang="cs-CZ" dirty="0"/>
              <a:t>9. Drama: Selský masopust</a:t>
            </a:r>
          </a:p>
          <a:p>
            <a:r>
              <a:rPr lang="cs-CZ" dirty="0"/>
              <a:t>10. Pověrečné tisky</a:t>
            </a:r>
          </a:p>
          <a:p>
            <a:r>
              <a:rPr lang="cs-CZ" dirty="0"/>
              <a:t>11. Tisky </a:t>
            </a:r>
            <a:r>
              <a:rPr lang="cs-CZ" dirty="0" err="1"/>
              <a:t>k~poutním</a:t>
            </a:r>
            <a:r>
              <a:rPr lang="cs-CZ" dirty="0"/>
              <a:t> místům</a:t>
            </a:r>
          </a:p>
          <a:p>
            <a:r>
              <a:rPr lang="cs-CZ" dirty="0"/>
              <a:t>12. Workshop </a:t>
            </a:r>
            <a:r>
              <a:rPr lang="cs-CZ" dirty="0" err="1"/>
              <a:t>v~MZM</a:t>
            </a:r>
            <a:endParaRPr lang="cs-CZ" dirty="0"/>
          </a:p>
          <a:p>
            <a:r>
              <a:rPr lang="cs-CZ" dirty="0"/>
              <a:t>13. Prezentace projektů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99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FC0EB7-94FB-C1A5-DDF0-A6C675D78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B596B7-0B63-4047-5CB4-FCC710D63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5B5E31-898B-D4FE-E982-C3821B1E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47" y="744890"/>
            <a:ext cx="10970953" cy="426686"/>
          </a:xfrm>
        </p:spPr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true</a:t>
            </a:r>
            <a:r>
              <a:rPr lang="cs-CZ" dirty="0"/>
              <a:t> story…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22F661-F820-7D59-F2EF-6FFFC6F6B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0" y="1806010"/>
            <a:ext cx="11588320" cy="3941350"/>
          </a:xfrm>
        </p:spPr>
        <p:txBody>
          <a:bodyPr/>
          <a:lstStyle/>
          <a:p>
            <a:r>
              <a:rPr lang="en-US" sz="1800" b="0" i="0" u="none" strike="noStrike" dirty="0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“This is a true story I know  the boy who was arrested was in Co D 36th infantry Division , My father was in Co E and was there when the boy was busted.” Discussion, Shred, Tim. </a:t>
            </a:r>
            <a:r>
              <a:rPr lang="en-US" sz="1800" b="0" i="0" u="none" strike="noStrike" dirty="0" err="1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Youtube</a:t>
            </a:r>
            <a:r>
              <a:rPr lang="en-US" sz="1800" b="0" i="0" u="none" strike="noStrike" dirty="0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.</a:t>
            </a:r>
            <a:endParaRPr lang="cs-CZ" sz="1800" b="0" i="0" u="none" strike="noStrike" dirty="0">
              <a:solidFill>
                <a:srgbClr val="030303"/>
              </a:solidFill>
              <a:effectLst/>
              <a:latin typeface="Roboto" panose="020B0604020202020204" pitchFamily="2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(3) T. Texas Tyler - Deck Of Cards – YouTube</a:t>
            </a:r>
            <a:r>
              <a:rPr lang="cs-CZ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Česká verze: </a:t>
            </a:r>
            <a:r>
              <a:rPr lang="cs-CZ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https://www.youtube.com/watch?v=BxFzIzAZCEo</a:t>
            </a: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     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Miroslav Černý</a:t>
            </a:r>
            <a:endParaRPr lang="cs-CZ" b="0" dirty="0">
              <a:effectLst/>
            </a:endParaRPr>
          </a:p>
          <a:p>
            <a:pPr marL="72000" indent="0">
              <a:buNone/>
            </a:pPr>
            <a:br>
              <a:rPr lang="cs-CZ" dirty="0"/>
            </a:br>
            <a:endParaRPr lang="cs-CZ" dirty="0"/>
          </a:p>
          <a:p>
            <a:endParaRPr lang="cs-CZ" b="0" dirty="0">
              <a:effectLst/>
            </a:endParaRPr>
          </a:p>
          <a:p>
            <a:endParaRPr lang="en-US" b="0" dirty="0">
              <a:effectLst/>
            </a:endParaRPr>
          </a:p>
          <a:p>
            <a:pPr marL="72000" indent="0">
              <a:buNone/>
            </a:pPr>
            <a:br>
              <a:rPr lang="en-US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4E380D5-F03C-B5AE-C8D9-6364CA2DD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000" y="3864787"/>
            <a:ext cx="1905000" cy="1905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23777E0-B1EB-9980-9CEE-6C3EC1DC2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137" y="2356330"/>
            <a:ext cx="1606933" cy="21453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DA0AE4E-4FCE-F6EF-B5EA-701462A0E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932" y="337190"/>
            <a:ext cx="1160175" cy="15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8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24F793-E37F-69AA-BA15-9CE28C123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088F2C-DAC8-DC63-65A2-F0E44452C5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7D98FD-C7EF-9A8D-3F13-FCB37C80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F02254-4072-D852-61BB-1E7246B6A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0" y="1361962"/>
            <a:ext cx="2757428" cy="41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A0D4050-004F-8937-9A65-C1C9B3CF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66" y="1845783"/>
            <a:ext cx="3107934" cy="401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0CB13DE-4759-1B91-25B4-013FBAF7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46" y="1253885"/>
            <a:ext cx="2665545" cy="4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3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B015A3-F85A-02BF-319D-496F418FD5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C001EC-7F8A-6095-9DAD-9239F74521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546899-F399-6233-3E63-BB753F36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Voják, který vykládal v kostele karty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821101-423C-1C18-8C7F-8685328A3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Text o vojákovi, který si v kostele vykládá karty, je odveden k veliteli k potrestání. Voják veliteli vyloží biblický význam karet, místo potrestání je pochválen a odměněn. Inverze společenských rolí (prostý voják versus velitel). </a:t>
            </a: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Duchovní  významy karet již od středověku.</a:t>
            </a: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Nejstarší text z 60. let 18. století z Walesu (sluha a jeho pán , soudce), oblíbený po celé Evropě (z 1. pol. 19. stol. anglická, německá, francouzská, švédská dánská, islandská, španělská, portugalská, italská, maďarská, česká, i v Americe).   </a:t>
            </a:r>
          </a:p>
          <a:p>
            <a:endParaRPr lang="cs-CZ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22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C26130-3509-65BE-3317-57B5BFD5E1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B58F4E-C5D3-8F5C-C8B3-4655F3F92D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9FB59D-5D88-2FBC-673D-A267392A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období: parodie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4D045F-94E4-030F-8468-C9B9643DB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Velké množství parodií, např. Tři sestry: Tramvaj</a:t>
            </a: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https://www.youtube.com/watch?v=AtNXopW_a1o</a:t>
            </a: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 </a:t>
            </a:r>
            <a:endParaRPr lang="cs-CZ" b="0" dirty="0">
              <a:effectLst/>
            </a:endParaRPr>
          </a:p>
          <a:p>
            <a:pPr marL="7200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97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08610"/>
            <a:ext cx="10753200" cy="588596"/>
          </a:xfrm>
        </p:spPr>
        <p:txBody>
          <a:bodyPr/>
          <a:lstStyle/>
          <a:p>
            <a:r>
              <a:rPr lang="cs-CZ" dirty="0"/>
              <a:t>Příklady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8398" y="729631"/>
            <a:ext cx="3114164" cy="25699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03" y="1149206"/>
            <a:ext cx="3165625" cy="18461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1" y="3514399"/>
            <a:ext cx="3210373" cy="239110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515" y="3785716"/>
            <a:ext cx="1700249" cy="198808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170" y="3760201"/>
            <a:ext cx="3682709" cy="2566521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 bwMode="auto">
          <a:xfrm>
            <a:off x="7692389" y="3776691"/>
            <a:ext cx="2371513" cy="245130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19870" y="3059241"/>
            <a:ext cx="278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Modlitba a svatý obrázek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470102" y="2962820"/>
            <a:ext cx="2857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Modlitba s rébusem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574" y="708994"/>
            <a:ext cx="3051596" cy="2388806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8025045" y="3058933"/>
            <a:ext cx="268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Snář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377440" y="475488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Pověrečné tisky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9269729" y="3855708"/>
            <a:ext cx="344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Knížky lidového čtení</a:t>
            </a:r>
          </a:p>
        </p:txBody>
      </p:sp>
      <p:pic>
        <p:nvPicPr>
          <p:cNvPr id="3074" name="Picture 2" descr="Změny a střety - Staroměstská poprava">
            <a:extLst>
              <a:ext uri="{FF2B5EF4-FFF2-40B4-BE49-F238E27FC236}">
                <a16:creationId xmlns:a16="http://schemas.microsoft.com/office/drawing/2014/main" id="{E985D26E-FB82-6286-9C6E-5A923740E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400" y="63572"/>
            <a:ext cx="2125697" cy="25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CA8B0D4-FEDB-87BA-884E-C7B4DFD1EF7E}"/>
              </a:ext>
            </a:extLst>
          </p:cNvPr>
          <p:cNvSpPr txBox="1"/>
          <p:nvPr/>
        </p:nvSpPr>
        <p:spPr>
          <a:xfrm>
            <a:off x="9915896" y="3262496"/>
            <a:ext cx="205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Leták</a:t>
            </a:r>
          </a:p>
        </p:txBody>
      </p:sp>
      <p:pic>
        <p:nvPicPr>
          <p:cNvPr id="3076" name="Picture 4" descr="The Land of Cockaigne — The Art History Babes">
            <a:extLst>
              <a:ext uri="{FF2B5EF4-FFF2-40B4-BE49-F238E27FC236}">
                <a16:creationId xmlns:a16="http://schemas.microsoft.com/office/drawing/2014/main" id="{91A850A3-54E5-CDC9-2DC1-26463FF9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687" y="872757"/>
            <a:ext cx="1899197" cy="24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5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7B0BFC-A75C-7BAE-17FA-1DB9A3F674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11D810-B63A-B5DB-53B2-598E46D02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D536D9-C5FE-33AD-0AAB-9FDDE353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Populární tisky – co to je?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29A3A0-EB45-2CFC-863F-5D617442F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Popular</a:t>
            </a:r>
            <a:r>
              <a:rPr lang="cs-CZ" dirty="0"/>
              <a:t> </a:t>
            </a:r>
            <a:r>
              <a:rPr lang="cs-CZ" dirty="0" err="1"/>
              <a:t>print</a:t>
            </a:r>
            <a:r>
              <a:rPr lang="cs-CZ" dirty="0"/>
              <a:t>, </a:t>
            </a:r>
            <a:r>
              <a:rPr lang="cs-CZ" dirty="0" err="1"/>
              <a:t>cheap</a:t>
            </a:r>
            <a:r>
              <a:rPr lang="cs-CZ" dirty="0"/>
              <a:t> </a:t>
            </a:r>
            <a:r>
              <a:rPr lang="cs-CZ" dirty="0" err="1"/>
              <a:t>print</a:t>
            </a:r>
            <a:r>
              <a:rPr lang="cs-CZ" dirty="0"/>
              <a:t>, street </a:t>
            </a:r>
            <a:r>
              <a:rPr lang="cs-CZ" dirty="0" err="1"/>
              <a:t>literature</a:t>
            </a:r>
            <a:r>
              <a:rPr lang="cs-CZ" dirty="0"/>
              <a:t>, </a:t>
            </a:r>
            <a:r>
              <a:rPr lang="cs-CZ" dirty="0" err="1"/>
              <a:t>chapbooks</a:t>
            </a:r>
            <a:r>
              <a:rPr lang="cs-CZ" dirty="0"/>
              <a:t>, </a:t>
            </a:r>
            <a:r>
              <a:rPr lang="cs-CZ" dirty="0" err="1"/>
              <a:t>broadsides</a:t>
            </a:r>
            <a:r>
              <a:rPr lang="cs-CZ" dirty="0"/>
              <a:t>, (</a:t>
            </a:r>
            <a:r>
              <a:rPr lang="cs-CZ" dirty="0" err="1"/>
              <a:t>broadsides</a:t>
            </a:r>
            <a:r>
              <a:rPr lang="cs-CZ" dirty="0"/>
              <a:t> </a:t>
            </a:r>
            <a:r>
              <a:rPr lang="cs-CZ" dirty="0" err="1"/>
              <a:t>ballads</a:t>
            </a:r>
            <a:r>
              <a:rPr lang="cs-CZ" dirty="0"/>
              <a:t>), slip </a:t>
            </a:r>
          </a:p>
          <a:p>
            <a:r>
              <a:rPr lang="cs-CZ" dirty="0" err="1"/>
              <a:t>Flugblatt</a:t>
            </a:r>
            <a:endParaRPr lang="cs-CZ" dirty="0"/>
          </a:p>
          <a:p>
            <a:r>
              <a:rPr lang="cs-CZ" dirty="0" err="1"/>
              <a:t>Intermedialita</a:t>
            </a:r>
            <a:r>
              <a:rPr lang="cs-CZ" dirty="0"/>
              <a:t>, nadnárodní, komunikace překračující hranice </a:t>
            </a:r>
          </a:p>
          <a:p>
            <a:r>
              <a:rPr lang="cs-CZ" dirty="0"/>
              <a:t>Prolíná se orální, tištěná, rukopisná složka</a:t>
            </a:r>
          </a:p>
          <a:p>
            <a:r>
              <a:rPr lang="cs-CZ" dirty="0"/>
              <a:t>Recyklace, konvenčnost, kolektivnost </a:t>
            </a:r>
          </a:p>
          <a:p>
            <a:r>
              <a:rPr lang="cs-CZ" dirty="0"/>
              <a:t>Co nejnižší náklady</a:t>
            </a:r>
          </a:p>
          <a:p>
            <a:r>
              <a:rPr lang="cs-CZ" dirty="0"/>
              <a:t>Různé funkce: Zábavná, informační, propagační, výchovná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76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F23002-0AF4-16B8-3D12-C0F4F46CB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D80442-68C6-3BC6-39CD-DF6C130A3F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D70055-8CF1-FE51-9DCD-61AEFEDC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Úkol: Hledejte na webu populární tisky (nejen v češtině)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707505-2033-6A80-C32F-84B003446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Vokabulář webový, Knihopis, </a:t>
            </a:r>
            <a:r>
              <a:rPr lang="cs-CZ" dirty="0" err="1"/>
              <a:t>Manuscriptorium</a:t>
            </a:r>
            <a:r>
              <a:rPr lang="cs-CZ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40243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351A47-A759-DC4F-C9D9-8E56A37072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76A88B-D4AA-720A-6161-C2A183B86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A930AD-84B0-3A32-FAF7-5B5A6481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 </a:t>
            </a:r>
            <a:r>
              <a:rPr lang="cs-CZ" dirty="0" err="1"/>
              <a:t>Humanities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FAC81E-3F94-BF41-B9D4-1E7B737B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DH2022 Tokyo: Visual Analysis of Chapbooks Printed in Scotland (ox.ac.uk)</a:t>
            </a:r>
            <a:endParaRPr lang="cs-CZ" b="1" dirty="0"/>
          </a:p>
          <a:p>
            <a:r>
              <a:rPr lang="en-US">
                <a:hlinkClick r:id="rId3"/>
              </a:rPr>
              <a:t>UCSB English Broadside Ballad Archive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893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 (4)</Template>
  <TotalTime>0</TotalTime>
  <Words>548</Words>
  <Application>Microsoft Office PowerPoint</Application>
  <PresentationFormat>Širokoúhlá obrazovka</PresentationFormat>
  <Paragraphs>75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Roboto</vt:lpstr>
      <vt:lpstr>Tahoma</vt:lpstr>
      <vt:lpstr>Wingdings</vt:lpstr>
      <vt:lpstr>Prezentace_MU_CZ</vt:lpstr>
      <vt:lpstr>Populární tisky 1500–1800 (nebo 1900?) </vt:lpstr>
      <vt:lpstr>This is a true story…</vt:lpstr>
      <vt:lpstr>Prezentace aplikace PowerPoint</vt:lpstr>
      <vt:lpstr>Voják, který vykládal v kostele karty</vt:lpstr>
      <vt:lpstr>Závěrečné období: parodie</vt:lpstr>
      <vt:lpstr>Příklady</vt:lpstr>
      <vt:lpstr>Populární tisky – co to je?</vt:lpstr>
      <vt:lpstr>Úkol: Hledejte na webu populární tisky (nejen v češtině)</vt:lpstr>
      <vt:lpstr>Digital Humanities</vt:lpstr>
      <vt:lpstr>Struktura semináře</vt:lpstr>
      <vt:lpstr>Struktura semináře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Populární tisky 1500–1800 (nebo 1900?) </dc:title>
  <dc:creator>Marie Hanzelková</dc:creator>
  <cp:lastModifiedBy>Marie Hanzelková</cp:lastModifiedBy>
  <cp:revision>1</cp:revision>
  <cp:lastPrinted>1601-01-01T00:00:00Z</cp:lastPrinted>
  <dcterms:created xsi:type="dcterms:W3CDTF">2023-02-15T07:41:56Z</dcterms:created>
  <dcterms:modified xsi:type="dcterms:W3CDTF">2023-02-15T08:44:49Z</dcterms:modified>
</cp:coreProperties>
</file>