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2" r:id="rId8"/>
    <p:sldId id="261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9"/>
    <p:restoredTop sz="94643"/>
  </p:normalViewPr>
  <p:slideViewPr>
    <p:cSldViewPr snapToGrid="0">
      <p:cViewPr>
        <p:scale>
          <a:sx n="132" d="100"/>
          <a:sy n="132" d="100"/>
        </p:scale>
        <p:origin x="144" y="-1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635631-C42B-5F99-C8B8-E0AE53D81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E214D50-E3D4-DE28-9F43-362A46BD8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83331E-15F2-74D6-EDF1-1C94236C0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33C3-39F7-F646-BB0C-97F5746EA594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5FC925-7D82-3DFE-9407-12C7AE48F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1D4380-A6FD-75EB-38AB-01CB84D7C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D9C-FC5D-5442-A77A-DD37C2ECFF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972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E9E9CB-E81F-EC0F-FC99-6D1E057D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1DD18C9-92B1-FD25-90A1-C0874E1E1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639776-6B0A-D095-84ED-80D98A26B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33C3-39F7-F646-BB0C-97F5746EA594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BF509B-9A85-FD15-8A49-3B8A9BEF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D0ED73-8645-5F50-169F-5BFA6153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D9C-FC5D-5442-A77A-DD37C2ECFF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6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F48C44B-5627-3D60-65E7-A35BC3DA7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9385132-2622-AFE5-0CE9-96BD72DB5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F29E19-1818-8E1B-49F5-C1AFC12E6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33C3-39F7-F646-BB0C-97F5746EA594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CFB528-207A-D99C-A8C7-A3087FFA5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08F2BF-E6E5-1C3B-5EE4-14A7E0A7D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D9C-FC5D-5442-A77A-DD37C2ECFF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2280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FF5461-ACD8-68A9-8C64-2BD37978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0EB25-2CC0-40D1-60E3-F15A726C1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06F52D-17C4-7795-EC85-FFE6F3EB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33C3-39F7-F646-BB0C-97F5746EA594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79C553-82A0-79EB-2133-7E6DFAD98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D71820-6AB7-941F-FF72-724CEA82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D9C-FC5D-5442-A77A-DD37C2ECFF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05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B6F95E-9ED2-A46F-67BC-10957ADE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0BC249-4D74-DDD4-0616-320AD7BE8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9A7DD2-C512-2C52-76F2-13729290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33C3-39F7-F646-BB0C-97F5746EA594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4AAE12-DBF5-E7DA-339C-E7C499F8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106364-7DFC-CDBB-1D5D-C1655EDF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D9C-FC5D-5442-A77A-DD37C2ECFF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85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DB3B4-6662-8F47-E486-482118D5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6A97D3-358C-030D-068F-D52D89286F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77BB80-FB62-E893-D000-2744E1177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EA5FD03-7E89-9E3E-4538-8A396A971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33C3-39F7-F646-BB0C-97F5746EA594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6390E1E-7D7E-6ADC-7A36-CFD7C10C3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403D35-C5A5-DFAB-7C55-68251A72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D9C-FC5D-5442-A77A-DD37C2ECFF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2484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F2467-7278-7075-A74A-63B7679D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7D9402-CF77-33AC-FD84-1241E40EC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833BDBF-886A-1256-DD34-C06C68E84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D54D34D-806E-540C-BEC3-3790D73A6D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73C77EE-E93C-4E6D-EEB1-1F79D1EB7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4E89321-4821-65D9-F3E2-452C3929B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33C3-39F7-F646-BB0C-97F5746EA594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EBAC607-BB68-C9BD-1987-DA444C321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AF990FF-5287-F72D-40E0-5E27B3FC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D9C-FC5D-5442-A77A-DD37C2ECFF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01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444CB-1506-BFC5-4CAA-BCBCDCB78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B8E8BFF-1A61-4406-8949-7B98B1E5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33C3-39F7-F646-BB0C-97F5746EA594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D07DC4D-03DE-165B-2DE9-E80ED97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E71F559-2C3F-CB22-BE61-8EE834DFF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D9C-FC5D-5442-A77A-DD37C2ECFF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12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230B405-D4ED-59B0-2F8E-6B79C298B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33C3-39F7-F646-BB0C-97F5746EA594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0D5E975-9E22-4E90-D8A9-42A773A50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CEE830-4212-B1A8-C96B-2FF72B7E6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D9C-FC5D-5442-A77A-DD37C2ECFF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21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74D49-3DD6-F087-F56C-59A446604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740FE9-769D-3788-DA88-7A93C5CF7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851FBA-90AE-7BBF-5853-43B598CD0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7CD1C95-E68D-D433-3D4B-FE00B638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33C3-39F7-F646-BB0C-97F5746EA594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5B475E-C127-55DB-4DB9-4FFD492AC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AC1EF7-A7A1-5958-8E9E-2E8B9C4D5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D9C-FC5D-5442-A77A-DD37C2ECFF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73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A792F8-F832-970D-A01F-172074F5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C92DAC1-CE57-B9DD-EF2A-7DDCB0397A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5E7694-32B6-3335-94A8-9EBCFC308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14005C1-52A3-DCD0-69A5-B0EF6088E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33C3-39F7-F646-BB0C-97F5746EA594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039C9A2-F7D6-552E-B21C-6944EC103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E39EB0-9C8C-6038-8C61-E6C58F28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D9C-FC5D-5442-A77A-DD37C2ECFF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708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9AFFE87-56CF-B963-7A68-44A0E1995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14B6247-BB4F-784D-99A2-6BF1A37B6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9DB096-E5D5-73D5-44F0-8A50926AD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233C3-39F7-F646-BB0C-97F5746EA594}" type="datetimeFigureOut">
              <a:rPr lang="cs-CZ" smtClean="0"/>
              <a:t>05.04.2023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6B1984-5DEC-B939-D76C-E95299647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D020BC-1240-BE3D-08D5-B537664D6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0AD9C-FC5D-5442-A77A-DD37C2ECFF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5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1F5FF6-8D8D-A0F8-DA53-0C0915DA6D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5400" dirty="0"/>
              <a:t>Emil Hakl: </a:t>
            </a:r>
            <a:r>
              <a:rPr lang="cs-CZ" sz="5400" i="1" dirty="0"/>
              <a:t>O rodičích a dětech</a:t>
            </a:r>
            <a:endParaRPr lang="cs-CZ" sz="5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DAB7B7-93D4-0849-49A6-83B28CFC35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CJLB507 Česká postkomunistická literatura, JS 2023</a:t>
            </a:r>
          </a:p>
          <a:p>
            <a:r>
              <a:rPr lang="cs-CZ" dirty="0"/>
              <a:t>Dominik </a:t>
            </a:r>
            <a:r>
              <a:rPr lang="cs-CZ" dirty="0" err="1"/>
              <a:t>Bárt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573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noviny, dokument&#10;&#10;Popis byl vytvořen automaticky">
            <a:extLst>
              <a:ext uri="{FF2B5EF4-FFF2-40B4-BE49-F238E27FC236}">
                <a16:creationId xmlns:a16="http://schemas.microsoft.com/office/drawing/2014/main" id="{3A27F32A-CCC6-822A-54F4-8AACE8FA2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1457"/>
          <a:stretch/>
        </p:blipFill>
        <p:spPr>
          <a:xfrm>
            <a:off x="3822297" y="940364"/>
            <a:ext cx="4547405" cy="1730645"/>
          </a:xfrm>
        </p:spPr>
      </p:pic>
      <p:pic>
        <p:nvPicPr>
          <p:cNvPr id="10" name="Zástupný obsah 4" descr="Obsah obrázku text, noviny, dokument&#10;&#10;Popis byl vytvořen automaticky">
            <a:extLst>
              <a:ext uri="{FF2B5EF4-FFF2-40B4-BE49-F238E27FC236}">
                <a16:creationId xmlns:a16="http://schemas.microsoft.com/office/drawing/2014/main" id="{165DBEC6-84AD-4051-26EA-886A9EAF7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29" t="54407" r="529" b="16424"/>
          <a:stretch/>
        </p:blipFill>
        <p:spPr>
          <a:xfrm>
            <a:off x="3822297" y="4186991"/>
            <a:ext cx="4828142" cy="187783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4AC61F7-D314-D110-0022-FB39E3FC31A9}"/>
              </a:ext>
            </a:extLst>
          </p:cNvPr>
          <p:cNvSpPr txBox="1"/>
          <p:nvPr/>
        </p:nvSpPr>
        <p:spPr>
          <a:xfrm>
            <a:off x="4006516" y="61361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s. 127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9631CB6-950F-C406-B839-164FD257248F}"/>
              </a:ext>
            </a:extLst>
          </p:cNvPr>
          <p:cNvSpPr txBox="1"/>
          <p:nvPr/>
        </p:nvSpPr>
        <p:spPr>
          <a:xfrm>
            <a:off x="5846571" y="3244334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[...]</a:t>
            </a:r>
          </a:p>
        </p:txBody>
      </p:sp>
    </p:spTree>
    <p:extLst>
      <p:ext uri="{BB962C8B-B14F-4D97-AF65-F5344CB8AC3E}">
        <p14:creationId xmlns:p14="http://schemas.microsoft.com/office/powerpoint/2010/main" val="2379475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noviny, dokument&#10;&#10;Popis byl vytvořen automaticky">
            <a:extLst>
              <a:ext uri="{FF2B5EF4-FFF2-40B4-BE49-F238E27FC236}">
                <a16:creationId xmlns:a16="http://schemas.microsoft.com/office/drawing/2014/main" id="{97E694FC-AFF2-330E-6AA5-B59E0DC11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012" b="13895"/>
          <a:stretch/>
        </p:blipFill>
        <p:spPr>
          <a:xfrm>
            <a:off x="2629096" y="1051432"/>
            <a:ext cx="6933808" cy="509347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1F401CC-41E0-F1E3-19FA-DD3E9447D72A}"/>
              </a:ext>
            </a:extLst>
          </p:cNvPr>
          <p:cNvSpPr txBox="1"/>
          <p:nvPr/>
        </p:nvSpPr>
        <p:spPr>
          <a:xfrm>
            <a:off x="4031111" y="52251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s. 128</a:t>
            </a:r>
          </a:p>
        </p:txBody>
      </p:sp>
    </p:spTree>
    <p:extLst>
      <p:ext uri="{BB962C8B-B14F-4D97-AF65-F5344CB8AC3E}">
        <p14:creationId xmlns:p14="http://schemas.microsoft.com/office/powerpoint/2010/main" val="3613612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328E4FA5-A442-E95A-0EDB-71501E28A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71" b="19028"/>
          <a:stretch/>
        </p:blipFill>
        <p:spPr>
          <a:xfrm>
            <a:off x="3607663" y="1108839"/>
            <a:ext cx="4976673" cy="5222211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65C4A17-C026-CC62-6C15-9C80762FD1A5}"/>
              </a:ext>
            </a:extLst>
          </p:cNvPr>
          <p:cNvSpPr txBox="1"/>
          <p:nvPr/>
        </p:nvSpPr>
        <p:spPr>
          <a:xfrm>
            <a:off x="3837709" y="65116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s. 129</a:t>
            </a:r>
          </a:p>
        </p:txBody>
      </p:sp>
    </p:spTree>
    <p:extLst>
      <p:ext uri="{BB962C8B-B14F-4D97-AF65-F5344CB8AC3E}">
        <p14:creationId xmlns:p14="http://schemas.microsoft.com/office/powerpoint/2010/main" val="1548270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871B3-0D80-87D2-6CD5-C91B1800D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F24BC3-0F90-EB55-8EBD-8FE1CE0DA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2400" b="1" dirty="0"/>
              <a:t>Primární lit.: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400" dirty="0"/>
              <a:t>Hakl, Emil. </a:t>
            </a:r>
            <a:r>
              <a:rPr lang="cs-CZ" sz="2400" i="1" dirty="0"/>
              <a:t>O rodičích a dětech</a:t>
            </a:r>
            <a:r>
              <a:rPr lang="cs-CZ" sz="2400" dirty="0"/>
              <a:t>. 3. vyd. Praha: Argo, 2008.</a:t>
            </a:r>
          </a:p>
          <a:p>
            <a:pPr marL="0" indent="0">
              <a:lnSpc>
                <a:spcPct val="120000"/>
              </a:lnSpc>
              <a:buNone/>
            </a:pPr>
            <a:endParaRPr lang="cs-CZ" sz="2400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2400" b="1" dirty="0"/>
              <a:t>Sekundární lit.: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400" dirty="0"/>
              <a:t>Čulík, Jan. Hakl a Viewegh: jak se vyrovnat s banalitou života. In </a:t>
            </a:r>
            <a:r>
              <a:rPr lang="cs-CZ" sz="2400" i="1" dirty="0" err="1"/>
              <a:t>Česka</a:t>
            </a:r>
            <a:r>
              <a:rPr lang="cs-CZ" sz="2400" i="1" dirty="0"/>
              <a:t>́ literatura,</a:t>
            </a:r>
            <a:r>
              <a:rPr lang="cs-CZ" sz="2400" dirty="0"/>
              <a:t> 2007, č. 5, s. 669–706.</a:t>
            </a:r>
            <a:br>
              <a:rPr lang="cs-CZ" sz="2400" dirty="0"/>
            </a:br>
            <a:r>
              <a:rPr lang="cs-CZ" sz="2400" dirty="0"/>
              <a:t>Malá, Zuzana. Emil Hakl: O rodičích a dětech. In </a:t>
            </a:r>
            <a:r>
              <a:rPr lang="cs-CZ" sz="2400" i="1" dirty="0"/>
              <a:t>V souřadnicích mnohosti</a:t>
            </a:r>
            <a:r>
              <a:rPr lang="cs-CZ" sz="2400" dirty="0"/>
              <a:t>, Alena fialová a kol. (</a:t>
            </a:r>
            <a:r>
              <a:rPr lang="cs-CZ" sz="2400" dirty="0" err="1"/>
              <a:t>eds</a:t>
            </a:r>
            <a:r>
              <a:rPr lang="cs-CZ" sz="2400" dirty="0"/>
              <a:t>.) Praha: Academia, 2014.</a:t>
            </a:r>
            <a:br>
              <a:rPr lang="cs-CZ" sz="2400" dirty="0"/>
            </a:br>
            <a:r>
              <a:rPr lang="cs-CZ" sz="2400" dirty="0" err="1"/>
              <a:t>Trávníček</a:t>
            </a:r>
            <a:r>
              <a:rPr lang="cs-CZ" sz="2400" dirty="0"/>
              <a:t>, Jiří. „A najednou máš </a:t>
            </a:r>
            <a:r>
              <a:rPr lang="cs-CZ" sz="2400" dirty="0" err="1"/>
              <a:t>nepřetržitej</a:t>
            </a:r>
            <a:r>
              <a:rPr lang="cs-CZ" sz="2400" dirty="0"/>
              <a:t> pocit viny, ani nevíš jak…“. In: </a:t>
            </a:r>
            <a:r>
              <a:rPr lang="cs-CZ" sz="2400" i="1" dirty="0"/>
              <a:t>Host,</a:t>
            </a:r>
            <a:r>
              <a:rPr lang="cs-CZ" sz="2400" dirty="0"/>
              <a:t> 2003, č. 6, s. 22—23.</a:t>
            </a:r>
          </a:p>
          <a:p>
            <a:pPr marL="0" indent="0">
              <a:lnSpc>
                <a:spcPct val="120000"/>
              </a:lnSpc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90329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DBED5F-5AAE-5B46-BA80-1B7EB4B2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78" y="554181"/>
            <a:ext cx="10515600" cy="5989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Emil Hakl, </a:t>
            </a:r>
            <a:r>
              <a:rPr lang="cs-CZ" dirty="0" err="1"/>
              <a:t>vl</a:t>
            </a:r>
            <a:r>
              <a:rPr lang="cs-CZ" dirty="0"/>
              <a:t>. jménem Jan Beneš, nar. 1958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Bibliografie po </a:t>
            </a:r>
            <a:r>
              <a:rPr lang="cs-CZ" i="1" dirty="0"/>
              <a:t>Rodiče a děti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/>
              <a:t>	poezie</a:t>
            </a:r>
          </a:p>
          <a:p>
            <a:pPr marL="457200" lvl="1" indent="0">
              <a:buNone/>
            </a:pPr>
            <a:r>
              <a:rPr lang="cs-CZ" dirty="0"/>
              <a:t>		</a:t>
            </a:r>
            <a:r>
              <a:rPr lang="cs-CZ" i="1" dirty="0"/>
              <a:t>Rozpojená slova </a:t>
            </a:r>
            <a:r>
              <a:rPr lang="cs-CZ" dirty="0"/>
              <a:t>(1991)</a:t>
            </a:r>
          </a:p>
          <a:p>
            <a:pPr marL="457200" lvl="1" indent="0">
              <a:buNone/>
            </a:pPr>
            <a:r>
              <a:rPr lang="cs-CZ" dirty="0"/>
              <a:t>		</a:t>
            </a:r>
            <a:r>
              <a:rPr lang="cs-CZ" i="1" dirty="0" err="1"/>
              <a:t>Zkušebni</a:t>
            </a:r>
            <a:r>
              <a:rPr lang="cs-CZ" i="1" dirty="0"/>
              <a:t>́ trylky z Marsu </a:t>
            </a:r>
            <a:r>
              <a:rPr lang="cs-CZ" dirty="0"/>
              <a:t>(2000) </a:t>
            </a:r>
          </a:p>
          <a:p>
            <a:pPr marL="457200" lvl="1" indent="0">
              <a:buNone/>
            </a:pPr>
            <a:r>
              <a:rPr lang="cs-CZ" dirty="0"/>
              <a:t>	</a:t>
            </a:r>
            <a:r>
              <a:rPr lang="cs-CZ" sz="2800" dirty="0"/>
              <a:t>próza</a:t>
            </a:r>
          </a:p>
          <a:p>
            <a:pPr marL="457200" lvl="1" indent="0">
              <a:buNone/>
            </a:pPr>
            <a:r>
              <a:rPr lang="cs-CZ" sz="2800" dirty="0"/>
              <a:t>		</a:t>
            </a:r>
            <a:r>
              <a:rPr lang="cs-CZ" i="1" dirty="0">
                <a:effectLst/>
                <a:latin typeface="MetaSerifPro"/>
              </a:rPr>
              <a:t>Konec </a:t>
            </a:r>
            <a:r>
              <a:rPr lang="cs-CZ" i="1" dirty="0" err="1">
                <a:effectLst/>
                <a:latin typeface="MetaSerifPro"/>
              </a:rPr>
              <a:t>světa</a:t>
            </a:r>
            <a:r>
              <a:rPr lang="cs-CZ" i="1" dirty="0">
                <a:effectLst/>
                <a:latin typeface="MetaSerifPro"/>
              </a:rPr>
              <a:t> </a:t>
            </a:r>
            <a:r>
              <a:rPr lang="cs-CZ" dirty="0">
                <a:effectLst/>
                <a:latin typeface="MetaSerifPro"/>
              </a:rPr>
              <a:t>(2001)</a:t>
            </a:r>
          </a:p>
          <a:p>
            <a:pPr marL="457200" lvl="1" indent="0">
              <a:buNone/>
            </a:pPr>
            <a:r>
              <a:rPr lang="cs-CZ" i="1" dirty="0">
                <a:latin typeface="MetaSerifPro"/>
              </a:rPr>
              <a:t>		</a:t>
            </a:r>
            <a:r>
              <a:rPr lang="cs-CZ" i="1" dirty="0" err="1">
                <a:effectLst/>
                <a:latin typeface="MetaSerifPro"/>
              </a:rPr>
              <a:t>Intimni</a:t>
            </a:r>
            <a:r>
              <a:rPr lang="cs-CZ" i="1" dirty="0">
                <a:effectLst/>
                <a:latin typeface="MetaSerifPro"/>
              </a:rPr>
              <a:t>́ </a:t>
            </a:r>
            <a:r>
              <a:rPr lang="cs-CZ" i="1" dirty="0" err="1">
                <a:effectLst/>
                <a:latin typeface="MetaSerifPro"/>
              </a:rPr>
              <a:t>stránka</a:t>
            </a:r>
            <a:r>
              <a:rPr lang="cs-CZ" i="1" dirty="0">
                <a:effectLst/>
                <a:latin typeface="MetaSerifPro"/>
              </a:rPr>
              <a:t> Sabriny Black </a:t>
            </a:r>
            <a:r>
              <a:rPr lang="cs-CZ" dirty="0">
                <a:effectLst/>
                <a:latin typeface="MetaSerifPro"/>
              </a:rPr>
              <a:t>(2002) </a:t>
            </a:r>
            <a:endParaRPr lang="cs-CZ" dirty="0">
              <a:latin typeface="MetaSerifPro"/>
            </a:endParaRPr>
          </a:p>
          <a:p>
            <a:pPr marL="457200" lvl="1" indent="0">
              <a:buNone/>
            </a:pPr>
            <a:r>
              <a:rPr lang="cs-CZ" i="1" dirty="0">
                <a:latin typeface="MetaSerifPro"/>
              </a:rPr>
              <a:t>		</a:t>
            </a:r>
            <a:r>
              <a:rPr lang="cs-CZ" b="1" i="1" dirty="0">
                <a:latin typeface="MetaSerifPro"/>
              </a:rPr>
              <a:t>O rodičích a dětech (2002</a:t>
            </a:r>
            <a:r>
              <a:rPr lang="cs-CZ" b="1" dirty="0">
                <a:latin typeface="MetaSerifPro"/>
              </a:rPr>
              <a:t>)</a:t>
            </a:r>
          </a:p>
          <a:p>
            <a:pPr marL="457200" lvl="1" indent="0">
              <a:buNone/>
            </a:pPr>
            <a:r>
              <a:rPr lang="cs-CZ" b="1" dirty="0">
                <a:latin typeface="MetaSerifPro"/>
              </a:rPr>
              <a:t>			</a:t>
            </a:r>
            <a:r>
              <a:rPr lang="cs-CZ" dirty="0">
                <a:latin typeface="MetaSerifPro"/>
              </a:rPr>
              <a:t>Argo, 1.—3. vydání (2002, 2003, 2008)</a:t>
            </a:r>
          </a:p>
          <a:p>
            <a:pPr marL="457200" lvl="1" indent="0">
              <a:buNone/>
            </a:pPr>
            <a:r>
              <a:rPr lang="cs-CZ" dirty="0">
                <a:latin typeface="MetaSerifPro"/>
              </a:rPr>
              <a:t>			Magnesia Litera za prózu (2003)</a:t>
            </a:r>
          </a:p>
          <a:p>
            <a:pPr marL="457200" lvl="1" indent="0">
              <a:buNone/>
            </a:pPr>
            <a:r>
              <a:rPr lang="cs-CZ" dirty="0">
                <a:latin typeface="MetaSerifPro"/>
              </a:rPr>
              <a:t>			filmová adaptace Vladimíra Michálka (2008)</a:t>
            </a:r>
            <a:endParaRPr lang="cs-CZ" dirty="0"/>
          </a:p>
          <a:p>
            <a:pPr marL="457200" lvl="1" indent="0">
              <a:buNone/>
            </a:pPr>
            <a:endParaRPr lang="cs-CZ" sz="2800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text, kniha&#10;&#10;Popis byl vytvořen automaticky">
            <a:extLst>
              <a:ext uri="{FF2B5EF4-FFF2-40B4-BE49-F238E27FC236}">
                <a16:creationId xmlns:a16="http://schemas.microsoft.com/office/drawing/2014/main" id="{A8E0CFB0-4BEC-5BD8-B23B-CF2C9F647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748" y="351642"/>
            <a:ext cx="1889893" cy="2800352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8E2E081A-E836-4372-A9C2-CC8D89B83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223" y="1924999"/>
            <a:ext cx="1889892" cy="2859067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FC74B6A9-F333-5FA7-3674-41A4C969E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040" y="3819006"/>
            <a:ext cx="1894275" cy="283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5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2DE328-A4AE-89FA-18F4-942A7F989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4094"/>
            <a:ext cx="10515600" cy="606462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cs-CZ" sz="2400" b="1" dirty="0"/>
              <a:t>Dialog</a:t>
            </a:r>
            <a:r>
              <a:rPr lang="cs-CZ" sz="2400" dirty="0"/>
              <a:t> otce a syna během pár hodin</a:t>
            </a:r>
            <a:br>
              <a:rPr lang="cs-CZ" sz="2000" dirty="0"/>
            </a:br>
            <a:endParaRPr lang="cs-CZ" sz="2000" dirty="0"/>
          </a:p>
          <a:p>
            <a:pPr marL="457200" lvl="1" indent="0">
              <a:lnSpc>
                <a:spcPct val="140000"/>
              </a:lnSpc>
              <a:buNone/>
            </a:pPr>
            <a:r>
              <a:rPr lang="cs-CZ" sz="2200" dirty="0"/>
              <a:t>„[…] hlavní protagonisté se smutkem čelí všednosti dnů a ubíjejícím zaměstnáním. Jako jedinou záchranu před těmito stavy nabízí Hakl mluvení“ (Malá 2014: 404)</a:t>
            </a:r>
          </a:p>
          <a:p>
            <a:pPr marL="457200" lvl="1" indent="0">
              <a:lnSpc>
                <a:spcPct val="140000"/>
              </a:lnSpc>
              <a:buNone/>
            </a:pPr>
            <a:endParaRPr lang="cs-CZ" sz="2200" dirty="0"/>
          </a:p>
          <a:p>
            <a:pPr marL="457200" lvl="1" indent="0">
              <a:lnSpc>
                <a:spcPct val="140000"/>
              </a:lnSpc>
              <a:buNone/>
            </a:pPr>
            <a:r>
              <a:rPr lang="cs-CZ" sz="2200" dirty="0"/>
              <a:t>„Hakl se tedy spoléhá na rozhovor jako vyprávěcí médium“ (Trávníček 2002: 23)</a:t>
            </a:r>
          </a:p>
          <a:p>
            <a:pPr marL="457200" lvl="1" indent="0">
              <a:lnSpc>
                <a:spcPct val="140000"/>
              </a:lnSpc>
              <a:buNone/>
            </a:pPr>
            <a:r>
              <a:rPr lang="cs-CZ" sz="2200" dirty="0"/>
              <a:t>přičemž:</a:t>
            </a:r>
          </a:p>
          <a:p>
            <a:pPr marL="457200" lvl="1" indent="0">
              <a:lnSpc>
                <a:spcPct val="140000"/>
              </a:lnSpc>
              <a:buNone/>
            </a:pPr>
            <a:r>
              <a:rPr lang="cs-CZ" sz="2200" dirty="0"/>
              <a:t>„[s]</a:t>
            </a:r>
            <a:r>
              <a:rPr lang="cs-CZ" sz="2200" dirty="0" err="1"/>
              <a:t>tejně</a:t>
            </a:r>
            <a:r>
              <a:rPr lang="cs-CZ" sz="2200" dirty="0"/>
              <a:t> podstatné je totiž v Haklově rozhovoru jak to, co si otec se synem řekli, tak i to, co zůstalo viset v řeči, co řeč nepředala.“ (tamtéž)</a:t>
            </a:r>
          </a:p>
          <a:p>
            <a:pPr marL="0" indent="0">
              <a:lnSpc>
                <a:spcPct val="140000"/>
              </a:lnSpc>
              <a:buNone/>
            </a:pPr>
            <a:endParaRPr lang="cs-CZ" sz="2200" dirty="0"/>
          </a:p>
          <a:p>
            <a:pPr marL="457200" lvl="1" indent="0">
              <a:lnSpc>
                <a:spcPct val="140000"/>
              </a:lnSpc>
              <a:buNone/>
            </a:pPr>
            <a:r>
              <a:rPr lang="cs-CZ" sz="2200" dirty="0"/>
              <a:t>„[Haklovu knihu i důvod psaní] lze chápat jako potřebu sdělit něco ve chvíli, kdy nic velkého sdělit nelze“ (tamtéž)</a:t>
            </a:r>
          </a:p>
          <a:p>
            <a:pPr marL="0" indent="0">
              <a:lnSpc>
                <a:spcPct val="140000"/>
              </a:lnSpc>
              <a:buNone/>
            </a:pPr>
            <a:br>
              <a:rPr lang="cs-CZ" sz="2400" dirty="0"/>
            </a:br>
            <a:r>
              <a:rPr lang="cs-CZ" sz="2400" dirty="0"/>
              <a:t>Trávníček dává do souvislosti např. se </a:t>
            </a:r>
            <a:r>
              <a:rPr lang="cs-CZ" sz="2400" dirty="0" err="1"/>
              <a:t>sougeneračním</a:t>
            </a:r>
            <a:r>
              <a:rPr lang="cs-CZ" sz="2400" dirty="0"/>
              <a:t> </a:t>
            </a:r>
            <a:r>
              <a:rPr lang="cs-CZ" sz="2400" dirty="0" err="1"/>
              <a:t>Kahudou</a:t>
            </a:r>
            <a:r>
              <a:rPr lang="cs-CZ" sz="2400" dirty="0"/>
              <a:t> či Topolem, Hakl však nestrhává imaginací ani narativními postupy, je prostý, pozorující – a zároveň </a:t>
            </a:r>
            <a:r>
              <a:rPr lang="cs-CZ" sz="2400" b="1" dirty="0" err="1"/>
              <a:t>autofikce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20343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F4885B-0208-5B3E-6697-62BC46E8C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982" y="609600"/>
            <a:ext cx="10494818" cy="55673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Vztah k tradici: Hrabal (</a:t>
            </a:r>
            <a:r>
              <a:rPr lang="cs-CZ" dirty="0" err="1"/>
              <a:t>hrabalovsky</a:t>
            </a:r>
            <a:r>
              <a:rPr lang="cs-CZ" dirty="0"/>
              <a:t> hospodské </a:t>
            </a:r>
            <a:r>
              <a:rPr lang="cs-CZ" dirty="0" err="1"/>
              <a:t>pábitelství</a:t>
            </a:r>
            <a:r>
              <a:rPr lang="cs-CZ" dirty="0"/>
              <a:t>), Hašek (anekdotický humor), dialog jako hlavní narativní prvek, prostředí periferie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Generační próza</a:t>
            </a:r>
          </a:p>
          <a:p>
            <a:pPr marL="0" indent="0">
              <a:buNone/>
            </a:pPr>
            <a:r>
              <a:rPr lang="cs-CZ" dirty="0"/>
              <a:t>a) rodinná identita a role (zvl. mužů)</a:t>
            </a:r>
          </a:p>
          <a:p>
            <a:pPr marL="0" indent="0">
              <a:buNone/>
            </a:pPr>
            <a:r>
              <a:rPr lang="cs-CZ" dirty="0"/>
              <a:t>- otec (72 let) a syn-vypravěč (42 let) </a:t>
            </a:r>
          </a:p>
          <a:p>
            <a:pPr marL="0" indent="0">
              <a:buNone/>
            </a:pPr>
            <a:r>
              <a:rPr lang="cs-CZ" dirty="0"/>
              <a:t>	+ retrospektivně děd</a:t>
            </a:r>
          </a:p>
          <a:p>
            <a:pPr marL="0" indent="0">
              <a:buNone/>
            </a:pPr>
            <a:r>
              <a:rPr lang="cs-CZ" dirty="0"/>
              <a:t>	+ potomek syna-vypravěče</a:t>
            </a:r>
          </a:p>
          <a:p>
            <a:pPr marL="0" indent="0">
              <a:buNone/>
            </a:pPr>
            <a:r>
              <a:rPr lang="cs-CZ" dirty="0"/>
              <a:t>b) sociálně-politická reflexe jak historických etap (WWII, r. 48, r. 68, normalizace), tak současnosti (90s)</a:t>
            </a:r>
          </a:p>
        </p:txBody>
      </p:sp>
    </p:spTree>
    <p:extLst>
      <p:ext uri="{BB962C8B-B14F-4D97-AF65-F5344CB8AC3E}">
        <p14:creationId xmlns:p14="http://schemas.microsoft.com/office/powerpoint/2010/main" val="2992738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AE1488-A344-DCA8-5CD6-A7631F589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2727"/>
            <a:ext cx="10515600" cy="5484236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Generační román – sociálně-politická reflexe napříč generacemi a vztahy otec-syn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90s:</a:t>
            </a:r>
          </a:p>
          <a:p>
            <a:pPr lvl="1">
              <a:buFontTx/>
              <a:buChar char="-"/>
            </a:pPr>
            <a:r>
              <a:rPr lang="cs-CZ" dirty="0"/>
              <a:t>nejmladší generace (syn vypravěče)</a:t>
            </a:r>
          </a:p>
          <a:p>
            <a:pPr lvl="1">
              <a:buFontTx/>
              <a:buChar char="-"/>
            </a:pPr>
            <a:r>
              <a:rPr lang="cs-CZ" dirty="0"/>
              <a:t>mladší–střední generace (vypravěč)</a:t>
            </a:r>
          </a:p>
          <a:p>
            <a:pPr lvl="1">
              <a:buFontTx/>
              <a:buChar char="-"/>
            </a:pPr>
            <a:r>
              <a:rPr lang="cs-CZ" dirty="0"/>
              <a:t>stará generace (otec)</a:t>
            </a:r>
          </a:p>
          <a:p>
            <a:pPr lvl="2">
              <a:buFontTx/>
              <a:buChar char="-"/>
            </a:pPr>
            <a:r>
              <a:rPr lang="cs-CZ" dirty="0"/>
              <a:t>retrospektivně děd uzavírá kruh a ukazuje cykličnost rodinné identity a „malých“ dějin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7364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8C0C847-FADF-4A77-BF43-F7863F528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2045" y="1825625"/>
            <a:ext cx="7047909" cy="435133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4CB9E46-B7DD-6340-B9D6-A023EF120B12}"/>
              </a:ext>
            </a:extLst>
          </p:cNvPr>
          <p:cNvSpPr txBox="1"/>
          <p:nvPr/>
        </p:nvSpPr>
        <p:spPr>
          <a:xfrm>
            <a:off x="2669059" y="1359243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s. 70</a:t>
            </a:r>
          </a:p>
        </p:txBody>
      </p:sp>
    </p:spTree>
    <p:extLst>
      <p:ext uri="{BB962C8B-B14F-4D97-AF65-F5344CB8AC3E}">
        <p14:creationId xmlns:p14="http://schemas.microsoft.com/office/powerpoint/2010/main" val="248889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27CF925-B008-2AA6-1F2D-1ECE9C81F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3" r="28025"/>
          <a:stretch/>
        </p:blipFill>
        <p:spPr>
          <a:xfrm rot="5400000">
            <a:off x="6838406" y="868224"/>
            <a:ext cx="4178117" cy="4951728"/>
          </a:xfrm>
          <a:prstGeom prst="rect">
            <a:avLst/>
          </a:prstGeom>
        </p:spPr>
      </p:pic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39BC2DA2-8EE1-9ACF-3BCD-77ED92C72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972" r="22370"/>
          <a:stretch/>
        </p:blipFill>
        <p:spPr>
          <a:xfrm rot="5400000">
            <a:off x="2012493" y="759003"/>
            <a:ext cx="2526943" cy="517017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FEB96AB-B113-137C-B30D-18037F77B37F}"/>
              </a:ext>
            </a:extLst>
          </p:cNvPr>
          <p:cNvSpPr txBox="1"/>
          <p:nvPr/>
        </p:nvSpPr>
        <p:spPr>
          <a:xfrm>
            <a:off x="788671" y="1645920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s. 93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0E2D66-17FC-4D13-53A0-70E805C1EDFD}"/>
              </a:ext>
            </a:extLst>
          </p:cNvPr>
          <p:cNvSpPr txBox="1"/>
          <p:nvPr/>
        </p:nvSpPr>
        <p:spPr>
          <a:xfrm>
            <a:off x="6624320" y="853440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s. 94</a:t>
            </a:r>
          </a:p>
        </p:txBody>
      </p:sp>
    </p:spTree>
    <p:extLst>
      <p:ext uri="{BB962C8B-B14F-4D97-AF65-F5344CB8AC3E}">
        <p14:creationId xmlns:p14="http://schemas.microsoft.com/office/powerpoint/2010/main" val="2637490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Zástupný obsah 19" descr="Obsah obrázku text, noviny&#10;&#10;Popis byl vytvořen automaticky">
            <a:extLst>
              <a:ext uri="{FF2B5EF4-FFF2-40B4-BE49-F238E27FC236}">
                <a16:creationId xmlns:a16="http://schemas.microsoft.com/office/drawing/2014/main" id="{A2F22201-E0CF-B1E3-E2DD-7EBA3053F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091"/>
          <a:stretch/>
        </p:blipFill>
        <p:spPr>
          <a:xfrm>
            <a:off x="3421093" y="1179874"/>
            <a:ext cx="5349813" cy="4498251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1DF1CAA1-4BB7-DE71-7896-ACEDE9549363}"/>
              </a:ext>
            </a:extLst>
          </p:cNvPr>
          <p:cNvSpPr txBox="1"/>
          <p:nvPr/>
        </p:nvSpPr>
        <p:spPr>
          <a:xfrm>
            <a:off x="3421093" y="810542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s. 40</a:t>
            </a:r>
          </a:p>
        </p:txBody>
      </p:sp>
    </p:spTree>
    <p:extLst>
      <p:ext uri="{BB962C8B-B14F-4D97-AF65-F5344CB8AC3E}">
        <p14:creationId xmlns:p14="http://schemas.microsoft.com/office/powerpoint/2010/main" val="182789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noviny, dokument&#10;&#10;Popis byl vytvořen automaticky">
            <a:extLst>
              <a:ext uri="{FF2B5EF4-FFF2-40B4-BE49-F238E27FC236}">
                <a16:creationId xmlns:a16="http://schemas.microsoft.com/office/drawing/2014/main" id="{7562C5D6-83D5-A83D-75D2-F543F5EF1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489" y="365124"/>
            <a:ext cx="4497972" cy="5997297"/>
          </a:xfrm>
        </p:spPr>
      </p:pic>
      <p:pic>
        <p:nvPicPr>
          <p:cNvPr id="7" name="Obrázek 6" descr="Obsah obrázku text, noviny&#10;&#10;Popis byl vytvořen automaticky">
            <a:extLst>
              <a:ext uri="{FF2B5EF4-FFF2-40B4-BE49-F238E27FC236}">
                <a16:creationId xmlns:a16="http://schemas.microsoft.com/office/drawing/2014/main" id="{CAD0E75C-6ECD-B822-CB68-FB3F79FF7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186" y="365125"/>
            <a:ext cx="4322325" cy="606785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51C672C-7095-D22A-40B3-91D915A676E4}"/>
              </a:ext>
            </a:extLst>
          </p:cNvPr>
          <p:cNvSpPr txBox="1"/>
          <p:nvPr/>
        </p:nvSpPr>
        <p:spPr>
          <a:xfrm>
            <a:off x="5672380" y="3068664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s. 99—100 </a:t>
            </a:r>
          </a:p>
        </p:txBody>
      </p:sp>
    </p:spTree>
    <p:extLst>
      <p:ext uri="{BB962C8B-B14F-4D97-AF65-F5344CB8AC3E}">
        <p14:creationId xmlns:p14="http://schemas.microsoft.com/office/powerpoint/2010/main" val="26602151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542</Words>
  <Application>Microsoft Macintosh PowerPoint</Application>
  <PresentationFormat>Širokoúhlá obrazovka</PresentationFormat>
  <Paragraphs>57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MetaSerifPro</vt:lpstr>
      <vt:lpstr>Motiv Office</vt:lpstr>
      <vt:lpstr>Emil Hakl: O rodičích a dětech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Bibliografie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Emil Hakl: O rodičích a dětech</dc:title>
  <dc:creator>Dominik Bárt</dc:creator>
  <cp:lastModifiedBy>Dominik Bárt</cp:lastModifiedBy>
  <cp:revision>2</cp:revision>
  <dcterms:created xsi:type="dcterms:W3CDTF">2023-04-03T08:44:22Z</dcterms:created>
  <dcterms:modified xsi:type="dcterms:W3CDTF">2023-04-05T11:00:47Z</dcterms:modified>
</cp:coreProperties>
</file>