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88d91f2f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2288d91f2f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cbb7ba4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2cbb7ba4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88d91f2f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288d91f2f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cbb7ba4e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2cbb7ba4e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88d91f2f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288d91f2f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cbb7ba4e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2cbb7ba4e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88d91f2f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288d91f2f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9feb14c4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1f9feb14c4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9feb14c4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f9feb14c4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9d3e53a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1f9d3e53a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9d3e53a9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1f9d3e53a9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9feb14c4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1f9feb14c4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fe63e08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dfe63e08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9d3e53a9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1f9d3e53a9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cbb7ba4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2cbb7ba4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9feb14c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1f9feb14c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88d91f2f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2288d91f2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itvar.cz/temna-frask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s.wikipedia.org/wiki/Vladim%C3%ADr_P%C3%A1ral#/media/Soubor:Vladimir-Paral-2014.jpg" TargetMode="External"/><Relationship Id="rId4" Type="http://schemas.openxmlformats.org/officeDocument/2006/relationships/hyperlink" Target="https://www.google.com/url?sa=i&amp;url=https%3A%2F%2Fwww.reflex.cz%2Fclanek%2Fcausy%2F73993%2Fvladimir-paral.html&amp;psig=AOvVaw0cj3lLtn0aQQhi7txn8sSc&amp;ust=1680213213889000&amp;source=images&amp;cd=vfe&amp;ved=0CBAQjRxqFwoTCIiTm5CQgv4CFQAAAAAdAAAAABAE" TargetMode="External"/><Relationship Id="rId5" Type="http://schemas.openxmlformats.org/officeDocument/2006/relationships/hyperlink" Target="https://www.csfd.cz/film/4832-katapult/galeri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0"/>
            <a:ext cx="92778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>
            <p:ph type="ctrTitle"/>
          </p:nvPr>
        </p:nvSpPr>
        <p:spPr>
          <a:xfrm>
            <a:off x="0" y="1051600"/>
            <a:ext cx="92778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6900"/>
              <a:t>Citlivý člověk</a:t>
            </a:r>
            <a:endParaRPr sz="6900"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738150" y="3386639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cs" sz="4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Jáchym Topol</a:t>
            </a:r>
            <a:endParaRPr sz="1700"/>
          </a:p>
        </p:txBody>
      </p:sp>
      <p:sp>
        <p:nvSpPr>
          <p:cNvPr id="62" name="Google Shape;62;p13"/>
          <p:cNvSpPr txBox="1"/>
          <p:nvPr/>
        </p:nvSpPr>
        <p:spPr>
          <a:xfrm>
            <a:off x="7565175" y="4646000"/>
            <a:ext cx="47364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Lukáš Kytka</a:t>
            </a:r>
            <a:endParaRPr b="0" i="0" sz="14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2985750" y="2980000"/>
            <a:ext cx="33063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Máťa Píťa, Pánvičkář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26" name="Google Shape;126;p22"/>
          <p:cNvSpPr txBox="1"/>
          <p:nvPr/>
        </p:nvSpPr>
        <p:spPr>
          <a:xfrm>
            <a:off x="585200" y="1356625"/>
            <a:ext cx="8346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75374"/>
          <a:stretch/>
        </p:blipFill>
        <p:spPr>
          <a:xfrm>
            <a:off x="4561670" y="2237325"/>
            <a:ext cx="4647829" cy="138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29859" l="0" r="0" t="0"/>
          <a:stretch/>
        </p:blipFill>
        <p:spPr>
          <a:xfrm>
            <a:off x="311700" y="1293626"/>
            <a:ext cx="4374376" cy="370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Smrt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34" name="Google Shape;134;p23"/>
          <p:cNvSpPr txBox="1"/>
          <p:nvPr/>
        </p:nvSpPr>
        <p:spPr>
          <a:xfrm>
            <a:off x="585200" y="1356625"/>
            <a:ext cx="8346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verage"/>
              <a:buChar char="-"/>
            </a:pPr>
            <a:r>
              <a:rPr lang="cs" sz="2700">
                <a:latin typeface="Average"/>
                <a:ea typeface="Average"/>
                <a:cs typeface="Average"/>
                <a:sym typeface="Average"/>
              </a:rPr>
              <a:t>touha po eutanazii</a:t>
            </a:r>
            <a:endParaRPr sz="27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09325"/>
            <a:ext cx="8839202" cy="259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Smrt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625" y="1147375"/>
            <a:ext cx="6586899" cy="19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625" y="3363811"/>
            <a:ext cx="6586898" cy="163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Láska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48" name="Google Shape;148;p25"/>
          <p:cNvSpPr txBox="1"/>
          <p:nvPr/>
        </p:nvSpPr>
        <p:spPr>
          <a:xfrm>
            <a:off x="585200" y="1356625"/>
            <a:ext cx="8346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406625" y="1356625"/>
            <a:ext cx="5855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rage"/>
              <a:buChar char="-"/>
            </a:pPr>
            <a:r>
              <a:rPr lang="cs" sz="2200">
                <a:latin typeface="Average"/>
                <a:ea typeface="Average"/>
                <a:cs typeface="Average"/>
                <a:sym typeface="Average"/>
              </a:rPr>
              <a:t>Panenka Marie - ztracený obraz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rage"/>
              <a:buChar char="-"/>
            </a:pPr>
            <a:r>
              <a:rPr lang="cs" sz="2200">
                <a:latin typeface="Average"/>
                <a:ea typeface="Average"/>
                <a:cs typeface="Average"/>
                <a:sym typeface="Average"/>
              </a:rPr>
              <a:t>Monča, Světlana, Matka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Politické motivy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55" name="Google Shape;155;p26"/>
          <p:cNvSpPr txBox="1"/>
          <p:nvPr/>
        </p:nvSpPr>
        <p:spPr>
          <a:xfrm>
            <a:off x="585200" y="1356625"/>
            <a:ext cx="8346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4443" l="0" r="0" t="0"/>
          <a:stretch/>
        </p:blipFill>
        <p:spPr>
          <a:xfrm>
            <a:off x="1351950" y="1426825"/>
            <a:ext cx="6592651" cy="10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975" y="3535273"/>
            <a:ext cx="7497350" cy="7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Politické motivy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63" name="Google Shape;163;p27"/>
          <p:cNvSpPr txBox="1"/>
          <p:nvPr/>
        </p:nvSpPr>
        <p:spPr>
          <a:xfrm>
            <a:off x="585200" y="1356625"/>
            <a:ext cx="8346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625" y="1130880"/>
            <a:ext cx="5002426" cy="392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Další motivy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70" name="Google Shape;170;p28"/>
          <p:cNvSpPr txBox="1"/>
          <p:nvPr/>
        </p:nvSpPr>
        <p:spPr>
          <a:xfrm>
            <a:off x="585200" y="1356625"/>
            <a:ext cx="8346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737600" y="1509025"/>
            <a:ext cx="8346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640400" y="1548150"/>
            <a:ext cx="5855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-"/>
            </a:pPr>
            <a:r>
              <a:rPr lang="cs" sz="2400">
                <a:latin typeface="Average"/>
                <a:ea typeface="Average"/>
                <a:cs typeface="Average"/>
                <a:sym typeface="Average"/>
              </a:rPr>
              <a:t>barevná symbolika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-"/>
            </a:pPr>
            <a:r>
              <a:rPr lang="cs" sz="2400">
                <a:latin typeface="Average"/>
                <a:ea typeface="Average"/>
                <a:cs typeface="Average"/>
                <a:sym typeface="Average"/>
              </a:rPr>
              <a:t>rasismus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-"/>
            </a:pPr>
            <a:r>
              <a:rPr lang="cs" sz="2400">
                <a:latin typeface="Average"/>
                <a:ea typeface="Average"/>
                <a:cs typeface="Average"/>
                <a:sym typeface="Average"/>
              </a:rPr>
              <a:t>alkohol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rage"/>
              <a:buChar char="-"/>
            </a:pPr>
            <a:r>
              <a:rPr lang="cs" sz="2400">
                <a:latin typeface="Average"/>
                <a:ea typeface="Average"/>
                <a:cs typeface="Average"/>
                <a:sym typeface="Average"/>
              </a:rPr>
              <a:t>chudoba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3920600" y="2338975"/>
            <a:ext cx="5011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Average"/>
                <a:ea typeface="Average"/>
                <a:cs typeface="Average"/>
                <a:sym typeface="Average"/>
              </a:rPr>
              <a:t>LEAVE MEANS LEAVE! POLISH VERMIN!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Average"/>
                <a:ea typeface="Average"/>
                <a:cs typeface="Average"/>
                <a:sym typeface="Average"/>
              </a:rPr>
              <a:t>We are not Polish vermin, we are CZECH VERMIN! řve táta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Average"/>
                <a:ea typeface="Average"/>
                <a:cs typeface="Average"/>
                <a:sym typeface="Average"/>
              </a:rPr>
              <a:t>				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Average"/>
                <a:ea typeface="Average"/>
                <a:cs typeface="Average"/>
                <a:sym typeface="Average"/>
              </a:rPr>
              <a:t>									(str. 8)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Dobové ohlasy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79" name="Google Shape;179;p29"/>
          <p:cNvSpPr txBox="1"/>
          <p:nvPr/>
        </p:nvSpPr>
        <p:spPr>
          <a:xfrm>
            <a:off x="485400" y="1531725"/>
            <a:ext cx="8346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„Smí spisovatel Topol napsat román Citlivý člověk?“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Neviditelný pes, Klaus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 Magnesia litera - kontroverze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Odbornou kritikou přijat velmi dobře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divadelní adaptace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8207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Zdroje</a:t>
            </a:r>
            <a:endParaRPr sz="3600"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1700" y="713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9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Primární literatura:</a:t>
            </a:r>
            <a:endParaRPr b="1" sz="9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TOPOL, Jáchym. </a:t>
            </a:r>
            <a:r>
              <a:rPr i="1" lang="c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Citlivý člověk</a:t>
            </a:r>
            <a:r>
              <a:rPr lang="c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Praha: Jáchym Topol, 2017. ISBN 978-80-7215-541-5.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9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Sekundární literatura:</a:t>
            </a:r>
            <a:endParaRPr b="1" sz="9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DOKOUPIL, B. </a:t>
            </a:r>
            <a:r>
              <a:rPr lang="c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Web: ​Slovník české prózy 1994  [online]. [cit. 29.03.2023]. Dostupné z: http://www.slovnikceskeliteratury.cz/showContent.jsp?docId=1527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Správcová, B. Web: ​Temná fraška [online]. [cit. 12.04. 2023]. Dostupné z: </a:t>
            </a: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https://itvar.cz/temna-fraska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Fotografie:</a:t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https://upload.wikimedia.org/wikipedia/commons/b/b4/Jachym_Topol_portrait.jpg</a:t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Vizuální zdroje</a:t>
            </a:r>
            <a:endParaRPr sz="3600"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1700" y="13675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https://cs.wikipedia.org/wiki/Vladim%C3%ADr_P%C3%A1ral#/media/Soubor:Vladimir-Paral-2014.jpg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https%3A%2F%2Fwww.reflex.cz%2Fclanek%2Fcausy%2F73993%2Fvladimir-paral.html&amp;psig=AOvVaw0cj3lLtn0aQQhi7txn8sSc&amp;ust=1680213213889000&amp;source=images&amp;cd=vfe&amp;ved=0CBAQjRxqFwoTCIiTm5CQgv4CFQAAAAAdAAAAABAE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https://www.csfd.cz/film/4832-katapult/galerie/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Jáchym Topol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69" name="Google Shape;69;p14"/>
          <p:cNvSpPr txBox="1"/>
          <p:nvPr/>
        </p:nvSpPr>
        <p:spPr>
          <a:xfrm>
            <a:off x="428700" y="1444575"/>
            <a:ext cx="7737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4. 8. 1962 Praha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spisovatelská rodina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od mala perzekuován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Revolver revue, Respekt, Lidové noviny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mnoho povolání, Knihovna V. H.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0" l="25264" r="4771" t="0"/>
          <a:stretch/>
        </p:blipFill>
        <p:spPr>
          <a:xfrm>
            <a:off x="5946525" y="1319825"/>
            <a:ext cx="2653101" cy="21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Kontext autorovy tvorby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76" name="Google Shape;76;p15"/>
          <p:cNvSpPr txBox="1"/>
          <p:nvPr/>
        </p:nvSpPr>
        <p:spPr>
          <a:xfrm>
            <a:off x="4656150" y="1504725"/>
            <a:ext cx="38781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Výlet k nádražní hale (1994)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Sestra (1994)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Anděl (1995)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Trnová dívka (1997)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Noční práce (2001)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Kloktat dehet (2005)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Chladnu zemí (2009)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u="sng">
                <a:latin typeface="Average"/>
                <a:ea typeface="Average"/>
                <a:cs typeface="Average"/>
                <a:sym typeface="Average"/>
              </a:rPr>
              <a:t>Citlivý člověk (2017)</a:t>
            </a:r>
            <a:endParaRPr sz="2100" u="sng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93900" y="2571750"/>
            <a:ext cx="3878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Miluju tě k zbláznění (1991)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Cesta do Bugulmy (2006)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 flipH="1">
            <a:off x="4281175" y="2368200"/>
            <a:ext cx="10200" cy="177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519" y="1149375"/>
            <a:ext cx="6455782" cy="1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Kompozice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85" name="Google Shape;85;p16"/>
          <p:cNvSpPr txBox="1"/>
          <p:nvPr/>
        </p:nvSpPr>
        <p:spPr>
          <a:xfrm>
            <a:off x="365925" y="1076225"/>
            <a:ext cx="5184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rage"/>
              <a:buChar char="-"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38 kapitol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547" y="2197600"/>
            <a:ext cx="6028202" cy="29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Diskurz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92" name="Google Shape;92;p17"/>
          <p:cNvSpPr txBox="1"/>
          <p:nvPr/>
        </p:nvSpPr>
        <p:spPr>
          <a:xfrm>
            <a:off x="485400" y="1397150"/>
            <a:ext cx="83469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verage"/>
              <a:buChar char="-"/>
            </a:pPr>
            <a:r>
              <a:rPr lang="cs" sz="2700">
                <a:latin typeface="Average"/>
                <a:ea typeface="Average"/>
                <a:cs typeface="Average"/>
                <a:sym typeface="Average"/>
              </a:rPr>
              <a:t>heterodiegetický, er forma</a:t>
            </a:r>
            <a:endParaRPr sz="2700">
              <a:latin typeface="Average"/>
              <a:ea typeface="Average"/>
              <a:cs typeface="Average"/>
              <a:sym typeface="Average"/>
            </a:endParaRPr>
          </a:p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verage"/>
              <a:buChar char="-"/>
            </a:pPr>
            <a:r>
              <a:rPr lang="cs" sz="2700">
                <a:latin typeface="Average"/>
                <a:ea typeface="Average"/>
                <a:cs typeface="Average"/>
                <a:sym typeface="Average"/>
              </a:rPr>
              <a:t>oko kamery</a:t>
            </a:r>
            <a:endParaRPr sz="2700">
              <a:latin typeface="Average"/>
              <a:ea typeface="Average"/>
              <a:cs typeface="Average"/>
              <a:sym typeface="Average"/>
            </a:endParaRPr>
          </a:p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verage"/>
              <a:buChar char="-"/>
            </a:pPr>
            <a:r>
              <a:rPr lang="cs" sz="2700">
                <a:latin typeface="Average"/>
                <a:ea typeface="Average"/>
                <a:cs typeface="Average"/>
                <a:sym typeface="Average"/>
              </a:rPr>
              <a:t>autorova současnost, Evropa, Posázaví </a:t>
            </a:r>
            <a:endParaRPr sz="2700">
              <a:latin typeface="Average"/>
              <a:ea typeface="Average"/>
              <a:cs typeface="Average"/>
              <a:sym typeface="Average"/>
            </a:endParaRPr>
          </a:p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verage"/>
              <a:buChar char="-"/>
            </a:pPr>
            <a:r>
              <a:rPr lang="cs" sz="2700">
                <a:latin typeface="Average"/>
                <a:ea typeface="Average"/>
                <a:cs typeface="Average"/>
                <a:sym typeface="Average"/>
              </a:rPr>
              <a:t>intertextualita</a:t>
            </a:r>
            <a:endParaRPr sz="2700">
              <a:latin typeface="Average"/>
              <a:ea typeface="Average"/>
              <a:cs typeface="Average"/>
              <a:sym typeface="Average"/>
            </a:endParaRPr>
          </a:p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verage"/>
              <a:buChar char="-"/>
            </a:pPr>
            <a:r>
              <a:rPr lang="cs" sz="2700">
                <a:latin typeface="Average"/>
                <a:ea typeface="Average"/>
                <a:cs typeface="Average"/>
                <a:sym typeface="Average"/>
              </a:rPr>
              <a:t>Road movie</a:t>
            </a:r>
            <a:endParaRPr sz="27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Intertextualita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50" y="1576472"/>
            <a:ext cx="8679900" cy="178430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7410300" y="4070725"/>
            <a:ext cx="126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Average"/>
                <a:ea typeface="Average"/>
                <a:cs typeface="Average"/>
                <a:sym typeface="Average"/>
              </a:rPr>
              <a:t>str. 13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Postavy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05" name="Google Shape;105;p19"/>
          <p:cNvSpPr txBox="1"/>
          <p:nvPr/>
        </p:nvSpPr>
        <p:spPr>
          <a:xfrm>
            <a:off x="685100" y="1386850"/>
            <a:ext cx="8346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Táta, Kluk, Brácha, Matka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Ivan, ruské figurky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Kája, Miran, kluci z vesnice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rage"/>
              <a:buChar char="-"/>
            </a:pPr>
            <a:r>
              <a:rPr lang="cs" sz="2800">
                <a:latin typeface="Average"/>
                <a:ea typeface="Average"/>
                <a:cs typeface="Average"/>
                <a:sym typeface="Average"/>
              </a:rPr>
              <a:t>další obyvatelé</a:t>
            </a:r>
            <a:endParaRPr sz="2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Děj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11" name="Google Shape;111;p20"/>
          <p:cNvSpPr txBox="1"/>
          <p:nvPr/>
        </p:nvSpPr>
        <p:spPr>
          <a:xfrm>
            <a:off x="572700" y="1366275"/>
            <a:ext cx="38205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Cesta po Evropě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Ukrajina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Úprk za otcem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Smrt policistky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Putování za tetou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Setkání se Světlanou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674550" y="1366275"/>
            <a:ext cx="38205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Vybírání výpalného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Dárek pro tátu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Svatba se Světlanou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verage"/>
              <a:buChar char="-"/>
            </a:pPr>
            <a:r>
              <a:rPr lang="cs" sz="2600">
                <a:latin typeface="Average"/>
                <a:ea typeface="Average"/>
                <a:cs typeface="Average"/>
                <a:sym typeface="Average"/>
              </a:rPr>
              <a:t>Smrt táty, bratra</a:t>
            </a:r>
            <a:endParaRPr sz="26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3" name="Google Shape;113;p20"/>
          <p:cNvCxnSpPr/>
          <p:nvPr/>
        </p:nvCxnSpPr>
        <p:spPr>
          <a:xfrm>
            <a:off x="4342200" y="1595700"/>
            <a:ext cx="0" cy="314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20"/>
          <p:cNvCxnSpPr/>
          <p:nvPr/>
        </p:nvCxnSpPr>
        <p:spPr>
          <a:xfrm flipH="1" rot="10800000">
            <a:off x="4055850" y="2988550"/>
            <a:ext cx="772500" cy="1646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63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3600"/>
              <a:t>Vedlejší postavy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600"/>
          </a:p>
        </p:txBody>
      </p:sp>
      <p:sp>
        <p:nvSpPr>
          <p:cNvPr id="120" name="Google Shape;120;p21"/>
          <p:cNvSpPr txBox="1"/>
          <p:nvPr/>
        </p:nvSpPr>
        <p:spPr>
          <a:xfrm>
            <a:off x="762375" y="1324250"/>
            <a:ext cx="65871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rage"/>
              <a:buChar char="-"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Šupina, Kapitán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rage"/>
              <a:buChar char="-"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Stařešinové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rage"/>
              <a:buChar char="-"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Monča, Světlana…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rage"/>
              <a:buChar char="-"/>
            </a:pPr>
            <a:r>
              <a:rPr lang="cs" sz="2100">
                <a:latin typeface="Average"/>
                <a:ea typeface="Average"/>
                <a:cs typeface="Average"/>
                <a:sym typeface="Average"/>
              </a:rPr>
              <a:t>Kluci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