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63" r:id="rId5"/>
    <p:sldId id="261" r:id="rId6"/>
    <p:sldId id="262" r:id="rId7"/>
    <p:sldId id="258" r:id="rId8"/>
    <p:sldId id="259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01E9E-3A98-4664-B729-9378725E5C74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6968F-B56F-46D4-AEB8-29331DD719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540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6968F-B56F-46D4-AEB8-29331DD719A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823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BB6ED-BED3-4640-7212-A6916D3BA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9674E3-0C50-CC1D-EF9B-9A02354E1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8E917A-F303-2C65-A39C-F1A879ACD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16A2-698E-4C60-88F1-CD2B80810055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9132A0-DD31-220D-8848-B846F215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D3C381-E5C1-F496-E4DC-E89FAFCEB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3A55-BD66-4FF8-B8E4-BE8B2F8F7C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56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661E50-D184-91DD-FE2D-183A209EB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B4CC892-F4BC-2DC2-911E-704504954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BA4DD4-5706-F8E7-1C7A-2608AC170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16A2-698E-4C60-88F1-CD2B80810055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70E6BB-D4B7-7787-D40F-541FBD98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6FA97A-31C4-3A60-8744-A3790318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3A55-BD66-4FF8-B8E4-BE8B2F8F7C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18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9832DFF-AB41-ED51-0520-D8A8E4653C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10267A8-A495-8341-4096-2BE9D4EF0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AD9425-889B-9F71-AB52-535EE7B36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16A2-698E-4C60-88F1-CD2B80810055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B24449-B750-11A4-4EAE-C0D74AF9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9919C6-4249-0C24-D043-5E89FE1B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3A55-BD66-4FF8-B8E4-BE8B2F8F7C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72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9E9B4C-B632-AECD-AE90-CB1AFE6F3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7158F1-C10A-C1D7-1737-B17DCBE47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2E4E53-13B6-1ED9-92EB-6AC960D3A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16A2-698E-4C60-88F1-CD2B80810055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8B5C94-97EF-A1B6-FABA-EC3A7E426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C09DD0-157B-B823-FEA6-0DEE32F04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3A55-BD66-4FF8-B8E4-BE8B2F8F7C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66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AC1769-4B9A-BD39-7E25-79D927C84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4E907D-9764-7A29-1B73-408F944BC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2F2B53-1528-BA31-4E67-971975309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16A2-698E-4C60-88F1-CD2B80810055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9E522B-6086-4B71-F886-259B681BC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FE9CB5-9D72-D037-3DEA-8F0515787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3A55-BD66-4FF8-B8E4-BE8B2F8F7C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975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590806-AD53-F9D2-1B67-F4A4A0C7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106F42-2690-B216-FB44-804889118A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0ECB145-B8C0-C81D-9176-C1A765905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4046F54-45AC-38B5-7C78-D7127770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16A2-698E-4C60-88F1-CD2B80810055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7BAAA27-D8E4-8852-4F5B-BB75FBA3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593D59A-C3A0-71A7-5BF3-125622D3C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3A55-BD66-4FF8-B8E4-BE8B2F8F7C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5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EB4198-C668-FBB7-7922-D87C886EF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E4CC0A-340C-B926-6931-3D9BF9C74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FFFFE7E-AEB4-BFE2-8089-39F1F49C8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04DF648-C848-331D-E7C2-9F5FAFB115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0B230A6-A324-EC78-97FB-77FD175AAC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6F90CFA-995E-0C9F-1326-F0333D15C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16A2-698E-4C60-88F1-CD2B80810055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022B3D5-577D-92F1-9044-34313EE9E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0986559-1859-9AC0-B375-9CC1210E0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3A55-BD66-4FF8-B8E4-BE8B2F8F7C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468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A16F9D-84B4-E083-801C-0857D23F0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0B10273-881E-8553-6D99-C712A6D57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16A2-698E-4C60-88F1-CD2B80810055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E5F5751-F993-A25F-7882-5D094CD08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CDBB08F-36B1-9E8F-0A15-454914F91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3A55-BD66-4FF8-B8E4-BE8B2F8F7C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59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61853DA-65E1-C018-0B8C-1FD32759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16A2-698E-4C60-88F1-CD2B80810055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6EBAFE4-DAA4-1775-9011-D2F116693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3884A4-30F8-16FA-28C8-7D6F3092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3A55-BD66-4FF8-B8E4-BE8B2F8F7C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77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615D2A-CD9F-61A0-010E-B196817ED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D37143-5DED-F7CB-DF51-11F00B52D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8B5E78F-4ADE-2948-D49B-1C156EDBC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D47F86-4559-00C0-E72F-B1BDC497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16A2-698E-4C60-88F1-CD2B80810055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E43BE8C-1E72-46D9-6D52-D90EFA5A4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F65B77-1295-074A-9D08-560B1CD8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3A55-BD66-4FF8-B8E4-BE8B2F8F7C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6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CFBB3-5F22-B3ED-C8AB-A17C66C90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B104A29-875B-0DD0-37A5-005845F81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B89A0B0-E527-FC7A-744C-AFB74A92C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8D792FE-67FE-B104-9437-D708E113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16A2-698E-4C60-88F1-CD2B80810055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532C20-9379-0C26-93CF-DCEBA933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049134C-5DC2-E4C2-B6C3-393A26CD3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3A55-BD66-4FF8-B8E4-BE8B2F8F7C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55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360EF76-5279-77D3-D80E-13121BC47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211D69-F9DB-EFF9-2EEA-56E50B2FA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A19416-8665-EFB3-B0D7-5B42CBE2E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016A2-698E-4C60-88F1-CD2B80810055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1BDB41-C621-22FB-FCE6-A9976D81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C3BABD-E957-B663-C513-5AF08227D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B3A55-BD66-4FF8-B8E4-BE8B2F8F7C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8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lit.cz/cz/kniha/kloktat-dehet-cz/" TargetMode="External"/><Relationship Id="rId2" Type="http://schemas.openxmlformats.org/officeDocument/2006/relationships/hyperlink" Target="https://digitalniknihovna.cz/mzk/uuid/uuid:b0a063b0-a63c-11e8-83a5-5ef3fc9ae86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ozhlas.cz/fotogalerie/6438225?fid=623210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search?q=Kloktat%20dehet&amp;tbm=isch&amp;tbs=isz:l&amp;client=opera&amp;hs=IQS&amp;hl=cs&amp;sa=X&amp;ved=0CAIQpwVqFwoTCICgjLbumf4CFQAAAAAdAAAAABAF&amp;biw=1482&amp;bih=709#imgrc=LzGOnxLKC6-5y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3CC5012-5D00-994F-4471-5D8DA5B5F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cs-CZ" sz="7200">
                <a:solidFill>
                  <a:schemeClr val="bg1"/>
                </a:solidFill>
              </a:rPr>
              <a:t>Jáchym Topol</a:t>
            </a:r>
            <a:br>
              <a:rPr lang="cs-CZ" sz="7200">
                <a:solidFill>
                  <a:schemeClr val="bg1"/>
                </a:solidFill>
              </a:rPr>
            </a:br>
            <a:r>
              <a:rPr lang="cs-CZ" sz="7200" b="1">
                <a:solidFill>
                  <a:schemeClr val="bg1"/>
                </a:solidFill>
              </a:rPr>
              <a:t>KLOKTAT DEHET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9ECC913-AB8C-3A62-A218-7DF3D15EF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cs-CZ">
                <a:solidFill>
                  <a:schemeClr val="bg1"/>
                </a:solidFill>
              </a:rPr>
              <a:t>Klára Stuchlá - 526371</a:t>
            </a:r>
          </a:p>
        </p:txBody>
      </p:sp>
    </p:spTree>
    <p:extLst>
      <p:ext uri="{BB962C8B-B14F-4D97-AF65-F5344CB8AC3E}">
        <p14:creationId xmlns:p14="http://schemas.microsoft.com/office/powerpoint/2010/main" val="394183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03623EE-8E54-E16E-B248-1DC18B06B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cs-CZ"/>
              <a:t>Jáchym Topol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6EE441-DAE8-3423-DDA9-868302685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84914"/>
            <a:ext cx="5150644" cy="4432702"/>
          </a:xfrm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cs-CZ" sz="2400" dirty="0"/>
              <a:t>Narozen 4. srpna 1962 v Praze</a:t>
            </a:r>
          </a:p>
          <a:p>
            <a:pPr>
              <a:lnSpc>
                <a:spcPct val="140000"/>
              </a:lnSpc>
            </a:pPr>
            <a:r>
              <a:rPr lang="cs-CZ" sz="2400" dirty="0"/>
              <a:t>Prozaik, hudebník, žurnalista </a:t>
            </a:r>
          </a:p>
          <a:p>
            <a:pPr>
              <a:lnSpc>
                <a:spcPct val="140000"/>
              </a:lnSpc>
            </a:pPr>
            <a:r>
              <a:rPr lang="cs-CZ" sz="2400" dirty="0"/>
              <a:t>dědeček: Karel Schulz, otec: Josef Topol, bratr: Filip Topol </a:t>
            </a:r>
          </a:p>
          <a:p>
            <a:pPr>
              <a:lnSpc>
                <a:spcPct val="140000"/>
              </a:lnSpc>
            </a:pPr>
            <a:r>
              <a:rPr lang="cs-CZ" sz="2400" dirty="0"/>
              <a:t>Dílo: Sestra (1994), Noční práce (2001), Supermarket sovětských hrdinů (2007), Chladnou zemí (2009), Citlivý člověk (2017)</a:t>
            </a:r>
          </a:p>
        </p:txBody>
      </p:sp>
      <p:pic>
        <p:nvPicPr>
          <p:cNvPr id="5" name="Obrázek 4" descr="Obsah obrázku osoba, muž, venku, pózování&#10;&#10;Popis byl vytvořen automaticky">
            <a:extLst>
              <a:ext uri="{FF2B5EF4-FFF2-40B4-BE49-F238E27FC236}">
                <a16:creationId xmlns:a16="http://schemas.microsoft.com/office/drawing/2014/main" id="{DDF5E2BE-FFB3-DD20-23D7-EF8F3E01F9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5" r="8284" b="-1"/>
          <a:stretch/>
        </p:blipFill>
        <p:spPr>
          <a:xfrm>
            <a:off x="7350157" y="2184914"/>
            <a:ext cx="3526924" cy="3755915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00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16E214-CACC-FAFB-074A-60F2A149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cs-CZ"/>
              <a:t>Kloktat dehet (2005)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03A611-017B-D1E0-86E9-3B3417C7B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 fontScale="92500"/>
          </a:bodyPr>
          <a:lstStyle/>
          <a:p>
            <a:r>
              <a:rPr lang="cs-CZ" dirty="0"/>
              <a:t>Vyrovnání se s komunistickou minulostí českých zemí</a:t>
            </a:r>
          </a:p>
          <a:p>
            <a:r>
              <a:rPr lang="cs-CZ" dirty="0"/>
              <a:t>Dvě části: Domov </a:t>
            </a:r>
            <a:r>
              <a:rPr lang="cs-CZ" dirty="0" err="1"/>
              <a:t>Domov</a:t>
            </a:r>
            <a:r>
              <a:rPr lang="cs-CZ" dirty="0"/>
              <a:t>; Tankové vojsko </a:t>
            </a:r>
          </a:p>
          <a:p>
            <a:r>
              <a:rPr lang="cs-CZ" dirty="0"/>
              <a:t>Zobrazení reality se promění v alternativní realitu s prvky groteskna</a:t>
            </a:r>
          </a:p>
          <a:p>
            <a:r>
              <a:rPr lang="cs-CZ" dirty="0"/>
              <a:t>Antihrdinští protagonisté </a:t>
            </a:r>
          </a:p>
          <a:p>
            <a:r>
              <a:rPr lang="cs-CZ" dirty="0"/>
              <a:t>Intertextuální odkazy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8E4BD267-AB3D-3DA0-4260-184012C37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22" y="717012"/>
            <a:ext cx="3717025" cy="544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96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A97A68-AA40-52C6-792E-7E7DE8DCD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958" y="5563507"/>
            <a:ext cx="1700450" cy="494023"/>
          </a:xfrm>
        </p:spPr>
        <p:txBody>
          <a:bodyPr anchor="ctr">
            <a:normAutofit/>
          </a:bodyPr>
          <a:lstStyle/>
          <a:p>
            <a:pPr algn="ctr"/>
            <a:r>
              <a:rPr lang="cs-CZ" sz="2800" dirty="0">
                <a:latin typeface="+mn-lt"/>
                <a:ea typeface="+mn-ea"/>
                <a:cs typeface="+mn-cs"/>
              </a:rPr>
              <a:t>Str. 33</a:t>
            </a:r>
          </a:p>
        </p:txBody>
      </p:sp>
      <p:pic>
        <p:nvPicPr>
          <p:cNvPr id="7" name="Obrázek 6" descr="Obsah obrázku text, stůl&#10;&#10;Popis byl vytvořen automaticky">
            <a:extLst>
              <a:ext uri="{FF2B5EF4-FFF2-40B4-BE49-F238E27FC236}">
                <a16:creationId xmlns:a16="http://schemas.microsoft.com/office/drawing/2014/main" id="{93CF33BF-B11A-C914-5E4C-2CA00B451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78508" y="-690485"/>
            <a:ext cx="4031935" cy="823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6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2A5160EF-1F33-BB98-346F-A074CEF6E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DFC3434F-CECD-1281-6528-A2C2CDF0AC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3" t="14610" r="21968" b="8936"/>
          <a:stretch/>
        </p:blipFill>
        <p:spPr>
          <a:xfrm>
            <a:off x="2465961" y="471522"/>
            <a:ext cx="7480568" cy="4284831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76AF1E4C-2555-6049-9029-56DF75DC76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9" t="36551" r="22128" b="24823"/>
          <a:stretch/>
        </p:blipFill>
        <p:spPr>
          <a:xfrm>
            <a:off x="2597284" y="4756353"/>
            <a:ext cx="7427203" cy="217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06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DEDCDF-81EE-74EE-3459-92E3757B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Přijetí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7401D6D-2223-F4DB-C922-DBCFFB1F7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34" t="41582" r="24814" b="7910"/>
          <a:stretch/>
        </p:blipFill>
        <p:spPr>
          <a:xfrm>
            <a:off x="1096615" y="2354239"/>
            <a:ext cx="9998769" cy="394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26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AFF922-F125-CADF-1104-80A441C76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881"/>
            <a:ext cx="10515600" cy="1325563"/>
          </a:xfrm>
        </p:spPr>
        <p:txBody>
          <a:bodyPr/>
          <a:lstStyle/>
          <a:p>
            <a:r>
              <a:rPr lang="cs-CZ" dirty="0"/>
              <a:t>Zdroje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FFF8FF-321C-99DF-3D31-64518C36D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313"/>
            <a:ext cx="10515600" cy="5342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Primární literatura </a:t>
            </a:r>
          </a:p>
          <a:p>
            <a:pPr marL="457200" lvl="1" indent="0">
              <a:buNone/>
            </a:pPr>
            <a:r>
              <a:rPr lang="cs-CZ" sz="2000" dirty="0"/>
              <a:t>TOPOL, Jáchym. Kloktat dehet. Praha: </a:t>
            </a:r>
            <a:r>
              <a:rPr lang="cs-CZ" sz="2000" dirty="0" err="1"/>
              <a:t>Torst</a:t>
            </a:r>
            <a:r>
              <a:rPr lang="cs-CZ" sz="2000" dirty="0"/>
              <a:t>, 2005. ISBN 80-7215-255-6.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Sekundární literatura</a:t>
            </a:r>
          </a:p>
          <a:p>
            <a:pPr marL="457200" lvl="1" indent="0">
              <a:buNone/>
            </a:pPr>
            <a:r>
              <a:rPr lang="cs-CZ" sz="2000" dirty="0"/>
              <a:t>JUŘÍKOVÁ, Eliška. Bastard aneb legenda o zániku českého národa. Host: literární měsíčník [online]. Brno, 2005, 21(7), 66 - 67 [cit. 2023-04-10]. ISSN 1211-9938. Dostupné z: </a:t>
            </a:r>
            <a:r>
              <a:rPr lang="cs-CZ" sz="2000" dirty="0">
                <a:hlinkClick r:id="rId2"/>
              </a:rPr>
              <a:t>https://digitalniknihovna.cz/mzk/uuid/uuid:b0a063b0-a63c-11e8-83a5-5ef3fc9ae867</a:t>
            </a:r>
            <a:endParaRPr lang="cs-CZ" sz="2000" dirty="0"/>
          </a:p>
          <a:p>
            <a:pPr marL="457200" lvl="1" indent="0">
              <a:buNone/>
            </a:pPr>
            <a:endParaRPr lang="cs-CZ" sz="2000" dirty="0"/>
          </a:p>
          <a:p>
            <a:pPr marL="457200" lvl="1" indent="0">
              <a:buNone/>
            </a:pPr>
            <a:r>
              <a:rPr lang="cs-CZ" sz="2000" dirty="0"/>
              <a:t>Erik </a:t>
            </a:r>
            <a:r>
              <a:rPr lang="cs-CZ" sz="2000" dirty="0" err="1"/>
              <a:t>Gilk</a:t>
            </a:r>
            <a:r>
              <a:rPr lang="cs-CZ" sz="2000" dirty="0"/>
              <a:t>. "JÁCHYM TOPOL: KLOKTAT DEHET (2005)". </a:t>
            </a:r>
            <a:r>
              <a:rPr lang="cs-CZ" sz="2000" dirty="0" err="1"/>
              <a:t>Bohemica</a:t>
            </a:r>
            <a:r>
              <a:rPr lang="cs-CZ" sz="2000" dirty="0"/>
              <a:t> </a:t>
            </a:r>
            <a:r>
              <a:rPr lang="cs-CZ" sz="2000" dirty="0" err="1"/>
              <a:t>Olomucensia</a:t>
            </a:r>
            <a:r>
              <a:rPr lang="cs-CZ" sz="2000" dirty="0"/>
              <a:t> 4:317–327.</a:t>
            </a:r>
          </a:p>
          <a:p>
            <a:pPr marL="457200" lvl="1" indent="0">
              <a:buNone/>
            </a:pPr>
            <a:r>
              <a:rPr lang="cs-CZ" sz="2000" dirty="0">
                <a:hlinkClick r:id="rId3"/>
              </a:rPr>
              <a:t>https://www.czechlit.cz/cz/kniha/kloktat-dehet-cz/</a:t>
            </a:r>
            <a:r>
              <a:rPr lang="cs-CZ" sz="2000" dirty="0"/>
              <a:t> </a:t>
            </a:r>
          </a:p>
          <a:p>
            <a:pPr marL="457200" lvl="1" indent="0">
              <a:buNone/>
            </a:pPr>
            <a:endParaRPr lang="cs-CZ" sz="2000" dirty="0"/>
          </a:p>
          <a:p>
            <a:pPr marL="457200" lvl="1" indent="0">
              <a:buNone/>
            </a:pPr>
            <a:r>
              <a:rPr lang="cs-CZ" sz="2000" dirty="0"/>
              <a:t>KOPÁČ, Radim. Jáchym Topol: Kloktat dehet. Czech Lit [online]. [cit. 2023-04-11]. Dostupné z: </a:t>
            </a:r>
            <a:r>
              <a:rPr lang="cs-CZ" sz="2000" dirty="0">
                <a:hlinkClick r:id="rId3"/>
              </a:rPr>
              <a:t>https://www.czechlit.cz/cz/kniha/kloktat-dehet-cz/</a:t>
            </a:r>
            <a:r>
              <a:rPr 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690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354667-F1A3-85F1-5EF2-41D2CE28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obrázků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DB24C3-F1CE-E16E-636F-EB767D336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8994"/>
            <a:ext cx="10515600" cy="3857969"/>
          </a:xfrm>
        </p:spPr>
        <p:txBody>
          <a:bodyPr/>
          <a:lstStyle/>
          <a:p>
            <a:r>
              <a:rPr lang="cs-CZ" dirty="0">
                <a:hlinkClick r:id="rId3"/>
              </a:rPr>
              <a:t>https://www.irozhlas.cz/fotogalerie/6438225?fid=6232100</a:t>
            </a:r>
            <a:endParaRPr lang="cs-CZ" dirty="0"/>
          </a:p>
          <a:p>
            <a:r>
              <a:rPr lang="cs-CZ" dirty="0">
                <a:hlinkClick r:id="rId4"/>
              </a:rPr>
              <a:t>https://www.google.com/search?q=Kloktat%20dehet&amp;tbm=isch&amp;tbs=isz:l&amp;client=opera&amp;hs=IQS&amp;hl=cs&amp;sa=X&amp;ved=0CAIQpwVqFwoTCICgjLbumf4CFQAAAAAdAAAAABAF&amp;biw=1482&amp;bih=709#imgrc=LzGOnxLKC6-5yM</a:t>
            </a:r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432113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2164</TotalTime>
  <Words>317</Words>
  <Application>Microsoft Office PowerPoint</Application>
  <PresentationFormat>Širokoúhlá obrazovka</PresentationFormat>
  <Paragraphs>30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Jáchym Topol KLOKTAT DEHET</vt:lpstr>
      <vt:lpstr>Jáchym Topol</vt:lpstr>
      <vt:lpstr>Kloktat dehet (2005)</vt:lpstr>
      <vt:lpstr>Str. 33</vt:lpstr>
      <vt:lpstr>Prezentace aplikace PowerPoint</vt:lpstr>
      <vt:lpstr>Přijetí </vt:lpstr>
      <vt:lpstr>Zdroje </vt:lpstr>
      <vt:lpstr>Zdroje obrázků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Jáchym Topol KLOKTAT DEHET</dc:title>
  <dc:creator>Klára Stuchlá</dc:creator>
  <cp:lastModifiedBy>Klára Stuchlá</cp:lastModifiedBy>
  <cp:revision>20</cp:revision>
  <dcterms:created xsi:type="dcterms:W3CDTF">2023-04-08T08:26:32Z</dcterms:created>
  <dcterms:modified xsi:type="dcterms:W3CDTF">2023-04-11T09:12:49Z</dcterms:modified>
</cp:coreProperties>
</file>