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5" r:id="rId10"/>
    <p:sldId id="263" r:id="rId11"/>
    <p:sldId id="264" r:id="rId12"/>
    <p:sldId id="287" r:id="rId13"/>
    <p:sldId id="266" r:id="rId14"/>
    <p:sldId id="267" r:id="rId15"/>
    <p:sldId id="290" r:id="rId16"/>
    <p:sldId id="291" r:id="rId17"/>
    <p:sldId id="292" r:id="rId18"/>
    <p:sldId id="293" r:id="rId19"/>
    <p:sldId id="271" r:id="rId20"/>
    <p:sldId id="272" r:id="rId21"/>
    <p:sldId id="294" r:id="rId22"/>
    <p:sldId id="274" r:id="rId23"/>
    <p:sldId id="275" r:id="rId24"/>
    <p:sldId id="295" r:id="rId25"/>
    <p:sldId id="276" r:id="rId26"/>
    <p:sldId id="278" r:id="rId27"/>
    <p:sldId id="288" r:id="rId28"/>
    <p:sldId id="297" r:id="rId29"/>
    <p:sldId id="296" r:id="rId30"/>
    <p:sldId id="282" r:id="rId31"/>
    <p:sldId id="283" r:id="rId32"/>
    <p:sldId id="284" r:id="rId33"/>
    <p:sldId id="285" r:id="rId34"/>
    <p:sldId id="286" r:id="rId35"/>
  </p:sldIdLst>
  <p:sldSz cx="12192000" cy="6858000"/>
  <p:notesSz cx="6797675" cy="9926638"/>
  <p:embeddedFontLst>
    <p:embeddedFont>
      <p:font typeface="Architects Daughter" panose="020B0604020202020204" charset="0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g48XBDXNAsDqxL/yis8Q9nF7z3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9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WHAT IT IS NOT…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Checklist</a:t>
            </a:r>
            <a:r>
              <a:rPr lang="cs-CZ" dirty="0"/>
              <a:t> + CEFR – na místě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SWOT –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aktivity!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needs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- </a:t>
            </a:r>
            <a:r>
              <a:rPr lang="cs-CZ" dirty="0" err="1"/>
              <a:t>priorities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counselling</a:t>
            </a:r>
            <a:r>
              <a:rPr lang="cs-CZ" dirty="0"/>
              <a:t>)</a:t>
            </a:r>
            <a:endParaRPr dirty="0"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966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…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a </a:t>
            </a:r>
            <a:r>
              <a:rPr lang="cs-CZ" dirty="0" err="1"/>
              <a:t>path</a:t>
            </a:r>
            <a:r>
              <a:rPr lang="cs-CZ" dirty="0"/>
              <a:t>. </a:t>
            </a:r>
            <a:r>
              <a:rPr lang="cs-CZ" dirty="0" err="1"/>
              <a:t>Imagine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walking</a:t>
            </a:r>
            <a:r>
              <a:rPr lang="cs-CZ" dirty="0"/>
              <a:t> on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.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journey</a:t>
            </a:r>
            <a:r>
              <a:rPr lang="cs-CZ" dirty="0"/>
              <a:t> start and </a:t>
            </a:r>
            <a:r>
              <a:rPr lang="cs-CZ" dirty="0" err="1"/>
              <a:t>how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?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alone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feet</a:t>
            </a:r>
            <a:r>
              <a:rPr lang="cs-CZ" dirty="0"/>
              <a:t>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malování - složky, pokud by ještě nebyly (sic), najít obrázek, který je charakterizuje jako studenta jazyků</a:t>
            </a:r>
            <a:endParaRPr dirty="0"/>
          </a:p>
        </p:txBody>
      </p:sp>
      <p:sp>
        <p:nvSpPr>
          <p:cNvPr id="227" name="Google Shape;2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 Do slov doma, s reflexí</a:t>
            </a:r>
            <a:endParaRPr dirty="0"/>
          </a:p>
        </p:txBody>
      </p:sp>
      <p:sp>
        <p:nvSpPr>
          <p:cNvPr id="236" name="Google Shape;23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7" name="Google Shape;2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0470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 err="1"/>
              <a:t>Groups</a:t>
            </a:r>
            <a:r>
              <a:rPr lang="cs-CZ" dirty="0"/>
              <a:t> –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numbers</a:t>
            </a:r>
            <a:endParaRPr dirty="0"/>
          </a:p>
        </p:txBody>
      </p:sp>
      <p:sp>
        <p:nvSpPr>
          <p:cNvPr id="219" name="Google Shape;2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4579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 err="1"/>
              <a:t>Elicit</a:t>
            </a:r>
            <a:r>
              <a:rPr lang="cs-CZ" dirty="0"/>
              <a:t> and </a:t>
            </a:r>
            <a:r>
              <a:rPr lang="cs-CZ" dirty="0" err="1"/>
              <a:t>write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dirty="0"/>
          </a:p>
        </p:txBody>
      </p:sp>
      <p:sp>
        <p:nvSpPr>
          <p:cNvPr id="219" name="Google Shape;2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8140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, study </a:t>
            </a:r>
            <a:r>
              <a:rPr lang="cs-CZ" dirty="0" err="1"/>
              <a:t>buddies</a:t>
            </a:r>
            <a:endParaRPr dirty="0"/>
          </a:p>
        </p:txBody>
      </p:sp>
      <p:sp>
        <p:nvSpPr>
          <p:cNvPr id="219" name="Google Shape;2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861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dirty="0"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 dirty="0"/>
              <a:t>HELSINKI, </a:t>
            </a:r>
            <a:r>
              <a:rPr lang="cs-CZ" dirty="0" err="1"/>
              <a:t>mapping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terrain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JOURNEY</a:t>
            </a:r>
            <a:endParaRPr dirty="0"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" name="Google Shape;293;p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Rhetorical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</p:txBody>
      </p:sp>
      <p:sp>
        <p:nvSpPr>
          <p:cNvPr id="294" name="Google Shape;294;p5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" name="Google Shape;293;p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4" name="Google Shape;294;p5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1169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MAI </a:t>
            </a:r>
            <a:endParaRPr/>
          </a:p>
        </p:txBody>
      </p:sp>
      <p:sp>
        <p:nvSpPr>
          <p:cNvPr id="355" name="Google Shape;355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e32c5d01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" name="Google Shape;371;g7e32c5d01c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is the purpose of these course components?  - groups discuss, opakovači monitorují</a:t>
            </a:r>
            <a:endParaRPr/>
          </a:p>
        </p:txBody>
      </p:sp>
      <p:sp>
        <p:nvSpPr>
          <p:cNvPr id="372" name="Google Shape;372;g7e32c5d01c_0_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MAI </a:t>
            </a:r>
            <a:endParaRPr/>
          </a:p>
        </p:txBody>
      </p:sp>
      <p:sp>
        <p:nvSpPr>
          <p:cNvPr id="355" name="Google Shape;355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35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8" name="Google Shape;388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Checklist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one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step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after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another</a:t>
            </a:r>
            <a:endParaRPr lang="cs-CZ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Vam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to bude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davat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smysl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na konci semestru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modules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showers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? opakovači vysvětlí - L+M -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modules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showers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as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together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15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783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405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d7d6a98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g61d7d6a982_0_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A: </a:t>
            </a:r>
            <a:r>
              <a:rPr lang="cs-CZ" dirty="0" err="1"/>
              <a:t>Don´t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expect</a:t>
            </a:r>
            <a:r>
              <a:rPr lang="cs-CZ" dirty="0"/>
              <a:t>. </a:t>
            </a:r>
            <a:r>
              <a:rPr lang="cs-CZ" dirty="0" err="1"/>
              <a:t>Expect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PATTERNS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attendance</a:t>
            </a:r>
            <a:r>
              <a:rPr lang="cs-CZ" dirty="0"/>
              <a:t>, </a:t>
            </a:r>
            <a:r>
              <a:rPr lang="cs-CZ" dirty="0" err="1"/>
              <a:t>schedulling</a:t>
            </a:r>
            <a:r>
              <a:rPr lang="cs-CZ" dirty="0"/>
              <a:t>, </a:t>
            </a:r>
            <a:r>
              <a:rPr lang="cs-CZ" dirty="0" err="1"/>
              <a:t>learning</a:t>
            </a:r>
            <a:r>
              <a:rPr lang="cs-CZ" dirty="0"/>
              <a:t>. </a:t>
            </a:r>
            <a:r>
              <a:rPr lang="cs-CZ" dirty="0" err="1"/>
              <a:t>Expect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unexpected</a:t>
            </a:r>
            <a:r>
              <a:rPr lang="cs-CZ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B: </a:t>
            </a:r>
            <a:r>
              <a:rPr lang="cs-CZ" dirty="0" err="1"/>
              <a:t>You´ll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confused</a:t>
            </a:r>
            <a:r>
              <a:rPr lang="cs-CZ" dirty="0"/>
              <a:t> as </a:t>
            </a:r>
            <a:r>
              <a:rPr lang="cs-CZ" dirty="0" err="1"/>
              <a:t>whatever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used</a:t>
            </a:r>
            <a:r>
              <a:rPr lang="cs-CZ" dirty="0"/>
              <a:t> to,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really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149" name="Google Shape;149;g61d7d6a982_0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8" name="Google Shape;448;p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7" name="Google Shape;457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Checklist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– Q and</a:t>
            </a:r>
            <a:r>
              <a:rPr lang="cs-CZ" baseline="0" dirty="0">
                <a:latin typeface="Times New Roman"/>
                <a:ea typeface="Times New Roman"/>
                <a:cs typeface="Times New Roman"/>
                <a:sym typeface="Times New Roman"/>
              </a:rPr>
              <a:t> 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2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9" name="Google Shape;479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8" name="Google Shape;488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2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autonomous</a:t>
            </a:r>
            <a:r>
              <a:rPr lang="cs-CZ" dirty="0"/>
              <a:t> learning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– </a:t>
            </a:r>
            <a:r>
              <a:rPr lang="cs-CZ" dirty="0" err="1"/>
              <a:t>think</a:t>
            </a:r>
            <a:r>
              <a:rPr lang="cs-CZ" dirty="0"/>
              <a:t>, pair, </a:t>
            </a:r>
            <a:r>
              <a:rPr lang="cs-CZ" dirty="0" err="1"/>
              <a:t>share</a:t>
            </a: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autonomous</a:t>
            </a:r>
            <a:r>
              <a:rPr lang="cs-CZ" dirty="0"/>
              <a:t> learning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– </a:t>
            </a:r>
            <a:r>
              <a:rPr lang="cs-CZ" dirty="0" err="1"/>
              <a:t>think</a:t>
            </a:r>
            <a:r>
              <a:rPr lang="cs-CZ" dirty="0"/>
              <a:t>, pair, </a:t>
            </a:r>
            <a:r>
              <a:rPr lang="cs-CZ" dirty="0" err="1"/>
              <a:t>share</a:t>
            </a: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not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anarchy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structure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framework</a:t>
            </a:r>
            <a:endParaRPr lang="cs-CZ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you are not alone in autonomous learning – there is a FRAMEWORK for your learning</a:t>
            </a: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NOT independent learning (requirements and limits given by faculties, peers, major subjects,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labour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market…)</a:t>
            </a:r>
            <a:endParaRPr lang="en-US" dirty="0"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TODAY - quite traditional, frontal today but the rest of the term will be very different from usual classes</a:t>
            </a: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Mindset – you decide where you are going to go and how you are going to travel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only way to learn successfully in the long term</a:t>
            </a:r>
            <a:endParaRPr lang="en-US" dirty="0"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Process of discovery</a:t>
            </a: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Freedom from being told what to do and freedom to do what you think is best for you</a:t>
            </a: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NOT about learning English only – learning in general and self development will be influenced</a:t>
            </a: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One is in control of his / her life, learning, direction…</a:t>
            </a:r>
            <a:endParaRPr lang="cs-CZ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endParaRPr lang="en-US" dirty="0"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Not the only authority, facilitator, partner</a:t>
            </a:r>
            <a:endParaRPr lang="en-US" dirty="0"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Tourguide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– can help </a:t>
            </a:r>
            <a:endParaRPr lang="en-US" dirty="0"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  <a:endParaRPr lang="en-US" dirty="0"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Partner, expert on his / her own learning</a:t>
            </a:r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b="1" i="1" dirty="0">
                <a:latin typeface="Times New Roman"/>
                <a:ea typeface="Times New Roman"/>
                <a:cs typeface="Times New Roman"/>
                <a:sym typeface="Times New Roman"/>
              </a:rPr>
              <a:t>To have the instruments and tools, different perspective – the session today </a:t>
            </a:r>
            <a:endParaRPr lang="en-US" dirty="0"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learning situation is different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role of a teacher is different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role of a student is different</a:t>
            </a:r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endParaRPr lang="en-US" dirty="0"/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L+M - Background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info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Henri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Holec  -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father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learner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autonomy,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autonomous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charge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setting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taking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responsibility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decision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making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accepting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consequences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one´s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decisions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adjusting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learning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one´s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abilities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instant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self-reflection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and monitoring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one´s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progress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self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dirty="0" err="1">
                <a:latin typeface="Times New Roman"/>
                <a:ea typeface="Times New Roman"/>
                <a:cs typeface="Times New Roman"/>
                <a:sym typeface="Times New Roman"/>
              </a:rPr>
              <a:t>assessment</a:t>
            </a: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7a5a2d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617a5a2d82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617a5a2d82_0_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in </a:t>
            </a:r>
            <a:r>
              <a:rPr lang="cs-CZ" dirty="0" err="1"/>
              <a:t>counts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.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communities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learnt</a:t>
            </a:r>
            <a:r>
              <a:rPr lang="cs-CZ" dirty="0"/>
              <a:t> in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influenced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learning.</a:t>
            </a:r>
            <a:endParaRPr dirty="0"/>
          </a:p>
        </p:txBody>
      </p:sp>
      <p:sp>
        <p:nvSpPr>
          <p:cNvPr id="219" name="Google Shape;2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ext without heading">
  <p:cSld name="Content and text without headin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2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3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5" name="Google Shape;11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00D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4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  <a:defRPr/>
            </a:lvl1pPr>
            <a:lvl2pPr marL="914400" lvl="1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1500"/>
              <a:buFont typeface="Noto Sans Symbols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 b="1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 b="1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2"/>
          </p:nvPr>
        </p:nvSpPr>
        <p:spPr>
          <a:xfrm>
            <a:off x="679451" y="2915729"/>
            <a:ext cx="5165709" cy="321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3"/>
          </p:nvPr>
        </p:nvSpPr>
        <p:spPr>
          <a:xfrm>
            <a:off x="6297493" y="2019301"/>
            <a:ext cx="5170609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 b="1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 b="1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4"/>
          </p:nvPr>
        </p:nvSpPr>
        <p:spPr>
          <a:xfrm>
            <a:off x="6297285" y="2938735"/>
            <a:ext cx="5170817" cy="31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7945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marL="914400" lvl="1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29884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marL="914400" lvl="1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0" name="Google Shape;5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nglishautonomousl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calendar.google.com/calendar/u/0?cid=azVmbjMwbjJzMzdyOTJ0Y3Vtb2Qwa2QybmdAZ3JvdXAuY2FsZW5kYXIuZ29vZ2xlLmNvbQ" TargetMode="External"/><Relationship Id="rId4" Type="http://schemas.openxmlformats.org/officeDocument/2006/relationships/hyperlink" Target="https://www.cjv.muni.cz/en/english-autonomousl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ikYx9-zhx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0.jpg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54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"/>
          <p:cNvSpPr txBox="1">
            <a:spLocks noGrp="1"/>
          </p:cNvSpPr>
          <p:nvPr>
            <p:ph type="subTitle" idx="1"/>
          </p:nvPr>
        </p:nvSpPr>
        <p:spPr>
          <a:xfrm>
            <a:off x="398502" y="4763899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r"/>
            <a:r>
              <a:rPr lang="cs-CZ" sz="2600" b="1" dirty="0">
                <a:latin typeface="Verdana"/>
                <a:ea typeface="Verdana"/>
                <a:cs typeface="Verdana"/>
                <a:sym typeface="Verdana"/>
              </a:rPr>
              <a:t>Eva Rudolfová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600" b="1" dirty="0">
                <a:latin typeface="Verdana"/>
                <a:ea typeface="Verdana"/>
                <a:cs typeface="Verdana"/>
                <a:sym typeface="Verdana"/>
              </a:rPr>
              <a:t>Marcela Sekanina Vavřinová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600" b="1" dirty="0">
                <a:latin typeface="Verdana"/>
                <a:ea typeface="Verdana"/>
                <a:cs typeface="Verdana"/>
                <a:sym typeface="Verdana"/>
              </a:rPr>
              <a:t>Martina Šindelářová </a:t>
            </a:r>
            <a:r>
              <a:rPr lang="cs-CZ" sz="2600" b="1" dirty="0" err="1">
                <a:latin typeface="Verdana"/>
                <a:ea typeface="Verdana"/>
                <a:cs typeface="Verdana"/>
                <a:sym typeface="Verdana"/>
              </a:rPr>
              <a:t>Skupeňová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135" name="Google Shape;135;p1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Masaryk University </a:t>
            </a:r>
            <a:r>
              <a:rPr lang="cs-CZ" dirty="0" err="1"/>
              <a:t>Language</a:t>
            </a:r>
            <a:r>
              <a:rPr lang="cs-CZ" dirty="0"/>
              <a:t> Centre,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endParaRPr dirty="0"/>
          </a:p>
        </p:txBody>
      </p:sp>
      <p:sp>
        <p:nvSpPr>
          <p:cNvPr id="201" name="Google Shape;201;p11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self-assessment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body" idx="4294967295"/>
          </p:nvPr>
        </p:nvSpPr>
        <p:spPr>
          <a:xfrm>
            <a:off x="942137" y="1804853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 b="0"/>
              <a:t>Where are you? </a:t>
            </a:r>
            <a:br>
              <a:rPr lang="cs-CZ" sz="2400" b="0"/>
            </a:br>
            <a:endParaRPr sz="2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054" y="2242139"/>
            <a:ext cx="6279475" cy="2948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1"/>
          <p:cNvCxnSpPr/>
          <p:nvPr/>
        </p:nvCxnSpPr>
        <p:spPr>
          <a:xfrm rot="10800000" flipH="1">
            <a:off x="7751432" y="4607626"/>
            <a:ext cx="2556350" cy="1238107"/>
          </a:xfrm>
          <a:prstGeom prst="straightConnector1">
            <a:avLst/>
          </a:prstGeom>
          <a:noFill/>
          <a:ln w="9525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5" name="Google Shape;205;p11"/>
          <p:cNvCxnSpPr/>
          <p:nvPr/>
        </p:nvCxnSpPr>
        <p:spPr>
          <a:xfrm>
            <a:off x="4173715" y="3184815"/>
            <a:ext cx="2090155" cy="14466"/>
          </a:xfrm>
          <a:prstGeom prst="straightConnector1">
            <a:avLst/>
          </a:prstGeom>
          <a:noFill/>
          <a:ln w="9525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KLk6W5SfTnHpKnXM06MTTPlII1sB45bGd6zJT0Dr7D9lGK-bantafjESxdYwP2ZevtlVMnWT6aZ9M-abbOKMhdBWp2dWcXsKCjd4ZgfXwKfnSl_AMFJT9dmheCpdplk0avsqYXjPZxurRHIC6Fa61IOx0YkDZ94WHbqzRyL9n1iRIaCBVO0iCZMlvaQYJte_hH-mlg">
            <a:extLst>
              <a:ext uri="{FF2B5EF4-FFF2-40B4-BE49-F238E27FC236}">
                <a16:creationId xmlns:a16="http://schemas.microsoft.com/office/drawing/2014/main" id="{41755B1C-F7C7-4876-927F-E4B2DC80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7" y="0"/>
            <a:ext cx="6035916" cy="67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Google Shape;210;p2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self-assessment</a:t>
            </a: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b="1" i="0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tools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8" name="Picture 4" descr="https://lh5.googleusercontent.com/-zv5XidtJwf2AJvPkukSQt-zscGdiO2vyohKTsrFoRi-IYqURYDbnidnO9v7t2RjQHUZSuDKsONDUnC9qb-aCZ2x-6a1mMqhg28tzMWoiJoq-g_Ww6prQ8fUiHFxziXnpukYHN4p6pK9yoSIgN-NXkq64fE4MkKO9K_rLs_LTN-35sMC3LBp0c6Qlsxqrlc6-HczGA">
            <a:extLst>
              <a:ext uri="{FF2B5EF4-FFF2-40B4-BE49-F238E27FC236}">
                <a16:creationId xmlns:a16="http://schemas.microsoft.com/office/drawing/2014/main" id="{E5F312EA-B26F-47C0-BA06-0902F007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89" y="2048700"/>
            <a:ext cx="60769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2858676" y="8773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 l="24676" r="27677"/>
          <a:stretch/>
        </p:blipFill>
        <p:spPr>
          <a:xfrm>
            <a:off x="1209601" y="2633632"/>
            <a:ext cx="2909107" cy="281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2" y="1912557"/>
            <a:ext cx="3331940" cy="44425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D2374FD-20F1-48A9-A5A4-31FD71B32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0" y="263050"/>
            <a:ext cx="2247833" cy="14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31" name="Google Shape;231;p48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language learning history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48"/>
          <p:cNvSpPr txBox="1">
            <a:spLocks noGrp="1"/>
          </p:cNvSpPr>
          <p:nvPr>
            <p:ph type="body" idx="4294967295"/>
          </p:nvPr>
        </p:nvSpPr>
        <p:spPr>
          <a:xfrm>
            <a:off x="942137" y="1804853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 b="0"/>
              <a:t>What have you already experienced? </a:t>
            </a:r>
            <a:br>
              <a:rPr lang="cs-CZ" sz="2400" b="0"/>
            </a:br>
            <a:endParaRPr sz="24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33" name="Google Shape;233;p48"/>
          <p:cNvSpPr/>
          <p:nvPr/>
        </p:nvSpPr>
        <p:spPr>
          <a:xfrm>
            <a:off x="4928260" y="2145203"/>
            <a:ext cx="5427023" cy="40763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40" name="Google Shape;240;p49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language learning history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49" descr="https://lh5.googleusercontent.com/FyX4fk53t-n1vqih-A2A2C2c46WJTSz0cgTnSsJ_R8fe4xz6jdVJlD60d4AHBVOP75wiHI4atPvTG0TAlJboK0O1W5-yg69MDp0y7z3u0ZVGGROwiTcvVZx1oQipx25ikxPqfMM"/>
          <p:cNvPicPr preferRelativeResize="0"/>
          <p:nvPr/>
        </p:nvPicPr>
        <p:blipFill rotWithShape="1">
          <a:blip r:embed="rId3">
            <a:alphaModFix/>
          </a:blip>
          <a:srcRect l="20846" t="16658" r="21170" b="12174"/>
          <a:stretch/>
        </p:blipFill>
        <p:spPr>
          <a:xfrm rot="-5400000">
            <a:off x="1273870" y="1925782"/>
            <a:ext cx="4651448" cy="39529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49" descr="https://lh4.googleusercontent.com/S_3AABSxyzmPCFkFowHdsEFe8OQS_Tq0xThUOLaGtOlVUVxFpy35YrhYuwdpJUASX7fF_IMT4iYgPcd1i-3oY3dUfjVkmsWLC55SI9g2jkHHliu3tBo_RKEpUixaNUH-2oEpxps"/>
          <p:cNvPicPr preferRelativeResize="0"/>
          <p:nvPr/>
        </p:nvPicPr>
        <p:blipFill rotWithShape="1">
          <a:blip r:embed="rId4">
            <a:alphaModFix/>
          </a:blip>
          <a:srcRect l="20940" t="8657" r="20641" b="8583"/>
          <a:stretch/>
        </p:blipFill>
        <p:spPr>
          <a:xfrm>
            <a:off x="7047187" y="2112578"/>
            <a:ext cx="3488110" cy="41154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31" name="Google Shape;231;p48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community</a:t>
            </a: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sz="2600" b="1" i="0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communication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5BFF8C9-7E01-4870-A901-A500B3942720}"/>
              </a:ext>
            </a:extLst>
          </p:cNvPr>
          <p:cNvSpPr/>
          <p:nvPr/>
        </p:nvSpPr>
        <p:spPr>
          <a:xfrm>
            <a:off x="563592" y="3063891"/>
            <a:ext cx="6005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i="1" u="sng" dirty="0">
                <a:solidFill>
                  <a:srgbClr val="0000D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</a:t>
            </a:r>
            <a:r>
              <a:rPr lang="cs-CZ" sz="2800" i="1" u="sng" dirty="0" err="1">
                <a:solidFill>
                  <a:srgbClr val="0000D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englishautonomously</a:t>
            </a:r>
            <a:r>
              <a:rPr lang="cs-CZ" sz="2800" i="1" u="sng" dirty="0">
                <a:solidFill>
                  <a:srgbClr val="0000D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95379BE-526B-4B2B-8B7F-7ED11DECABFA}"/>
              </a:ext>
            </a:extLst>
          </p:cNvPr>
          <p:cNvSpPr/>
          <p:nvPr/>
        </p:nvSpPr>
        <p:spPr>
          <a:xfrm>
            <a:off x="563591" y="3841579"/>
            <a:ext cx="638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>
                <a:solidFill>
                  <a:srgbClr val="0000DC"/>
                </a:solidFill>
                <a:latin typeface="Arial" panose="020B0604020202020204" pitchFamily="34" charset="0"/>
                <a:hlinkClick r:id="rId4"/>
              </a:rPr>
              <a:t>cjv.muni.cz/</a:t>
            </a:r>
            <a:r>
              <a:rPr lang="en-US" sz="2800" i="1" u="sng" dirty="0" err="1">
                <a:solidFill>
                  <a:srgbClr val="0000DC"/>
                </a:solidFill>
                <a:latin typeface="Arial" panose="020B0604020202020204" pitchFamily="34" charset="0"/>
                <a:hlinkClick r:id="rId4"/>
              </a:rPr>
              <a:t>en</a:t>
            </a:r>
            <a:r>
              <a:rPr lang="en-US" sz="2800" i="1" u="sng" dirty="0">
                <a:solidFill>
                  <a:srgbClr val="0000DC"/>
                </a:solidFill>
                <a:latin typeface="Arial" panose="020B0604020202020204" pitchFamily="34" charset="0"/>
                <a:hlinkClick r:id="rId4"/>
              </a:rPr>
              <a:t>/</a:t>
            </a:r>
            <a:r>
              <a:rPr lang="en-US" sz="2800" i="1" u="sng" dirty="0" err="1">
                <a:solidFill>
                  <a:srgbClr val="0000DC"/>
                </a:solidFill>
                <a:latin typeface="Arial" panose="020B0604020202020204" pitchFamily="34" charset="0"/>
                <a:hlinkClick r:id="rId4"/>
              </a:rPr>
              <a:t>english</a:t>
            </a:r>
            <a:r>
              <a:rPr lang="en-US" sz="2800" i="1" u="sng" dirty="0">
                <a:solidFill>
                  <a:srgbClr val="0000DC"/>
                </a:solidFill>
                <a:latin typeface="Arial" panose="020B0604020202020204" pitchFamily="34" charset="0"/>
                <a:hlinkClick r:id="rId4"/>
              </a:rPr>
              <a:t>-autonomously/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3C49C5-46A0-4A38-859A-D276B321A8C3}"/>
              </a:ext>
            </a:extLst>
          </p:cNvPr>
          <p:cNvSpPr/>
          <p:nvPr/>
        </p:nvSpPr>
        <p:spPr>
          <a:xfrm>
            <a:off x="563591" y="2459604"/>
            <a:ext cx="28264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hlinkClick r:id="rId5"/>
              </a:rPr>
              <a:t>Google </a:t>
            </a:r>
            <a:r>
              <a:rPr lang="cs-CZ" sz="2800" dirty="0" err="1">
                <a:hlinkClick r:id="rId5"/>
              </a:rPr>
              <a:t>calendar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2050" name="Picture 2" descr="https://lh5.googleusercontent.com/LseXvJzHFaGINHs-yFuNQ-XAQaiB09ivhH721wJOTW5u15IwbzxjdfilPJCFbkaPFM61EcNfZg2f8FaRkYYmzEv82-4ERpsyRBtFRDOwQi9UwQhVcxCQ2GzoyuHyax-3zPax56H9CYAXACM_u31vrRmnJ9gFrIu45vSMh_HD1J-Skxw44aq9z_u4e2LRu9p08Up9pg">
            <a:extLst>
              <a:ext uri="{FF2B5EF4-FFF2-40B4-BE49-F238E27FC236}">
                <a16:creationId xmlns:a16="http://schemas.microsoft.com/office/drawing/2014/main" id="{C22CEF01-E4CE-4FF3-8549-359AA118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06" y="314063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32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23" name="Google Shape;223;p47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community learning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C0F7B2-0405-4136-BCEC-FB73B7810094}"/>
              </a:ext>
            </a:extLst>
          </p:cNvPr>
          <p:cNvSpPr txBox="1"/>
          <p:nvPr/>
        </p:nvSpPr>
        <p:spPr>
          <a:xfrm>
            <a:off x="5302500" y="4407898"/>
            <a:ext cx="568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3">
                    <a:lumMod val="50000"/>
                  </a:schemeClr>
                </a:solidFill>
              </a:rPr>
              <a:t>REGARDLESS OF ENGLISH…</a:t>
            </a:r>
          </a:p>
          <a:p>
            <a:pPr marL="285750" indent="-285750">
              <a:buFontTx/>
              <a:buChar char="-"/>
            </a:pP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good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 do </a:t>
            </a: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like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i="1" dirty="0" err="1">
                <a:solidFill>
                  <a:schemeClr val="accent3">
                    <a:lumMod val="50000"/>
                  </a:schemeClr>
                </a:solidFill>
              </a:rPr>
              <a:t>doing</a:t>
            </a:r>
            <a:r>
              <a:rPr lang="cs-CZ" sz="2800" i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5ED796-57C1-4D11-831C-385C7B19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814118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90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23" name="Google Shape;223;p47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community learning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C0F7B2-0405-4136-BCEC-FB73B7810094}"/>
              </a:ext>
            </a:extLst>
          </p:cNvPr>
          <p:cNvSpPr txBox="1"/>
          <p:nvPr/>
        </p:nvSpPr>
        <p:spPr>
          <a:xfrm>
            <a:off x="414000" y="1844452"/>
            <a:ext cx="6526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6"/>
                </a:solidFill>
              </a:rPr>
              <a:t>What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activities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did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you</a:t>
            </a:r>
            <a:r>
              <a:rPr lang="cs-CZ" sz="2800" b="1" dirty="0">
                <a:solidFill>
                  <a:schemeClr val="accent6"/>
                </a:solidFill>
              </a:rPr>
              <a:t> talk </a:t>
            </a:r>
            <a:r>
              <a:rPr lang="cs-CZ" sz="2800" b="1" dirty="0" err="1">
                <a:solidFill>
                  <a:schemeClr val="accent6"/>
                </a:solidFill>
              </a:rPr>
              <a:t>about</a:t>
            </a:r>
            <a:r>
              <a:rPr lang="cs-CZ" sz="2800" b="1" dirty="0">
                <a:solidFill>
                  <a:schemeClr val="accent6"/>
                </a:solidFill>
              </a:rPr>
              <a:t>?</a:t>
            </a:r>
          </a:p>
          <a:p>
            <a:endParaRPr lang="cs-CZ" sz="2800" dirty="0">
              <a:solidFill>
                <a:schemeClr val="accent6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B144DC-B8A8-416B-8286-D90E48DE4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54" y="3166872"/>
            <a:ext cx="4412660" cy="33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23" name="Google Shape;223;p47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peer </a:t>
            </a:r>
            <a:r>
              <a:rPr lang="cs-CZ" sz="2600" b="1" i="0" u="none" strike="noStrike" cap="none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learning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C0F7B2-0405-4136-BCEC-FB73B7810094}"/>
              </a:ext>
            </a:extLst>
          </p:cNvPr>
          <p:cNvSpPr txBox="1"/>
          <p:nvPr/>
        </p:nvSpPr>
        <p:spPr>
          <a:xfrm>
            <a:off x="413998" y="1844452"/>
            <a:ext cx="8659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chemeClr val="accent6"/>
                </a:solidFill>
              </a:rPr>
              <a:t>What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can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we</a:t>
            </a:r>
            <a:r>
              <a:rPr lang="cs-CZ" sz="2800" b="1" dirty="0">
                <a:solidFill>
                  <a:schemeClr val="accent6"/>
                </a:solidFill>
              </a:rPr>
              <a:t> do </a:t>
            </a:r>
            <a:r>
              <a:rPr lang="cs-CZ" sz="2800" b="1" dirty="0" err="1">
                <a:solidFill>
                  <a:schemeClr val="accent6"/>
                </a:solidFill>
              </a:rPr>
              <a:t>together</a:t>
            </a:r>
            <a:r>
              <a:rPr lang="cs-CZ" sz="2800" b="1" dirty="0">
                <a:solidFill>
                  <a:schemeClr val="accent6"/>
                </a:solidFill>
              </a:rPr>
              <a:t> to </a:t>
            </a:r>
            <a:r>
              <a:rPr lang="cs-CZ" sz="2800" b="1" dirty="0" err="1">
                <a:solidFill>
                  <a:schemeClr val="accent6"/>
                </a:solidFill>
              </a:rPr>
              <a:t>improve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our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  <a:r>
              <a:rPr lang="cs-CZ" sz="2800" b="1" dirty="0" err="1">
                <a:solidFill>
                  <a:schemeClr val="accent6"/>
                </a:solidFill>
              </a:rPr>
              <a:t>English</a:t>
            </a:r>
            <a:r>
              <a:rPr lang="cs-CZ" sz="2800" b="1" dirty="0">
                <a:solidFill>
                  <a:schemeClr val="accent6"/>
                </a:solidFill>
              </a:rPr>
              <a:t>?</a:t>
            </a:r>
          </a:p>
          <a:p>
            <a:endParaRPr lang="cs-CZ" sz="2800" dirty="0">
              <a:solidFill>
                <a:schemeClr val="accent6"/>
              </a:solidFill>
            </a:endParaRPr>
          </a:p>
          <a:p>
            <a:r>
              <a:rPr lang="cs-CZ" sz="2800" dirty="0">
                <a:solidFill>
                  <a:schemeClr val="accent6"/>
                </a:solidFill>
              </a:rPr>
              <a:t>hw: </a:t>
            </a:r>
            <a:r>
              <a:rPr lang="cs-CZ" sz="2800" dirty="0" err="1">
                <a:solidFill>
                  <a:schemeClr val="accent6"/>
                </a:solidFill>
              </a:rPr>
              <a:t>Think</a:t>
            </a:r>
            <a:r>
              <a:rPr lang="cs-CZ" sz="2800" dirty="0">
                <a:solidFill>
                  <a:schemeClr val="accent6"/>
                </a:solidFill>
              </a:rPr>
              <a:t> </a:t>
            </a:r>
            <a:r>
              <a:rPr lang="cs-CZ" sz="2800" dirty="0" err="1">
                <a:solidFill>
                  <a:schemeClr val="accent6"/>
                </a:solidFill>
              </a:rPr>
              <a:t>about</a:t>
            </a:r>
            <a:r>
              <a:rPr lang="cs-CZ" sz="2800" dirty="0">
                <a:solidFill>
                  <a:schemeClr val="accent6"/>
                </a:solidFill>
              </a:rPr>
              <a:t> </a:t>
            </a:r>
            <a:r>
              <a:rPr lang="cs-CZ" sz="2800" dirty="0" err="1">
                <a:solidFill>
                  <a:schemeClr val="accent6"/>
                </a:solidFill>
              </a:rPr>
              <a:t>the</a:t>
            </a:r>
            <a:r>
              <a:rPr lang="cs-CZ" sz="2800" dirty="0">
                <a:solidFill>
                  <a:schemeClr val="accent6"/>
                </a:solidFill>
              </a:rPr>
              <a:t> </a:t>
            </a:r>
            <a:r>
              <a:rPr lang="cs-CZ" sz="2800" dirty="0" err="1">
                <a:solidFill>
                  <a:schemeClr val="accent6"/>
                </a:solidFill>
              </a:rPr>
              <a:t>how</a:t>
            </a:r>
            <a:r>
              <a:rPr lang="cs-CZ" sz="2800" dirty="0">
                <a:solidFill>
                  <a:schemeClr val="accent6"/>
                </a:solidFill>
              </a:rPr>
              <a:t>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7EF8AA-6CAD-4314-AB0D-22B59DC9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99050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6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core values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5"/>
          <p:cNvSpPr txBox="1">
            <a:spLocks noGrp="1"/>
          </p:cNvSpPr>
          <p:nvPr>
            <p:ph type="body" idx="1"/>
          </p:nvPr>
        </p:nvSpPr>
        <p:spPr>
          <a:xfrm>
            <a:off x="563601" y="1707502"/>
            <a:ext cx="79440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 dirty="0" err="1"/>
              <a:t>students</a:t>
            </a:r>
            <a:r>
              <a:rPr lang="cs-CZ" dirty="0"/>
              <a:t> are in </a:t>
            </a:r>
            <a:r>
              <a:rPr lang="cs-CZ" dirty="0" err="1"/>
              <a:t>charge</a:t>
            </a:r>
            <a:r>
              <a:rPr lang="cs-CZ" dirty="0"/>
              <a:t> 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cs-CZ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cs-CZ" dirty="0"/>
          </a:p>
          <a:p>
            <a:pPr indent="-406400">
              <a:buFont typeface="Arial"/>
              <a:buChar char="•"/>
            </a:pPr>
            <a:r>
              <a:rPr lang="en-US" dirty="0"/>
              <a:t>English is a tool and means of communication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cs-CZ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/>
              <a:t>students</a:t>
            </a:r>
            <a:r>
              <a:rPr lang="cs-CZ" dirty="0"/>
              <a:t> and </a:t>
            </a:r>
            <a:r>
              <a:rPr lang="cs-CZ" dirty="0" err="1"/>
              <a:t>teachers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3500" y="1878650"/>
            <a:ext cx="2980974" cy="32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/>
          <p:nvPr/>
        </p:nvSpPr>
        <p:spPr>
          <a:xfrm>
            <a:off x="5904886" y="6354000"/>
            <a:ext cx="57198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retrieved from: https://connect4education.com/helping-students-evaluate-online-resources/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First session outline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4200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/>
              <a:t>Autonomous learning - mapping the terrain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/>
              <a:t>English autonomously – describing the course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500" y="1804125"/>
            <a:ext cx="28575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314D48-7A79-486E-A2AC-487D55A24E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Masaryk University Language Centre, Faculty of Arts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C8CA0B-3043-4F6A-B9D3-51D2796B9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400" y="2900729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 learning cycle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52"/>
          <p:cNvSpPr txBox="1">
            <a:spLocks noGrp="1"/>
          </p:cNvSpPr>
          <p:nvPr>
            <p:ph type="body" idx="2"/>
          </p:nvPr>
        </p:nvSpPr>
        <p:spPr>
          <a:xfrm>
            <a:off x="7240267" y="3486530"/>
            <a:ext cx="4227833" cy="26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299" name="Google Shape;299;p5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2DBF9F0-6B8E-40C1-92C9-2B3913878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1" y="2019303"/>
            <a:ext cx="5169259" cy="1708636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learnt</a:t>
            </a:r>
            <a:r>
              <a:rPr lang="cs-CZ" dirty="0"/>
              <a:t> </a:t>
            </a:r>
            <a:r>
              <a:rPr lang="cs-CZ" dirty="0" err="1"/>
              <a:t>recently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</a:t>
            </a:r>
            <a:r>
              <a:rPr lang="cs-CZ" dirty="0" err="1"/>
              <a:t>that</a:t>
            </a:r>
            <a:r>
              <a:rPr lang="cs-CZ" dirty="0"/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D1A224-73E5-4D49-96EF-D1C02CD2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22" y="3486530"/>
            <a:ext cx="476250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learning</a:t>
            </a: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cycle</a:t>
            </a: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5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grpSp>
        <p:nvGrpSpPr>
          <p:cNvPr id="301" name="Google Shape;301;p52"/>
          <p:cNvGrpSpPr/>
          <p:nvPr/>
        </p:nvGrpSpPr>
        <p:grpSpPr>
          <a:xfrm>
            <a:off x="1532696" y="2028196"/>
            <a:ext cx="3577875" cy="3577876"/>
            <a:chOff x="334109" y="589"/>
            <a:chExt cx="3577875" cy="3577876"/>
          </a:xfrm>
        </p:grpSpPr>
        <p:sp>
          <p:nvSpPr>
            <p:cNvPr id="302" name="Google Shape;302;p52"/>
            <p:cNvSpPr/>
            <p:nvPr/>
          </p:nvSpPr>
          <p:spPr>
            <a:xfrm>
              <a:off x="1550819" y="589"/>
              <a:ext cx="1144455" cy="1144455"/>
            </a:xfrm>
            <a:prstGeom prst="ellipse">
              <a:avLst/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2"/>
            <p:cNvSpPr txBox="1"/>
            <p:nvPr/>
          </p:nvSpPr>
          <p:spPr>
            <a:xfrm>
              <a:off x="1718421" y="168191"/>
              <a:ext cx="809251" cy="809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doing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2"/>
            <p:cNvSpPr/>
            <p:nvPr/>
          </p:nvSpPr>
          <p:spPr>
            <a:xfrm rot="2700000">
              <a:off x="2572588" y="981933"/>
              <a:ext cx="305403" cy="38625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A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2"/>
            <p:cNvSpPr txBox="1"/>
            <p:nvPr/>
          </p:nvSpPr>
          <p:spPr>
            <a:xfrm rot="2700000">
              <a:off x="2586006" y="1026791"/>
              <a:ext cx="213782" cy="2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2"/>
            <p:cNvSpPr/>
            <p:nvPr/>
          </p:nvSpPr>
          <p:spPr>
            <a:xfrm>
              <a:off x="2767529" y="1217299"/>
              <a:ext cx="1144455" cy="1144455"/>
            </a:xfrm>
            <a:prstGeom prst="ellipse">
              <a:avLst/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2"/>
            <p:cNvSpPr txBox="1"/>
            <p:nvPr/>
          </p:nvSpPr>
          <p:spPr>
            <a:xfrm>
              <a:off x="2935131" y="1384901"/>
              <a:ext cx="809251" cy="809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reflecting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2"/>
            <p:cNvSpPr/>
            <p:nvPr/>
          </p:nvSpPr>
          <p:spPr>
            <a:xfrm rot="8100000">
              <a:off x="2584812" y="2198643"/>
              <a:ext cx="305403" cy="38625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A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2"/>
            <p:cNvSpPr txBox="1"/>
            <p:nvPr/>
          </p:nvSpPr>
          <p:spPr>
            <a:xfrm rot="-2700000">
              <a:off x="2663015" y="2243501"/>
              <a:ext cx="213782" cy="2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2"/>
            <p:cNvSpPr/>
            <p:nvPr/>
          </p:nvSpPr>
          <p:spPr>
            <a:xfrm>
              <a:off x="1550819" y="2434010"/>
              <a:ext cx="1144455" cy="1144455"/>
            </a:xfrm>
            <a:prstGeom prst="ellipse">
              <a:avLst/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2"/>
            <p:cNvSpPr txBox="1"/>
            <p:nvPr/>
          </p:nvSpPr>
          <p:spPr>
            <a:xfrm>
              <a:off x="1718421" y="2601612"/>
              <a:ext cx="809251" cy="809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thinking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2"/>
            <p:cNvSpPr/>
            <p:nvPr/>
          </p:nvSpPr>
          <p:spPr>
            <a:xfrm rot="-8100000">
              <a:off x="1368102" y="2210867"/>
              <a:ext cx="305403" cy="38625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A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2"/>
            <p:cNvSpPr txBox="1"/>
            <p:nvPr/>
          </p:nvSpPr>
          <p:spPr>
            <a:xfrm rot="2700000">
              <a:off x="1446305" y="2320511"/>
              <a:ext cx="213782" cy="2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2"/>
            <p:cNvSpPr/>
            <p:nvPr/>
          </p:nvSpPr>
          <p:spPr>
            <a:xfrm>
              <a:off x="334109" y="1217299"/>
              <a:ext cx="1144455" cy="1144455"/>
            </a:xfrm>
            <a:prstGeom prst="ellipse">
              <a:avLst/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2"/>
            <p:cNvSpPr txBox="1"/>
            <p:nvPr/>
          </p:nvSpPr>
          <p:spPr>
            <a:xfrm>
              <a:off x="501711" y="1384901"/>
              <a:ext cx="809251" cy="809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practising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2"/>
            <p:cNvSpPr/>
            <p:nvPr/>
          </p:nvSpPr>
          <p:spPr>
            <a:xfrm rot="-2700000">
              <a:off x="1355878" y="994157"/>
              <a:ext cx="305403" cy="38625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A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2"/>
            <p:cNvSpPr txBox="1"/>
            <p:nvPr/>
          </p:nvSpPr>
          <p:spPr>
            <a:xfrm rot="-2700000">
              <a:off x="1369296" y="1103801"/>
              <a:ext cx="213782" cy="2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01040F2F-40D8-4A89-9C9C-2C7D610C2985}"/>
              </a:ext>
            </a:extLst>
          </p:cNvPr>
          <p:cNvSpPr/>
          <p:nvPr/>
        </p:nvSpPr>
        <p:spPr>
          <a:xfrm>
            <a:off x="155521" y="1165372"/>
            <a:ext cx="3735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228600" algn="r">
              <a:buClr>
                <a:srgbClr val="0000DC"/>
              </a:buClr>
              <a:buSzPts val="2800"/>
            </a:pPr>
            <a:r>
              <a:rPr lang="cs-CZ" sz="2800" dirty="0" err="1"/>
              <a:t>Kolb´s</a:t>
            </a:r>
            <a:r>
              <a:rPr lang="cs-CZ" sz="2800" dirty="0"/>
              <a:t> </a:t>
            </a:r>
            <a:r>
              <a:rPr lang="cs-CZ" sz="2800" dirty="0" err="1"/>
              <a:t>learning</a:t>
            </a:r>
            <a:r>
              <a:rPr lang="cs-CZ" sz="2800" dirty="0"/>
              <a:t> </a:t>
            </a:r>
            <a:r>
              <a:rPr lang="cs-CZ" sz="2800" dirty="0" err="1"/>
              <a:t>cycle</a:t>
            </a:r>
            <a:endParaRPr lang="cs-CZ" sz="2800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749AC91A-D7FF-4499-923C-98F72E631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B9313FF-4ACB-43AD-8541-C30864C99DAF}"/>
              </a:ext>
            </a:extLst>
          </p:cNvPr>
          <p:cNvSpPr/>
          <p:nvPr/>
        </p:nvSpPr>
        <p:spPr>
          <a:xfrm>
            <a:off x="6863122" y="3026824"/>
            <a:ext cx="444224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err="1">
                <a:hlinkClick r:id="rId3"/>
              </a:rPr>
              <a:t>illustrative</a:t>
            </a:r>
            <a:r>
              <a:rPr lang="cs-CZ" sz="2800" dirty="0">
                <a:hlinkClick r:id="rId3"/>
              </a:rPr>
              <a:t> video</a:t>
            </a:r>
            <a:endParaRPr lang="cs-CZ" sz="2800" dirty="0"/>
          </a:p>
          <a:p>
            <a:r>
              <a:rPr lang="en-US" b="1" dirty="0"/>
              <a:t>Experiential Learning: How We All Learn Naturally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2718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metacognition for autonomous learning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629884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sp>
        <p:nvSpPr>
          <p:cNvPr id="360" name="Google Shape;360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  <p:sp>
        <p:nvSpPr>
          <p:cNvPr id="361" name="Google Shape;361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grpSp>
        <p:nvGrpSpPr>
          <p:cNvPr id="362" name="Google Shape;362;p20"/>
          <p:cNvGrpSpPr/>
          <p:nvPr/>
        </p:nvGrpSpPr>
        <p:grpSpPr>
          <a:xfrm>
            <a:off x="666000" y="1956172"/>
            <a:ext cx="4215625" cy="3978930"/>
            <a:chOff x="940187" y="51011"/>
            <a:chExt cx="4215625" cy="3978930"/>
          </a:xfrm>
        </p:grpSpPr>
        <p:sp>
          <p:nvSpPr>
            <p:cNvPr id="363" name="Google Shape;363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019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019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e32c5d01c_0_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metacognition and course structure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g7e32c5d01c_0_17"/>
          <p:cNvSpPr txBox="1">
            <a:spLocks noGrp="1"/>
          </p:cNvSpPr>
          <p:nvPr>
            <p:ph type="body" idx="2"/>
          </p:nvPr>
        </p:nvSpPr>
        <p:spPr>
          <a:xfrm>
            <a:off x="6298841" y="2019302"/>
            <a:ext cx="5169300" cy="4110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/>
              <a:t>participating at the opening sessions</a:t>
            </a:r>
            <a:endParaRPr sz="2903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/>
              <a:t>writing a log / learning diary</a:t>
            </a:r>
            <a:endParaRPr sz="2903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/>
              <a:t>attending individual counsellings</a:t>
            </a:r>
            <a:endParaRPr sz="2903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/>
              <a:t>preparing a learning agreement</a:t>
            </a: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/>
          </a:p>
        </p:txBody>
      </p:sp>
      <p:sp>
        <p:nvSpPr>
          <p:cNvPr id="377" name="Google Shape;377;g7e32c5d01c_0_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  <p:sp>
        <p:nvSpPr>
          <p:cNvPr id="378" name="Google Shape;378;g7e32c5d01c_0_1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grpSp>
        <p:nvGrpSpPr>
          <p:cNvPr id="379" name="Google Shape;379;g7e32c5d01c_0_17"/>
          <p:cNvGrpSpPr/>
          <p:nvPr/>
        </p:nvGrpSpPr>
        <p:grpSpPr>
          <a:xfrm>
            <a:off x="666000" y="1956172"/>
            <a:ext cx="4215653" cy="3978958"/>
            <a:chOff x="940187" y="51011"/>
            <a:chExt cx="4215653" cy="3978958"/>
          </a:xfrm>
        </p:grpSpPr>
        <p:sp>
          <p:nvSpPr>
            <p:cNvPr id="380" name="Google Shape;380;g7e32c5d01c_0_17"/>
            <p:cNvSpPr/>
            <p:nvPr/>
          </p:nvSpPr>
          <p:spPr>
            <a:xfrm>
              <a:off x="1823713" y="51011"/>
              <a:ext cx="2448600" cy="2448600"/>
            </a:xfrm>
            <a:prstGeom prst="ellipse">
              <a:avLst/>
            </a:prstGeom>
            <a:solidFill>
              <a:srgbClr val="FFD966">
                <a:alpha val="4902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7e32c5d01c_0_17"/>
            <p:cNvSpPr txBox="1"/>
            <p:nvPr/>
          </p:nvSpPr>
          <p:spPr>
            <a:xfrm>
              <a:off x="2150190" y="479512"/>
              <a:ext cx="1795500" cy="11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2" name="Google Shape;382;g7e32c5d01c_0_17"/>
            <p:cNvSpPr/>
            <p:nvPr/>
          </p:nvSpPr>
          <p:spPr>
            <a:xfrm>
              <a:off x="2707240" y="1581369"/>
              <a:ext cx="2448600" cy="2448600"/>
            </a:xfrm>
            <a:prstGeom prst="ellipse">
              <a:avLst/>
            </a:prstGeom>
            <a:solidFill>
              <a:srgbClr val="5AC8AF">
                <a:alpha val="4902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7e32c5d01c_0_17"/>
            <p:cNvSpPr txBox="1"/>
            <p:nvPr/>
          </p:nvSpPr>
          <p:spPr>
            <a:xfrm>
              <a:off x="3456095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4" name="Google Shape;384;g7e32c5d01c_0_17"/>
            <p:cNvSpPr/>
            <p:nvPr/>
          </p:nvSpPr>
          <p:spPr>
            <a:xfrm>
              <a:off x="940187" y="1581369"/>
              <a:ext cx="2448600" cy="2448600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7e32c5d01c_0_17"/>
            <p:cNvSpPr txBox="1"/>
            <p:nvPr/>
          </p:nvSpPr>
          <p:spPr>
            <a:xfrm>
              <a:off x="1170761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 algn="r">
              <a:lnSpc>
                <a:spcPct val="125039"/>
              </a:lnSpc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strike="dblStrike" dirty="0" err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regular</a:t>
            </a: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modular</a:t>
            </a: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course</a:t>
            </a: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5626718" y="2027433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students plan activities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students choose materials </a:t>
            </a:r>
            <a:b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and methods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differentiation ensured for each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student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teachers provide support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DC"/>
                </a:solidFill>
                <a:latin typeface="Arial" panose="020B0604020202020204" pitchFamily="34" charset="0"/>
              </a:rPr>
              <a:t>teachers ask questions and listen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360" name="Google Shape;360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  <p:sp>
        <p:nvSpPr>
          <p:cNvPr id="361" name="Google Shape;361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7351A681-5E19-40D4-86E8-6FB151C8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9" y="1044694"/>
            <a:ext cx="3561005" cy="47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87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"/>
          <p:cNvSpPr txBox="1">
            <a:spLocks noGrp="1"/>
          </p:cNvSpPr>
          <p:nvPr>
            <p:ph type="title"/>
          </p:nvPr>
        </p:nvSpPr>
        <p:spPr>
          <a:xfrm>
            <a:off x="666000" y="95967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metacognition and course structure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7"/>
          <p:cNvSpPr txBox="1">
            <a:spLocks noGrp="1"/>
          </p:cNvSpPr>
          <p:nvPr>
            <p:ph type="body" idx="3"/>
          </p:nvPr>
        </p:nvSpPr>
        <p:spPr>
          <a:xfrm>
            <a:off x="7044116" y="5194716"/>
            <a:ext cx="3789900" cy="552900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None/>
            </a:pPr>
            <a:r>
              <a:rPr lang="cs-CZ">
                <a:latin typeface="Architects Daughter"/>
                <a:ea typeface="Architects Daughter"/>
                <a:cs typeface="Architects Daughter"/>
                <a:sym typeface="Architects Daughter"/>
              </a:rPr>
              <a:t>log, learning journal, vlog…</a:t>
            </a:r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pic>
        <p:nvPicPr>
          <p:cNvPr id="395" name="Google Shape;395;p17" descr="intro.jpg"/>
          <p:cNvPicPr preferRelativeResize="0"/>
          <p:nvPr/>
        </p:nvPicPr>
        <p:blipFill rotWithShape="1">
          <a:blip r:embed="rId3">
            <a:alphaModFix/>
          </a:blip>
          <a:srcRect l="12709" t="27485" b="34360"/>
          <a:stretch/>
        </p:blipFill>
        <p:spPr>
          <a:xfrm>
            <a:off x="772898" y="1194221"/>
            <a:ext cx="3466989" cy="202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7" descr="counselling.jpg"/>
          <p:cNvPicPr preferRelativeResize="0"/>
          <p:nvPr/>
        </p:nvPicPr>
        <p:blipFill rotWithShape="1">
          <a:blip r:embed="rId4">
            <a:alphaModFix/>
          </a:blip>
          <a:srcRect l="5051" t="12922" b="42974"/>
          <a:stretch/>
        </p:blipFill>
        <p:spPr>
          <a:xfrm>
            <a:off x="4693099" y="2164779"/>
            <a:ext cx="3985472" cy="246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7"/>
          <p:cNvSpPr txBox="1">
            <a:spLocks noGrp="1"/>
          </p:cNvSpPr>
          <p:nvPr>
            <p:ph type="body" idx="3"/>
          </p:nvPr>
        </p:nvSpPr>
        <p:spPr>
          <a:xfrm>
            <a:off x="1620891" y="4845291"/>
            <a:ext cx="3789900" cy="552900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None/>
            </a:pPr>
            <a:r>
              <a:rPr lang="cs-CZ">
                <a:latin typeface="Architects Daughter"/>
                <a:ea typeface="Architects Daughter"/>
                <a:cs typeface="Architects Daughter"/>
                <a:sym typeface="Architects Daughter"/>
              </a:rPr>
              <a:t>learning agreement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pic>
        <p:nvPicPr>
          <p:cNvPr id="415" name="Google Shape;415;g7e32c5d01c_0_33" descr="module.jpg"/>
          <p:cNvPicPr preferRelativeResize="0"/>
          <p:nvPr/>
        </p:nvPicPr>
        <p:blipFill rotWithShape="1">
          <a:blip r:embed="rId3">
            <a:alphaModFix/>
          </a:blip>
          <a:srcRect l="11488" t="14568" b="7276"/>
          <a:stretch/>
        </p:blipFill>
        <p:spPr>
          <a:xfrm>
            <a:off x="1037723" y="1135066"/>
            <a:ext cx="4692226" cy="31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7e32c5d01c_0_33" descr="module.jpg"/>
          <p:cNvPicPr preferRelativeResize="0"/>
          <p:nvPr/>
        </p:nvPicPr>
        <p:blipFill rotWithShape="1">
          <a:blip r:embed="rId3">
            <a:alphaModFix/>
          </a:blip>
          <a:srcRect l="11488" t="14568" b="7276"/>
          <a:stretch/>
        </p:blipFill>
        <p:spPr>
          <a:xfrm>
            <a:off x="3953075" y="1665300"/>
            <a:ext cx="4692240" cy="31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7e32c5d01c_0_33" descr="shower.jpg"/>
          <p:cNvPicPr preferRelativeResize="0"/>
          <p:nvPr/>
        </p:nvPicPr>
        <p:blipFill rotWithShape="1">
          <a:blip r:embed="rId4">
            <a:alphaModFix/>
          </a:blip>
          <a:srcRect l="7701" t="30723" r="5084" b="17535"/>
          <a:stretch/>
        </p:blipFill>
        <p:spPr>
          <a:xfrm>
            <a:off x="7271220" y="4560692"/>
            <a:ext cx="3509726" cy="15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7e32c5d01c_0_33"/>
          <p:cNvSpPr txBox="1"/>
          <p:nvPr/>
        </p:nvSpPr>
        <p:spPr>
          <a:xfrm>
            <a:off x="-557575" y="519300"/>
            <a:ext cx="121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course structure</a:t>
            </a:r>
            <a:endParaRPr sz="2591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EDBCBD5-4223-425C-980E-91270761528B}"/>
              </a:ext>
            </a:extLst>
          </p:cNvPr>
          <p:cNvSpPr txBox="1"/>
          <p:nvPr/>
        </p:nvSpPr>
        <p:spPr>
          <a:xfrm>
            <a:off x="890752" y="5376041"/>
            <a:ext cx="545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2"/>
                </a:solidFill>
              </a:rPr>
              <a:t>You</a:t>
            </a:r>
            <a:r>
              <a:rPr lang="cs-CZ" b="1" dirty="0">
                <a:solidFill>
                  <a:schemeClr val="bg2"/>
                </a:solidFill>
              </a:rPr>
              <a:t> </a:t>
            </a:r>
            <a:r>
              <a:rPr lang="cs-CZ" b="1" dirty="0" err="1">
                <a:solidFill>
                  <a:schemeClr val="bg2"/>
                </a:solidFill>
              </a:rPr>
              <a:t>need</a:t>
            </a:r>
            <a:r>
              <a:rPr lang="cs-CZ" b="1" dirty="0">
                <a:solidFill>
                  <a:schemeClr val="bg2"/>
                </a:solidFill>
              </a:rPr>
              <a:t> to </a:t>
            </a:r>
            <a:r>
              <a:rPr lang="cs-CZ" b="1" dirty="0" err="1">
                <a:solidFill>
                  <a:schemeClr val="bg2"/>
                </a:solidFill>
              </a:rPr>
              <a:t>choose</a:t>
            </a:r>
            <a:r>
              <a:rPr lang="cs-CZ" b="1" dirty="0">
                <a:solidFill>
                  <a:schemeClr val="bg2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two</a:t>
            </a:r>
            <a:r>
              <a:rPr lang="cs-CZ" b="1" dirty="0">
                <a:solidFill>
                  <a:schemeClr val="bg2"/>
                </a:solidFill>
              </a:rPr>
              <a:t> </a:t>
            </a:r>
            <a:r>
              <a:rPr lang="cs-CZ" b="1" dirty="0" err="1">
                <a:solidFill>
                  <a:schemeClr val="bg2"/>
                </a:solidFill>
              </a:rPr>
              <a:t>modules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18" name="Google Shape;418;g7e32c5d01c_0_33"/>
          <p:cNvSpPr txBox="1"/>
          <p:nvPr/>
        </p:nvSpPr>
        <p:spPr>
          <a:xfrm>
            <a:off x="-557575" y="519300"/>
            <a:ext cx="12100500" cy="127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numerical</a:t>
            </a: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course</a:t>
            </a: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591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E6D7570-2941-4411-B9E7-48D7AB293642}"/>
              </a:ext>
            </a:extLst>
          </p:cNvPr>
          <p:cNvSpPr/>
          <p:nvPr/>
        </p:nvSpPr>
        <p:spPr>
          <a:xfrm>
            <a:off x="1077310" y="2032411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intro sessions             = 4 hours</a:t>
            </a:r>
            <a:endParaRPr lang="en-US" dirty="0"/>
          </a:p>
          <a:p>
            <a:r>
              <a:rPr lang="en-US" sz="2800" b="1" dirty="0">
                <a:latin typeface="Arial" panose="020B0604020202020204" pitchFamily="34" charset="0"/>
              </a:rPr>
              <a:t>3 advising sessions     = 1 hour</a:t>
            </a:r>
            <a:endParaRPr lang="en-US" dirty="0"/>
          </a:p>
          <a:p>
            <a:r>
              <a:rPr lang="en-US" sz="2800" b="1" dirty="0">
                <a:latin typeface="Arial" panose="020B0604020202020204" pitchFamily="34" charset="0"/>
              </a:rPr>
              <a:t>module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DC"/>
                </a:solidFill>
                <a:latin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</a:rPr>
              <a:t>                    = 10 hours</a:t>
            </a:r>
            <a:endParaRPr lang="en-US" dirty="0"/>
          </a:p>
          <a:p>
            <a:r>
              <a:rPr lang="en-US" sz="2800" b="1" dirty="0">
                <a:latin typeface="Arial" panose="020B0604020202020204" pitchFamily="34" charset="0"/>
              </a:rPr>
              <a:t>module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DC"/>
                </a:solidFill>
                <a:latin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</a:rPr>
              <a:t>                    = 10 hours</a:t>
            </a:r>
            <a:endParaRPr lang="en-US" dirty="0"/>
          </a:p>
          <a:p>
            <a:r>
              <a:rPr lang="en-US" sz="2800" dirty="0">
                <a:solidFill>
                  <a:srgbClr val="0000DC"/>
                </a:solidFill>
                <a:latin typeface="Arial" panose="020B0604020202020204" pitchFamily="34" charset="0"/>
              </a:rPr>
              <a:t>showers</a:t>
            </a:r>
            <a:r>
              <a:rPr lang="en-US" sz="2800" dirty="0">
                <a:latin typeface="Arial" panose="020B0604020202020204" pitchFamily="34" charset="0"/>
              </a:rPr>
              <a:t>                        = </a:t>
            </a:r>
            <a:r>
              <a:rPr lang="en-US" sz="2800" dirty="0">
                <a:solidFill>
                  <a:srgbClr val="0000DC"/>
                </a:solidFill>
                <a:latin typeface="Arial" panose="020B0604020202020204" pitchFamily="34" charset="0"/>
              </a:rPr>
              <a:t>?</a:t>
            </a:r>
            <a:endParaRPr lang="en-US" dirty="0"/>
          </a:p>
          <a:p>
            <a:r>
              <a:rPr lang="en-US" sz="2800" b="1" dirty="0">
                <a:latin typeface="Arial" panose="020B0604020202020204" pitchFamily="34" charset="0"/>
              </a:rPr>
              <a:t>log writing</a:t>
            </a:r>
            <a:r>
              <a:rPr lang="en-US" sz="2800" dirty="0">
                <a:latin typeface="Arial" panose="020B0604020202020204" pitchFamily="34" charset="0"/>
              </a:rPr>
              <a:t>                    = </a:t>
            </a:r>
            <a:r>
              <a:rPr lang="en-US" sz="2800" dirty="0">
                <a:solidFill>
                  <a:srgbClr val="0000DC"/>
                </a:solidFill>
                <a:latin typeface="Arial" panose="020B0604020202020204" pitchFamily="34" charset="0"/>
              </a:rPr>
              <a:t>?</a:t>
            </a:r>
            <a:endParaRPr lang="en-US" dirty="0"/>
          </a:p>
          <a:p>
            <a:r>
              <a:rPr lang="en-US" sz="2800" u="sng" dirty="0">
                <a:solidFill>
                  <a:srgbClr val="0000DC"/>
                </a:solidFill>
                <a:latin typeface="Arial" panose="020B0604020202020204" pitchFamily="34" charset="0"/>
              </a:rPr>
              <a:t>individual activities</a:t>
            </a:r>
            <a:r>
              <a:rPr lang="en-US" sz="2800" u="sng" dirty="0">
                <a:latin typeface="Arial" panose="020B0604020202020204" pitchFamily="34" charset="0"/>
              </a:rPr>
              <a:t>        = </a:t>
            </a:r>
            <a:r>
              <a:rPr lang="en-US" sz="2800" u="sng" dirty="0">
                <a:solidFill>
                  <a:srgbClr val="0000DC"/>
                </a:solidFill>
                <a:latin typeface="Arial" panose="020B0604020202020204" pitchFamily="34" charset="0"/>
              </a:rPr>
              <a:t>?</a:t>
            </a:r>
            <a:endParaRPr lang="en-US" dirty="0"/>
          </a:p>
          <a:p>
            <a:br>
              <a:rPr lang="en-US" dirty="0"/>
            </a:br>
            <a:r>
              <a:rPr lang="en-US" sz="2800" dirty="0">
                <a:latin typeface="Arial" panose="020B0604020202020204" pitchFamily="34" charset="0"/>
              </a:rPr>
              <a:t>2 ECTS                        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50 hours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7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18" name="Google Shape;418;g7e32c5d01c_0_33"/>
          <p:cNvSpPr txBox="1"/>
          <p:nvPr/>
        </p:nvSpPr>
        <p:spPr>
          <a:xfrm>
            <a:off x="-557575" y="519300"/>
            <a:ext cx="12100500" cy="127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checklist</a:t>
            </a:r>
            <a:endParaRPr sz="2591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7869E5A-5E8B-4025-97F3-0E02CA33B45D}"/>
              </a:ext>
            </a:extLst>
          </p:cNvPr>
          <p:cNvSpPr/>
          <p:nvPr/>
        </p:nvSpPr>
        <p:spPr>
          <a:xfrm>
            <a:off x="825061" y="2402246"/>
            <a:ext cx="10242332" cy="2557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 know what to do with the EA tools (SWOT, ALMS English Needs Analysis,</a:t>
            </a:r>
            <a:r>
              <a:rPr lang="cs-CZ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CEFR grid)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 know what to do with my language learning history.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 know where to find information on places and people.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 understand the structure of the course.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 know what advising/counselling 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 know what a module/shower is.</a:t>
            </a:r>
            <a:endParaRPr lang="en-US" sz="2000" dirty="0">
              <a:solidFill>
                <a:schemeClr val="bg2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357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18" name="Google Shape;418;g7e32c5d01c_0_33"/>
          <p:cNvSpPr txBox="1"/>
          <p:nvPr/>
        </p:nvSpPr>
        <p:spPr>
          <a:xfrm>
            <a:off x="-557575" y="519300"/>
            <a:ext cx="12100500" cy="127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course structure</a:t>
            </a:r>
            <a:endParaRPr sz="2591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14223A-0E38-4614-9E13-CD0364A57B23}"/>
              </a:ext>
            </a:extLst>
          </p:cNvPr>
          <p:cNvSpPr txBox="1"/>
          <p:nvPr/>
        </p:nvSpPr>
        <p:spPr>
          <a:xfrm>
            <a:off x="1857081" y="3121223"/>
            <a:ext cx="8616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Question</a:t>
            </a:r>
            <a:r>
              <a:rPr lang="cs-CZ" b="1" dirty="0"/>
              <a:t> </a:t>
            </a:r>
            <a:r>
              <a:rPr lang="cs-CZ" b="1" dirty="0" err="1"/>
              <a:t>time</a:t>
            </a:r>
            <a:r>
              <a:rPr lang="cs-CZ" dirty="0"/>
              <a:t>: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2279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d7d6a982_0_9"/>
          <p:cNvSpPr txBox="1">
            <a:spLocks noGrp="1"/>
          </p:cNvSpPr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g61d7d6a982_0_9"/>
          <p:cNvSpPr txBox="1">
            <a:spLocks noGrp="1"/>
          </p:cNvSpPr>
          <p:nvPr>
            <p:ph type="body" idx="1"/>
          </p:nvPr>
        </p:nvSpPr>
        <p:spPr>
          <a:xfrm>
            <a:off x="683159" y="2019301"/>
            <a:ext cx="517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3" name="Google Shape;153;g61d7d6a982_0_9"/>
          <p:cNvSpPr txBox="1">
            <a:spLocks noGrp="1"/>
          </p:cNvSpPr>
          <p:nvPr>
            <p:ph type="body" idx="2"/>
          </p:nvPr>
        </p:nvSpPr>
        <p:spPr>
          <a:xfrm>
            <a:off x="679451" y="2915729"/>
            <a:ext cx="51657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4" name="Google Shape;154;g61d7d6a982_0_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  <p:pic>
        <p:nvPicPr>
          <p:cNvPr id="155" name="Google Shape;155;g61d7d6a98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975" y="909025"/>
            <a:ext cx="5238575" cy="5270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0F2B09-852C-44C6-8B5F-800469151A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Masaryk University Language Centre, Faculty of Arts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"/>
          <p:cNvSpPr txBox="1">
            <a:spLocks noGrp="1"/>
          </p:cNvSpPr>
          <p:nvPr>
            <p:ph type="title"/>
          </p:nvPr>
        </p:nvSpPr>
        <p:spPr>
          <a:xfrm>
            <a:off x="2436961" y="8723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summary of EA principles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24"/>
          <p:cNvSpPr txBox="1">
            <a:spLocks noGrp="1"/>
          </p:cNvSpPr>
          <p:nvPr>
            <p:ph type="body" idx="2"/>
          </p:nvPr>
        </p:nvSpPr>
        <p:spPr>
          <a:xfrm>
            <a:off x="846237" y="2106000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 err="1"/>
              <a:t>taking</a:t>
            </a:r>
            <a:r>
              <a:rPr lang="cs-CZ" sz="2903" dirty="0"/>
              <a:t> </a:t>
            </a:r>
            <a:r>
              <a:rPr lang="cs-CZ" sz="2903" u="sng" dirty="0" err="1"/>
              <a:t>responsibility</a:t>
            </a:r>
            <a:r>
              <a:rPr lang="cs-CZ" sz="2903" dirty="0"/>
              <a:t> </a:t>
            </a:r>
            <a:r>
              <a:rPr lang="cs-CZ" sz="2903" dirty="0" err="1"/>
              <a:t>over</a:t>
            </a:r>
            <a:r>
              <a:rPr lang="cs-CZ" sz="2903" dirty="0"/>
              <a:t> </a:t>
            </a:r>
            <a:r>
              <a:rPr lang="cs-CZ" sz="2903" dirty="0" err="1"/>
              <a:t>one´s</a:t>
            </a:r>
            <a:r>
              <a:rPr lang="cs-CZ" sz="2903" dirty="0"/>
              <a:t> </a:t>
            </a:r>
            <a:r>
              <a:rPr lang="cs-CZ" sz="2903" dirty="0" err="1"/>
              <a:t>learning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 err="1"/>
              <a:t>teachers</a:t>
            </a:r>
            <a:r>
              <a:rPr lang="cs-CZ" sz="2903" dirty="0"/>
              <a:t> </a:t>
            </a:r>
            <a:r>
              <a:rPr lang="cs-CZ" sz="2903" dirty="0" err="1"/>
              <a:t>providing</a:t>
            </a:r>
            <a:r>
              <a:rPr lang="cs-CZ" sz="2903" dirty="0"/>
              <a:t> </a:t>
            </a:r>
            <a:r>
              <a:rPr lang="cs-CZ" sz="2903" u="sng" dirty="0"/>
              <a:t>support</a:t>
            </a:r>
            <a:endParaRPr sz="2903" u="sng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 err="1"/>
              <a:t>students</a:t>
            </a:r>
            <a:r>
              <a:rPr lang="cs-CZ" sz="2900" dirty="0"/>
              <a:t> analyse </a:t>
            </a:r>
            <a:r>
              <a:rPr lang="cs-CZ" sz="2900" dirty="0" err="1"/>
              <a:t>their</a:t>
            </a:r>
            <a:r>
              <a:rPr lang="cs-CZ" sz="2900" dirty="0"/>
              <a:t> </a:t>
            </a:r>
            <a:r>
              <a:rPr lang="cs-CZ" sz="2900" u="sng" dirty="0" err="1"/>
              <a:t>needs</a:t>
            </a:r>
            <a:endParaRPr sz="2900" u="sng" dirty="0"/>
          </a:p>
          <a:p>
            <a:pPr marL="45720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 err="1"/>
              <a:t>students</a:t>
            </a:r>
            <a:r>
              <a:rPr lang="cs-CZ" sz="2900" dirty="0"/>
              <a:t> </a:t>
            </a:r>
            <a:r>
              <a:rPr lang="cs-CZ" sz="2900" u="sng" dirty="0" err="1"/>
              <a:t>plan</a:t>
            </a:r>
            <a:r>
              <a:rPr lang="cs-CZ" sz="2900" dirty="0"/>
              <a:t> </a:t>
            </a:r>
            <a:r>
              <a:rPr lang="cs-CZ" sz="2900" dirty="0" err="1"/>
              <a:t>their</a:t>
            </a:r>
            <a:r>
              <a:rPr lang="cs-CZ" sz="2900" dirty="0"/>
              <a:t> </a:t>
            </a:r>
            <a:r>
              <a:rPr lang="cs-CZ" sz="2900" dirty="0" err="1"/>
              <a:t>learning</a:t>
            </a:r>
            <a:endParaRPr sz="2900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 err="1"/>
              <a:t>students</a:t>
            </a:r>
            <a:r>
              <a:rPr lang="cs-CZ" sz="2900" dirty="0"/>
              <a:t> </a:t>
            </a:r>
            <a:r>
              <a:rPr lang="cs-CZ" sz="2900" u="sng" dirty="0" err="1"/>
              <a:t>reflect</a:t>
            </a:r>
            <a:r>
              <a:rPr lang="cs-CZ" sz="2900" dirty="0"/>
              <a:t> on </a:t>
            </a:r>
            <a:r>
              <a:rPr lang="cs-CZ" sz="2900" dirty="0" err="1"/>
              <a:t>their</a:t>
            </a:r>
            <a:r>
              <a:rPr lang="cs-CZ" sz="2900" dirty="0"/>
              <a:t> </a:t>
            </a:r>
            <a:r>
              <a:rPr lang="cs-CZ" sz="2900" dirty="0" err="1"/>
              <a:t>learning</a:t>
            </a:r>
            <a:endParaRPr sz="2900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100% </a:t>
            </a:r>
            <a:r>
              <a:rPr lang="cs-CZ" sz="2903" u="sng" dirty="0" err="1"/>
              <a:t>differentiation</a:t>
            </a:r>
            <a:r>
              <a:rPr lang="cs-CZ" sz="2903" dirty="0"/>
              <a:t> </a:t>
            </a:r>
            <a:r>
              <a:rPr lang="cs-CZ" sz="2903" dirty="0" err="1"/>
              <a:t>required</a:t>
            </a:r>
            <a:r>
              <a:rPr lang="cs-CZ" sz="2903" dirty="0"/>
              <a:t> and </a:t>
            </a:r>
            <a:r>
              <a:rPr lang="cs-CZ" sz="2903" dirty="0" err="1"/>
              <a:t>ensured</a:t>
            </a:r>
            <a:endParaRPr sz="2903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peer </a:t>
            </a:r>
            <a:r>
              <a:rPr lang="cs-CZ" sz="2903" u="sng" dirty="0" err="1"/>
              <a:t>cooperation</a:t>
            </a:r>
            <a:endParaRPr sz="2903" u="sng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453" name="Google Shape;453;p2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>
            <a:spLocks noGrp="1"/>
          </p:cNvSpPr>
          <p:nvPr>
            <p:ph type="title"/>
          </p:nvPr>
        </p:nvSpPr>
        <p:spPr>
          <a:xfrm>
            <a:off x="2436961" y="57912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schedule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25"/>
          <p:cNvSpPr txBox="1">
            <a:spLocks noGrp="1"/>
          </p:cNvSpPr>
          <p:nvPr>
            <p:ph type="body" idx="2"/>
          </p:nvPr>
        </p:nvSpPr>
        <p:spPr>
          <a:xfrm>
            <a:off x="675427" y="1741441"/>
            <a:ext cx="106620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b="1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2nd </a:t>
            </a:r>
            <a:r>
              <a:rPr lang="cs-CZ" sz="2903" dirty="0" err="1"/>
              <a:t>introductory</a:t>
            </a:r>
            <a:r>
              <a:rPr lang="cs-CZ" sz="2903" dirty="0"/>
              <a:t> session, 1st </a:t>
            </a:r>
            <a:r>
              <a:rPr lang="cs-CZ" sz="2903" dirty="0" err="1"/>
              <a:t>March</a:t>
            </a:r>
            <a:r>
              <a:rPr lang="cs-CZ" sz="2903" dirty="0"/>
              <a:t> - </a:t>
            </a:r>
            <a:r>
              <a:rPr lang="cs-CZ" sz="2903" b="1" dirty="0" err="1"/>
              <a:t>planning</a:t>
            </a:r>
            <a:endParaRPr sz="2903" b="1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1st </a:t>
            </a:r>
            <a:r>
              <a:rPr lang="cs-CZ" sz="2903" dirty="0" err="1"/>
              <a:t>ind</a:t>
            </a:r>
            <a:r>
              <a:rPr lang="cs-CZ" sz="2903" dirty="0"/>
              <a:t>. </a:t>
            </a:r>
            <a:r>
              <a:rPr lang="cs-CZ" sz="2903" dirty="0" err="1"/>
              <a:t>advising</a:t>
            </a:r>
            <a:r>
              <a:rPr lang="cs-CZ" sz="2903" dirty="0"/>
              <a:t>/ </a:t>
            </a:r>
            <a:r>
              <a:rPr lang="cs-CZ" sz="2903" dirty="0" err="1"/>
              <a:t>counselling</a:t>
            </a:r>
            <a:r>
              <a:rPr lang="cs-CZ" sz="2903" dirty="0"/>
              <a:t> sessions,6/3- 10/3 - </a:t>
            </a:r>
            <a:r>
              <a:rPr lang="cs-CZ" sz="2903" b="1" dirty="0" err="1"/>
              <a:t>bring</a:t>
            </a:r>
            <a:r>
              <a:rPr lang="cs-CZ" sz="2903" b="1" dirty="0"/>
              <a:t> </a:t>
            </a:r>
            <a:r>
              <a:rPr lang="cs-CZ" sz="2903" b="1" dirty="0" err="1"/>
              <a:t>your</a:t>
            </a:r>
            <a:r>
              <a:rPr lang="cs-CZ" sz="2903" b="1" dirty="0"/>
              <a:t> </a:t>
            </a:r>
            <a:r>
              <a:rPr lang="cs-CZ" sz="2903" b="1" dirty="0" err="1"/>
              <a:t>agreement</a:t>
            </a:r>
            <a:r>
              <a:rPr lang="cs-CZ" sz="2903" b="1" dirty="0"/>
              <a:t>/study </a:t>
            </a:r>
            <a:r>
              <a:rPr lang="cs-CZ" sz="2903" b="1" dirty="0" err="1"/>
              <a:t>plan</a:t>
            </a:r>
            <a:endParaRPr sz="2903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b="1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2nd </a:t>
            </a:r>
            <a:r>
              <a:rPr lang="cs-CZ" sz="2903" dirty="0" err="1"/>
              <a:t>ind</a:t>
            </a:r>
            <a:r>
              <a:rPr lang="cs-CZ" sz="2903" dirty="0"/>
              <a:t>. </a:t>
            </a:r>
            <a:r>
              <a:rPr lang="cs-CZ" sz="2903" dirty="0" err="1"/>
              <a:t>advising</a:t>
            </a:r>
            <a:r>
              <a:rPr lang="cs-CZ" sz="2903" dirty="0"/>
              <a:t> </a:t>
            </a:r>
            <a:r>
              <a:rPr lang="cs-CZ" sz="2903" dirty="0" err="1"/>
              <a:t>sessions</a:t>
            </a:r>
            <a:r>
              <a:rPr lang="cs-CZ" sz="2903" dirty="0"/>
              <a:t> in </a:t>
            </a:r>
            <a:r>
              <a:rPr lang="cs-CZ" sz="2903" dirty="0" err="1"/>
              <a:t>April</a:t>
            </a:r>
            <a:r>
              <a:rPr lang="cs-CZ" sz="2903" dirty="0"/>
              <a:t> - </a:t>
            </a:r>
            <a:r>
              <a:rPr lang="cs-CZ" sz="2903" b="1" dirty="0"/>
              <a:t>monitoring</a:t>
            </a:r>
            <a:endParaRPr sz="2903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3rd </a:t>
            </a:r>
            <a:r>
              <a:rPr lang="cs-CZ" sz="2903" dirty="0" err="1"/>
              <a:t>ind</a:t>
            </a:r>
            <a:r>
              <a:rPr lang="cs-CZ" sz="2903" dirty="0"/>
              <a:t>. </a:t>
            </a:r>
            <a:r>
              <a:rPr lang="cs-CZ" sz="2903" dirty="0" err="1"/>
              <a:t>advising</a:t>
            </a:r>
            <a:r>
              <a:rPr lang="cs-CZ" sz="2903" dirty="0"/>
              <a:t> </a:t>
            </a:r>
            <a:r>
              <a:rPr lang="cs-CZ" sz="2903" dirty="0" err="1"/>
              <a:t>sessions</a:t>
            </a:r>
            <a:r>
              <a:rPr lang="cs-CZ" sz="2903" dirty="0"/>
              <a:t> in </a:t>
            </a:r>
            <a:r>
              <a:rPr lang="cs-CZ" sz="2903" dirty="0" err="1"/>
              <a:t>the</a:t>
            </a:r>
            <a:r>
              <a:rPr lang="cs-CZ" sz="2903" dirty="0"/>
              <a:t> </a:t>
            </a:r>
            <a:r>
              <a:rPr lang="cs-CZ" sz="2903" dirty="0" err="1"/>
              <a:t>exam</a:t>
            </a:r>
            <a:r>
              <a:rPr lang="cs-CZ" sz="2903" dirty="0"/>
              <a:t> period - </a:t>
            </a:r>
            <a:r>
              <a:rPr lang="cs-CZ" sz="2903" b="1" dirty="0" err="1"/>
              <a:t>evaluation</a:t>
            </a:r>
            <a:endParaRPr b="1" dirty="0"/>
          </a:p>
        </p:txBody>
      </p:sp>
      <p:sp>
        <p:nvSpPr>
          <p:cNvPr id="462" name="Google Shape;462;p2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63" name="Google Shape;46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 txBox="1">
            <a:spLocks noGrp="1"/>
          </p:cNvSpPr>
          <p:nvPr>
            <p:ph type="title"/>
          </p:nvPr>
        </p:nvSpPr>
        <p:spPr>
          <a:xfrm>
            <a:off x="696233" y="1631962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to do list –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before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next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time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(1st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March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)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26"/>
          <p:cNvSpPr txBox="1">
            <a:spLocks noGrp="1"/>
          </p:cNvSpPr>
          <p:nvPr>
            <p:ph type="body" idx="1"/>
          </p:nvPr>
        </p:nvSpPr>
        <p:spPr>
          <a:xfrm>
            <a:off x="666000" y="2595033"/>
            <a:ext cx="1057607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work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on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self-assessment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reflection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(SWOT)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Write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Language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Learning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History</a:t>
            </a:r>
            <a:br>
              <a:rPr lang="cs-CZ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+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read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descriptions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the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modules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showers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, 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think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about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preferences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and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choose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at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least 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modules</a:t>
            </a:r>
            <a:endParaRPr lang="cs-CZ" b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some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showers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br>
              <a:rPr lang="cs-CZ" dirty="0">
                <a:latin typeface="Verdana"/>
                <a:ea typeface="Verdana"/>
                <a:cs typeface="Verdana"/>
                <a:sym typeface="Verdana"/>
              </a:rPr>
            </a:b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471" name="Google Shape;471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73" name="Google Shape;473;p26"/>
          <p:cNvSpPr txBox="1"/>
          <p:nvPr/>
        </p:nvSpPr>
        <p:spPr>
          <a:xfrm>
            <a:off x="3242159" y="8123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4" name="Google Shape;4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480847" y="5111218"/>
            <a:ext cx="1742625" cy="12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83" y="3452647"/>
            <a:ext cx="1210916" cy="16145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8695" y="4602757"/>
            <a:ext cx="1547858" cy="206381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76" name="Google Shape;476;p26" descr="https://lh5.googleusercontent.com/FyX4fk53t-n1vqih-A2A2C2c46WJTSz0cgTnSsJ_R8fe4xz6jdVJlD60d4AHBVOP75wiHI4atPvTG0TAlJboK0O1W5-yg69MDp0y7z3u0ZVGGROwiTcvVZx1oQipx25ikxPqfMM"/>
          <p:cNvPicPr preferRelativeResize="0"/>
          <p:nvPr/>
        </p:nvPicPr>
        <p:blipFill rotWithShape="1">
          <a:blip r:embed="rId6">
            <a:alphaModFix/>
          </a:blip>
          <a:srcRect l="20845" t="16660" r="21170" b="12169"/>
          <a:stretch/>
        </p:blipFill>
        <p:spPr>
          <a:xfrm rot="-5400000">
            <a:off x="10504763" y="5341115"/>
            <a:ext cx="1302153" cy="11828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7"/>
          <p:cNvSpPr txBox="1">
            <a:spLocks noGrp="1"/>
          </p:cNvSpPr>
          <p:nvPr>
            <p:ph type="title"/>
          </p:nvPr>
        </p:nvSpPr>
        <p:spPr>
          <a:xfrm>
            <a:off x="2436961" y="6866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2"/>
          </p:nvPr>
        </p:nvSpPr>
        <p:spPr>
          <a:xfrm>
            <a:off x="735532" y="1665096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Thank you for accepting our invitation</a:t>
            </a: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to be autonomous with us...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"/>
          <p:cNvSpPr txBox="1">
            <a:spLocks noGrp="1"/>
          </p:cNvSpPr>
          <p:nvPr>
            <p:ph type="title"/>
          </p:nvPr>
        </p:nvSpPr>
        <p:spPr>
          <a:xfrm>
            <a:off x="2436961" y="4768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bibliography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28"/>
          <p:cNvSpPr txBox="1">
            <a:spLocks noGrp="1"/>
          </p:cNvSpPr>
          <p:nvPr>
            <p:ph type="body" idx="2"/>
          </p:nvPr>
        </p:nvSpPr>
        <p:spPr>
          <a:xfrm>
            <a:off x="666000" y="1748938"/>
            <a:ext cx="10246642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 dirty="0"/>
              <a:t>Holec, </a:t>
            </a:r>
            <a:r>
              <a:rPr lang="cs-CZ" sz="2540" dirty="0" err="1"/>
              <a:t>Henri</a:t>
            </a:r>
            <a:r>
              <a:rPr lang="cs-CZ" sz="2540" dirty="0"/>
              <a:t>: </a:t>
            </a:r>
            <a:r>
              <a:rPr lang="cs-CZ" sz="2540" i="1" dirty="0"/>
              <a:t>Autonomy and </a:t>
            </a:r>
            <a:r>
              <a:rPr lang="cs-CZ" sz="2540" i="1" dirty="0" err="1"/>
              <a:t>Foreign</a:t>
            </a:r>
            <a:r>
              <a:rPr lang="cs-CZ" sz="2540" i="1" dirty="0"/>
              <a:t> </a:t>
            </a:r>
            <a:r>
              <a:rPr lang="cs-CZ" sz="2540" i="1" dirty="0" err="1"/>
              <a:t>Language</a:t>
            </a:r>
            <a:r>
              <a:rPr lang="cs-CZ" sz="2540" i="1" dirty="0"/>
              <a:t> </a:t>
            </a:r>
            <a:r>
              <a:rPr lang="cs-CZ" sz="2540" i="1" dirty="0" err="1"/>
              <a:t>Learning</a:t>
            </a:r>
            <a:r>
              <a:rPr lang="cs-CZ" sz="2540" dirty="0"/>
              <a:t>. Oxford, 1981.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 dirty="0" err="1"/>
              <a:t>Little</a:t>
            </a:r>
            <a:r>
              <a:rPr lang="cs-CZ" sz="2540" dirty="0"/>
              <a:t>, David: </a:t>
            </a:r>
            <a:r>
              <a:rPr lang="cs-CZ" sz="2540" i="1" dirty="0" err="1"/>
              <a:t>Learner</a:t>
            </a:r>
            <a:r>
              <a:rPr lang="cs-CZ" sz="2540" i="1" dirty="0"/>
              <a:t> autonomy 1: </a:t>
            </a:r>
            <a:r>
              <a:rPr lang="cs-CZ" sz="2540" i="1" dirty="0" err="1"/>
              <a:t>definitions</a:t>
            </a:r>
            <a:r>
              <a:rPr lang="cs-CZ" sz="2540" i="1" dirty="0"/>
              <a:t>, </a:t>
            </a:r>
            <a:r>
              <a:rPr lang="cs-CZ" sz="2540" i="1" dirty="0" err="1"/>
              <a:t>issues</a:t>
            </a:r>
            <a:r>
              <a:rPr lang="cs-CZ" sz="2540" i="1" dirty="0"/>
              <a:t> and </a:t>
            </a:r>
            <a:r>
              <a:rPr lang="cs-CZ" sz="2540" i="1" dirty="0" err="1"/>
              <a:t>problems</a:t>
            </a:r>
            <a:r>
              <a:rPr lang="cs-CZ" sz="2540" dirty="0"/>
              <a:t>. Dublin, 1991.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 dirty="0" err="1"/>
              <a:t>Karlsson</a:t>
            </a:r>
            <a:r>
              <a:rPr lang="cs-CZ" sz="2540" dirty="0"/>
              <a:t>, </a:t>
            </a:r>
            <a:r>
              <a:rPr lang="cs-CZ" sz="2540" dirty="0" err="1"/>
              <a:t>Leena</a:t>
            </a:r>
            <a:r>
              <a:rPr lang="cs-CZ" sz="2540" dirty="0"/>
              <a:t>, </a:t>
            </a:r>
            <a:r>
              <a:rPr lang="cs-CZ" sz="2540" dirty="0" err="1"/>
              <a:t>Kjisik</a:t>
            </a:r>
            <a:r>
              <a:rPr lang="cs-CZ" sz="2540" dirty="0"/>
              <a:t>, Felicity &amp; </a:t>
            </a:r>
            <a:r>
              <a:rPr lang="cs-CZ" sz="2540" dirty="0" err="1"/>
              <a:t>Nordlund</a:t>
            </a:r>
            <a:r>
              <a:rPr lang="cs-CZ" sz="2540" dirty="0"/>
              <a:t>, Joan: </a:t>
            </a:r>
            <a:r>
              <a:rPr lang="cs-CZ" sz="2540" i="1" dirty="0" err="1"/>
              <a:t>From</a:t>
            </a:r>
            <a:r>
              <a:rPr lang="cs-CZ" sz="2540" i="1" dirty="0"/>
              <a:t> </a:t>
            </a:r>
            <a:r>
              <a:rPr lang="cs-CZ" sz="2540" i="1" dirty="0" err="1"/>
              <a:t>Here</a:t>
            </a:r>
            <a:r>
              <a:rPr lang="cs-CZ" sz="2540" i="1" dirty="0"/>
              <a:t> To Autonomy</a:t>
            </a:r>
            <a:r>
              <a:rPr lang="cs-CZ" sz="2540" dirty="0"/>
              <a:t>. </a:t>
            </a:r>
            <a:r>
              <a:rPr lang="cs-CZ" sz="2540" dirty="0" err="1"/>
              <a:t>Helsinki</a:t>
            </a:r>
            <a:r>
              <a:rPr lang="cs-CZ" sz="2540" dirty="0"/>
              <a:t>, 1997.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 dirty="0" err="1"/>
              <a:t>Schraw</a:t>
            </a:r>
            <a:r>
              <a:rPr lang="cs-CZ" sz="2540" dirty="0"/>
              <a:t>, Gregory and </a:t>
            </a:r>
            <a:r>
              <a:rPr lang="cs-CZ" sz="2540" dirty="0" err="1"/>
              <a:t>Dennison</a:t>
            </a:r>
            <a:r>
              <a:rPr lang="cs-CZ" sz="2540" dirty="0"/>
              <a:t>, </a:t>
            </a:r>
            <a:r>
              <a:rPr lang="cs-CZ" sz="2540" dirty="0" err="1"/>
              <a:t>Ryne</a:t>
            </a:r>
            <a:r>
              <a:rPr lang="cs-CZ" sz="2540" dirty="0"/>
              <a:t> </a:t>
            </a:r>
            <a:r>
              <a:rPr lang="cs-CZ" sz="2540" dirty="0" err="1"/>
              <a:t>Sperling</a:t>
            </a:r>
            <a:r>
              <a:rPr lang="cs-CZ" sz="2540" i="1" dirty="0"/>
              <a:t>: </a:t>
            </a:r>
            <a:r>
              <a:rPr lang="cs-CZ" sz="2540" i="1" dirty="0" err="1"/>
              <a:t>Assessing</a:t>
            </a:r>
            <a:r>
              <a:rPr lang="cs-CZ" sz="2540" i="1" dirty="0"/>
              <a:t> </a:t>
            </a:r>
            <a:r>
              <a:rPr lang="cs-CZ" sz="2540" i="1" dirty="0" err="1"/>
              <a:t>metacognitive</a:t>
            </a:r>
            <a:r>
              <a:rPr lang="cs-CZ" sz="2540" i="1" dirty="0"/>
              <a:t> </a:t>
            </a:r>
            <a:r>
              <a:rPr lang="cs-CZ" sz="2540" i="1" dirty="0" err="1"/>
              <a:t>awareness</a:t>
            </a:r>
            <a:r>
              <a:rPr lang="cs-CZ" sz="2540" i="1" dirty="0"/>
              <a:t>. </a:t>
            </a:r>
            <a:r>
              <a:rPr lang="cs-CZ" sz="2540" dirty="0"/>
              <a:t>In</a:t>
            </a:r>
            <a:r>
              <a:rPr lang="cs-CZ" sz="2540" i="1" dirty="0"/>
              <a:t>: </a:t>
            </a:r>
            <a:r>
              <a:rPr lang="cs-CZ" sz="2540" i="1" dirty="0" err="1"/>
              <a:t>Contemporary</a:t>
            </a:r>
            <a:r>
              <a:rPr lang="cs-CZ" sz="2540" i="1" dirty="0"/>
              <a:t> </a:t>
            </a:r>
            <a:r>
              <a:rPr lang="cs-CZ" sz="2540" i="1" dirty="0" err="1"/>
              <a:t>Educational</a:t>
            </a:r>
            <a:r>
              <a:rPr lang="cs-CZ" sz="2540" i="1" dirty="0"/>
              <a:t> Psychology, </a:t>
            </a:r>
            <a:r>
              <a:rPr lang="cs-CZ" sz="2540" dirty="0"/>
              <a:t>19, 460-475</a:t>
            </a:r>
            <a:r>
              <a:rPr lang="cs-CZ" sz="2540" i="1" dirty="0"/>
              <a:t>. </a:t>
            </a:r>
            <a:endParaRPr sz="254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None/>
            </a:pPr>
            <a:endParaRPr sz="254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1800" dirty="0"/>
              <a:t>Picture </a:t>
            </a:r>
            <a:r>
              <a:rPr lang="cs-CZ" sz="1800" dirty="0" err="1"/>
              <a:t>sources</a:t>
            </a:r>
            <a:r>
              <a:rPr lang="cs-CZ" sz="1800" dirty="0"/>
              <a:t>: unsplash.com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493" name="Google Shape;493;p2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494" name="Google Shape;494;p2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2"/>
          </p:nvPr>
        </p:nvSpPr>
        <p:spPr>
          <a:xfrm>
            <a:off x="926275" y="1591294"/>
            <a:ext cx="4918876" cy="4534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8000"/>
              <a:t>?</a:t>
            </a:r>
            <a:endParaRPr sz="8000"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3"/>
          </p:nvPr>
        </p:nvSpPr>
        <p:spPr>
          <a:xfrm>
            <a:off x="6463880" y="4704026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err="1"/>
              <a:t>Why</a:t>
            </a:r>
            <a:r>
              <a:rPr lang="cs-CZ" b="0" dirty="0"/>
              <a:t> are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here</a:t>
            </a:r>
            <a:r>
              <a:rPr lang="cs-CZ" b="0" dirty="0"/>
              <a:t>? </a:t>
            </a:r>
            <a:br>
              <a:rPr lang="cs-CZ" b="0" dirty="0"/>
            </a:b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err="1"/>
              <a:t>How</a:t>
            </a:r>
            <a:r>
              <a:rPr lang="cs-CZ" b="0" dirty="0"/>
              <a:t> do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picture</a:t>
            </a:r>
            <a:r>
              <a:rPr lang="cs-CZ" b="0" dirty="0"/>
              <a:t>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B8996D-07FB-4B32-97E7-795D2E423B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Masaryk University Language Centre, Faculty of Arts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2"/>
          </p:nvPr>
        </p:nvSpPr>
        <p:spPr>
          <a:xfrm>
            <a:off x="926275" y="1591294"/>
            <a:ext cx="4918876" cy="4534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8000"/>
              <a:t>?</a:t>
            </a:r>
            <a:endParaRPr sz="8000"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3"/>
          </p:nvPr>
        </p:nvSpPr>
        <p:spPr>
          <a:xfrm>
            <a:off x="6463880" y="4704026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err="1"/>
              <a:t>Mapping</a:t>
            </a:r>
            <a:r>
              <a:rPr lang="cs-CZ" b="0" dirty="0"/>
              <a:t>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learning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dirty="0"/>
              <a:t>www.menti.com</a:t>
            </a:r>
            <a:endParaRPr dirty="0"/>
          </a:p>
          <a:p>
            <a:pPr marL="0" lvl="0" indent="0"/>
            <a:r>
              <a:rPr lang="cs-CZ" dirty="0" err="1"/>
              <a:t>code</a:t>
            </a:r>
            <a:r>
              <a:rPr lang="cs-CZ" dirty="0"/>
              <a:t>: 5840 0495</a:t>
            </a: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1A2043-1DC6-41B9-BB4C-CABCD71CE6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Masaryk University Language Centre, Faculty of Arts</a:t>
            </a:r>
          </a:p>
        </p:txBody>
      </p:sp>
    </p:spTree>
    <p:extLst>
      <p:ext uri="{BB962C8B-B14F-4D97-AF65-F5344CB8AC3E}">
        <p14:creationId xmlns:p14="http://schemas.microsoft.com/office/powerpoint/2010/main" val="170298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585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err="1"/>
              <a:t>What</a:t>
            </a:r>
            <a:r>
              <a:rPr lang="cs-CZ" sz="2903" dirty="0"/>
              <a:t> </a:t>
            </a:r>
            <a:r>
              <a:rPr lang="cs-CZ" sz="2903" dirty="0" err="1"/>
              <a:t>is</a:t>
            </a:r>
            <a:r>
              <a:rPr lang="cs-CZ" sz="2903" dirty="0"/>
              <a:t> </a:t>
            </a:r>
            <a:r>
              <a:rPr lang="cs-CZ" sz="2903" dirty="0" err="1"/>
              <a:t>autonomous</a:t>
            </a:r>
            <a:r>
              <a:rPr lang="cs-CZ" sz="2903" dirty="0"/>
              <a:t> </a:t>
            </a:r>
            <a:r>
              <a:rPr lang="cs-CZ" sz="2903" dirty="0" err="1"/>
              <a:t>learning</a:t>
            </a:r>
            <a:r>
              <a:rPr lang="cs-CZ" sz="2903" dirty="0"/>
              <a:t>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9999F9B-44EB-4FA3-B92C-B0760439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2228306"/>
            <a:ext cx="4968143" cy="33087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autonomous learning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907472" y="183749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/>
              <a:t>„Autonomy is the ability to take charge of one's own learning.“ (Holec, 1981)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/>
              <a:t>„Autonomy is drawing together the threads of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/>
              <a:t>self-assessment, goal-setting and reflection...“ (Little, 1991)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sp>
        <p:nvSpPr>
          <p:cNvPr id="183" name="Google Shape;183;p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Masaryk University Language Centre, Faculty of Arts</a:t>
            </a:r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2572" y="4536406"/>
            <a:ext cx="2915729" cy="194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7a5a2d82_0_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personalized learning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617a5a2d82_0_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3" name="Google Shape;193;g617a5a2d82_0_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pic>
        <p:nvPicPr>
          <p:cNvPr id="194" name="Google Shape;194;g617a5a2d8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1872000"/>
            <a:ext cx="8104500" cy="43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BB67FD-7552-41C6-A32D-59B473E85F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Masaryk University Language Centre, Faculty of Arts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23" name="Google Shape;223;p47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community learning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821D249-8CC0-4997-B08F-EFB7F0AC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34" y="1398659"/>
            <a:ext cx="4913436" cy="3685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12104</TotalTime>
  <Words>1721</Words>
  <Application>Microsoft Office PowerPoint</Application>
  <PresentationFormat>Širokoúhlá obrazovka</PresentationFormat>
  <Paragraphs>337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Times New Roman</vt:lpstr>
      <vt:lpstr>Noto Sans Symbols</vt:lpstr>
      <vt:lpstr>Arial</vt:lpstr>
      <vt:lpstr>Tahoma</vt:lpstr>
      <vt:lpstr>Verdana</vt:lpstr>
      <vt:lpstr>Architects Daughter</vt:lpstr>
      <vt:lpstr>Presentation_MU_EN</vt:lpstr>
      <vt:lpstr>English Autonomously</vt:lpstr>
      <vt:lpstr>First session outline</vt:lpstr>
      <vt:lpstr>ENGLISH AUTONOMOUSLY </vt:lpstr>
      <vt:lpstr>ENGLISH AUTONOMOUSLY </vt:lpstr>
      <vt:lpstr>ENGLISH AUTONOMOUSLY </vt:lpstr>
      <vt:lpstr>ENGLISH AUTONOMOUSLY  </vt:lpstr>
      <vt:lpstr>ENGLISH AUTONOMOUSLY autonomous learning</vt:lpstr>
      <vt:lpstr>ENGLISH AUTONOMOUSLY personalized learning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ENGLISH AUTONOMOUSLY core values</vt:lpstr>
      <vt:lpstr>ENGLISH AUTONOMOUSLY  learning cycle </vt:lpstr>
      <vt:lpstr>ENGLISH AUTONOMOUSLY  learning cycle </vt:lpstr>
      <vt:lpstr>ENGLISH AUTONOMOUSLY metacognition for autonomous learning </vt:lpstr>
      <vt:lpstr>ENGLISH AUTONOMOUSLY metacognition and course structure </vt:lpstr>
      <vt:lpstr>ENGLISH AUTONOMOUSLY regular modular course structure </vt:lpstr>
      <vt:lpstr>ENGLISH AUTONOMOUSLY metacognition and course structure</vt:lpstr>
      <vt:lpstr>Prezentace aplikace PowerPoint</vt:lpstr>
      <vt:lpstr>Prezentace aplikace PowerPoint</vt:lpstr>
      <vt:lpstr>Prezentace aplikace PowerPoint</vt:lpstr>
      <vt:lpstr>Prezentace aplikace PowerPoint</vt:lpstr>
      <vt:lpstr>ENGLISH AUTONOMOUSLY summary of EA principles</vt:lpstr>
      <vt:lpstr>ENGLISH AUTONOMOUSLY schedule</vt:lpstr>
      <vt:lpstr>to do list – before next time (1st March)</vt:lpstr>
      <vt:lpstr>ENGLISH AUTONOMOUSLY </vt:lpstr>
      <vt:lpstr>ENGLISH AUTONOMOUSLY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Autonomously</dc:title>
  <dc:creator>Martina Šindelářová Skupeňová</dc:creator>
  <cp:lastModifiedBy>Eva Rudolfová</cp:lastModifiedBy>
  <cp:revision>30</cp:revision>
  <cp:lastPrinted>2023-02-22T16:21:22Z</cp:lastPrinted>
  <dcterms:created xsi:type="dcterms:W3CDTF">2019-01-14T10:39:19Z</dcterms:created>
  <dcterms:modified xsi:type="dcterms:W3CDTF">2023-02-23T11:21:38Z</dcterms:modified>
</cp:coreProperties>
</file>