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12192000"/>
  <p:notesSz cx="6797675" cy="9926625"/>
  <p:embeddedFontLst>
    <p:embeddedFont>
      <p:font typeface="Roboto"/>
      <p:regular r:id="rId38"/>
      <p:bold r:id="rId39"/>
      <p:italic r:id="rId40"/>
      <p:boldItalic r:id="rId41"/>
    </p:embeddedFont>
    <p:embeddedFont>
      <p:font typeface="Tahoma"/>
      <p:regular r:id="rId42"/>
      <p:bold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4" roundtripDataSignature="AMtx7mhRvAynZroYGm1sZSIsTliWb+cf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italic.fntdata"/><Relationship Id="rId20" Type="http://schemas.openxmlformats.org/officeDocument/2006/relationships/slide" Target="slides/slide15.xml"/><Relationship Id="rId42" Type="http://schemas.openxmlformats.org/officeDocument/2006/relationships/font" Target="fonts/Tahoma-regular.fntdata"/><Relationship Id="rId41" Type="http://schemas.openxmlformats.org/officeDocument/2006/relationships/font" Target="fonts/Roboto-boldItalic.fntdata"/><Relationship Id="rId22" Type="http://schemas.openxmlformats.org/officeDocument/2006/relationships/slide" Target="slides/slide17.xml"/><Relationship Id="rId44" Type="http://customschemas.google.com/relationships/presentationmetadata" Target="metadata"/><Relationship Id="rId21" Type="http://schemas.openxmlformats.org/officeDocument/2006/relationships/slide" Target="slides/slide16.xml"/><Relationship Id="rId43" Type="http://schemas.openxmlformats.org/officeDocument/2006/relationships/font" Target="fonts/Tahoma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Roboto-bold.fntdata"/><Relationship Id="rId16" Type="http://schemas.openxmlformats.org/officeDocument/2006/relationships/slide" Target="slides/slide11.xml"/><Relationship Id="rId38" Type="http://schemas.openxmlformats.org/officeDocument/2006/relationships/font" Target="fonts/Robot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/>
              <a:t>WHAT IT IS NOT…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4" name="Google Shape;224;p52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4234" lvl="0" marL="18043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-104234" lvl="0" marL="180436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5" name="Google Shape;225;p52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5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1" name="Google Shape;241;p53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Time???</a:t>
            </a:r>
            <a:endParaRPr/>
          </a:p>
        </p:txBody>
      </p:sp>
      <p:sp>
        <p:nvSpPr>
          <p:cNvPr id="242" name="Google Shape;242;p53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/>
              <a:t>Checklist + CEFR – na místě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/>
              <a:t>SWOT – after class aktivity!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p2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/>
              <a:t>needs analysis- priorities, how to work with it (for the first counselling)</a:t>
            </a:r>
            <a:endParaRPr/>
          </a:p>
        </p:txBody>
      </p:sp>
      <p:sp>
        <p:nvSpPr>
          <p:cNvPr id="262" name="Google Shape;262;p1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/>
              <a:t>Groups –any numbers</a:t>
            </a:r>
            <a:endParaRPr/>
          </a:p>
        </p:txBody>
      </p:sp>
      <p:sp>
        <p:nvSpPr>
          <p:cNvPr id="273" name="Google Shape;273;p1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4" name="Google Shape;284;p13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13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2" name="Google Shape;292;p14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Google Shape;293;p14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0" name="Google Shape;300;p47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1" name="Google Shape;301;p47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7" name="Google Shape;307;p15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cs-CZ"/>
              <a:t>Stress the layout, time estimate –  CLEAR, SPECIFIC, TRANSPARENT, UNCLUTTERED</a:t>
            </a:r>
            <a:endParaRPr/>
          </a:p>
          <a:p>
            <a:pPr indent="-180436" lvl="0" marL="180436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cs-CZ"/>
              <a:t>contact hours – 4,5 with modules plus home preparation – how much?</a:t>
            </a:r>
            <a:endParaRPr/>
          </a:p>
          <a:p>
            <a:pPr indent="-104234" lvl="0" marL="180436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-104234" lvl="0" marL="180436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180436" lvl="0" marL="180436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cs-CZ"/>
              <a:t>Odkazy na videopozvánky?</a:t>
            </a:r>
            <a:endParaRPr/>
          </a:p>
        </p:txBody>
      </p:sp>
      <p:sp>
        <p:nvSpPr>
          <p:cNvPr id="308" name="Google Shape;308;p15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/>
              <a:t>HELSINKI, mapping the terrain for your JOURNEY</a:t>
            </a:r>
            <a:endParaRPr/>
          </a:p>
        </p:txBody>
      </p:sp>
      <p:sp>
        <p:nvSpPr>
          <p:cNvPr id="138" name="Google Shape;138;p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7" name="Google Shape;317;p6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cs-CZ"/>
              <a:t>Stress the layout, time estimate –  CLEAR, SPECIFIC, TRANSPARENT, UNCLUTTERED</a:t>
            </a:r>
            <a:endParaRPr/>
          </a:p>
          <a:p>
            <a:pPr indent="-180436" lvl="0" marL="180436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cs-CZ"/>
              <a:t>contact hours – 4,5 with modules plus home preparation – how much?</a:t>
            </a:r>
            <a:endParaRPr/>
          </a:p>
          <a:p>
            <a:pPr indent="-104234" lvl="0" marL="180436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-104234" lvl="0" marL="180436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180436" lvl="0" marL="180436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cs-CZ"/>
              <a:t>Odkazy na videopozvánky?</a:t>
            </a:r>
            <a:endParaRPr/>
          </a:p>
        </p:txBody>
      </p:sp>
      <p:sp>
        <p:nvSpPr>
          <p:cNvPr id="318" name="Google Shape;318;p6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6" name="Google Shape;326;p48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Google Shape;327;p48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4" name="Google Shape;334;p16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" name="Google Shape;335;p16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7e32c5d01c_0_1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2" name="Google Shape;342;g7e32c5d01c_0_17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3" name="Google Shape;343;g7e32c5d01c_0_17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13b855f908_0_7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8" name="Google Shape;358;g213b855f908_0_7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9" name="Google Shape;359;g213b855f908_0_7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74" name="Google Shape;374;p20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MAI </a:t>
            </a:r>
            <a:endParaRPr/>
          </a:p>
        </p:txBody>
      </p:sp>
      <p:sp>
        <p:nvSpPr>
          <p:cNvPr id="375" name="Google Shape;375;p20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9" name="Google Shape;389;p18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what are modules and showers? opakovači vysvětlí - L+M - modules and showers as learning together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0" name="Google Shape;390;p18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01" name="Google Shape;401;p19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what are modules and showers? opakovači vysvětlí - L+M - modules and showers as learning together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2" name="Google Shape;402;p19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3" name="Google Shape;413;p23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what are modules and showers? opakovači vysvětlí - L+M - modules and showers as learning together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4" name="Google Shape;414;p23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23" name="Google Shape;423;p24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4" name="Google Shape;424;p24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1d7d6a982_0_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6" name="Google Shape;146;g61d7d6a982_0_9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cs-CZ"/>
              <a:t>Let‘s be very practical about this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i="1" lang="cs-CZ"/>
              <a:t>examples???</a:t>
            </a:r>
            <a:endParaRPr/>
          </a:p>
          <a:p>
            <a:pPr indent="-104234" lvl="0" marL="180436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7" name="Google Shape;147;g61d7d6a982_0_9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32" name="Google Shape;432;p25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Checklist – Q and 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3" name="Google Shape;433;p25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41" name="Google Shape;441;p27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2" name="Google Shape;442;p27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50" name="Google Shape;450;p28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1" name="Google Shape;451;p28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4" name="Google Shape;164;p2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/>
              <a:t>What is autonomous learning for you – think, pair, share</a:t>
            </a:r>
            <a:endParaRPr/>
          </a:p>
        </p:txBody>
      </p:sp>
      <p:sp>
        <p:nvSpPr>
          <p:cNvPr id="165" name="Google Shape;165;p2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4" name="Google Shape;174;p4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L+M - Background info: Henri Holec  - father of learner autonomy, autonomous learning…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be in charge = setting the goals, taking the responsibility for decision making, accepting the consequences of one´s decisions, adjusting learning to one´s abilities and needs, instant self-reflection and monitoring one´s progress, self assessment…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4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9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/>
              <a:t> Do slov doma, s reflexí</a:t>
            </a:r>
            <a:endParaRPr/>
          </a:p>
        </p:txBody>
      </p:sp>
      <p:sp>
        <p:nvSpPr>
          <p:cNvPr id="183" name="Google Shape;183;p4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3" name="Google Shape;193;p50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4234" lvl="0" marL="18043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i="1" lang="cs-CZ"/>
              <a:t>examples???</a:t>
            </a:r>
            <a:endParaRPr/>
          </a:p>
          <a:p>
            <a:pPr indent="-104234" lvl="0" marL="180436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4" name="Google Shape;194;p50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7" name="Google Shape;207;p7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4234" lvl="0" marL="18043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-104234" lvl="0" marL="180436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8" name="Google Shape;208;p7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e32c5d01c_0_6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6" name="Google Shape;216;g7e32c5d01c_0_6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4234" lvl="0" marL="18043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-104234" lvl="0" marL="180436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7" name="Google Shape;217;g7e32c5d01c_0_61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showMasterSp="0">
  <p:cSld name="Úvodní sníme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0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7" name="Google Shape;17;p30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0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0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9" name="Google Shape;19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9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39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9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9" name="Google Shape;79;p39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39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39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39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39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4" name="Google Shape;84;p39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5" name="Google Shape;85;p39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6" name="Google Shape;86;p39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7" name="Google Shape;87;p39"/>
          <p:cNvSpPr txBox="1"/>
          <p:nvPr>
            <p:ph idx="13" type="body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8" name="Google Shape;88;p39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9" name="Google Shape;89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text without heading">
  <p:cSld name="Content and text without heading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0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0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93" name="Google Shape;93;p40"/>
          <p:cNvSpPr txBox="1"/>
          <p:nvPr>
            <p:ph idx="1" type="body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4" name="Google Shape;94;p40"/>
          <p:cNvSpPr txBox="1"/>
          <p:nvPr>
            <p:ph idx="2" type="body"/>
          </p:nvPr>
        </p:nvSpPr>
        <p:spPr>
          <a:xfrm>
            <a:off x="719137" y="692150"/>
            <a:ext cx="5218413" cy="4899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5" name="Google Shape;95;p40"/>
          <p:cNvSpPr txBox="1"/>
          <p:nvPr>
            <p:ph idx="3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i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96" name="Google Shape;96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1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1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00" name="Google Shape;100;p41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01" name="Google Shape;10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2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4" name="Google Shape;104;p42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2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06" name="Google Shape;106;p42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7" name="Google Shape;107;p42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b="1" sz="9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8" name="Google Shape;108;p42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42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b="1" sz="9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42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1" name="Google Shape;111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3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43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15" name="Google Shape;11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image">
  <p:cSld name="Inverse slide with image">
    <p:bg>
      <p:bgPr>
        <a:solidFill>
          <a:srgbClr val="0000DC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4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4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9" name="Google Shape;119;p44"/>
          <p:cNvSpPr/>
          <p:nvPr>
            <p:ph idx="2" type="pic"/>
          </p:nvPr>
        </p:nvSpPr>
        <p:spPr>
          <a:xfrm>
            <a:off x="0" y="1"/>
            <a:ext cx="12192000" cy="5842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20" name="Google Shape;120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5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4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6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1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1"/>
          <p:cNvSpPr txBox="1"/>
          <p:nvPr>
            <p:ph idx="1" type="body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7D"/>
              </a:buClr>
              <a:buSzPts val="2800"/>
              <a:buFont typeface="Noto Sans Symbols"/>
              <a:buChar char="▪"/>
              <a:defRPr/>
            </a:lvl1pPr>
            <a:lvl2pPr indent="-32385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87D"/>
              </a:buClr>
              <a:buSzPts val="1500"/>
              <a:buFont typeface="Noto Sans Symbols"/>
              <a:buChar char="▪"/>
              <a:defRPr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3" name="Google Shape;23;p31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4" name="Google Shape;24;p31"/>
          <p:cNvSpPr txBox="1"/>
          <p:nvPr>
            <p:ph idx="11" type="ftr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6969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2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2"/>
          <p:cNvSpPr txBox="1"/>
          <p:nvPr>
            <p:ph idx="1" type="body"/>
          </p:nvPr>
        </p:nvSpPr>
        <p:spPr>
          <a:xfrm>
            <a:off x="679451" y="2019302"/>
            <a:ext cx="5169259" cy="4110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1pPr>
            <a:lvl2pPr indent="-228600" lvl="1" marL="914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8" name="Google Shape;28;p32"/>
          <p:cNvSpPr txBox="1"/>
          <p:nvPr>
            <p:ph idx="2" type="body"/>
          </p:nvPr>
        </p:nvSpPr>
        <p:spPr>
          <a:xfrm>
            <a:off x="6298841" y="2019302"/>
            <a:ext cx="5169259" cy="4110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1pPr>
            <a:lvl2pPr indent="-228600" lvl="1" marL="914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9" name="Google Shape;29;p32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0" name="Google Shape;30;p32"/>
          <p:cNvSpPr txBox="1"/>
          <p:nvPr>
            <p:ph idx="11" type="ftr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6969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>
  <p:cSld name="Porovnání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3"/>
          <p:cNvSpPr txBox="1"/>
          <p:nvPr>
            <p:ph type="title"/>
          </p:nvPr>
        </p:nvSpPr>
        <p:spPr>
          <a:xfrm>
            <a:off x="679453" y="1134534"/>
            <a:ext cx="10788649" cy="643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3"/>
          <p:cNvSpPr txBox="1"/>
          <p:nvPr>
            <p:ph idx="1" type="body"/>
          </p:nvPr>
        </p:nvSpPr>
        <p:spPr>
          <a:xfrm>
            <a:off x="683159" y="2019301"/>
            <a:ext cx="5171543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b="1" sz="1800"/>
            </a:lvl3pPr>
            <a:lvl4pPr indent="-228600" lvl="3" marL="18288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b="1" sz="1600"/>
            </a:lvl4pPr>
            <a:lvl5pPr indent="-228600" lvl="4" marL="22860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33"/>
          <p:cNvSpPr txBox="1"/>
          <p:nvPr>
            <p:ph idx="2" type="body"/>
          </p:nvPr>
        </p:nvSpPr>
        <p:spPr>
          <a:xfrm>
            <a:off x="679451" y="2915729"/>
            <a:ext cx="5165709" cy="3210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indent="-228600" lvl="3" marL="18288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indent="-228600" lvl="4" marL="22860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228600" lvl="6" marL="32004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indent="-228600" lvl="7" marL="3657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indent="-228600" lvl="8" marL="41148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5" name="Google Shape;35;p33"/>
          <p:cNvSpPr txBox="1"/>
          <p:nvPr>
            <p:ph idx="3" type="body"/>
          </p:nvPr>
        </p:nvSpPr>
        <p:spPr>
          <a:xfrm>
            <a:off x="6297493" y="2019301"/>
            <a:ext cx="5170609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b="1" sz="1800"/>
            </a:lvl3pPr>
            <a:lvl4pPr indent="-228600" lvl="3" marL="18288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b="1" sz="1600"/>
            </a:lvl4pPr>
            <a:lvl5pPr indent="-228600" lvl="4" marL="22860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6" name="Google Shape;36;p33"/>
          <p:cNvSpPr txBox="1"/>
          <p:nvPr>
            <p:ph idx="4" type="body"/>
          </p:nvPr>
        </p:nvSpPr>
        <p:spPr>
          <a:xfrm>
            <a:off x="6297285" y="2938735"/>
            <a:ext cx="5170817" cy="3191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indent="-228600" lvl="3" marL="18288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indent="-228600" lvl="4" marL="22860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228600" lvl="6" marL="32004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indent="-228600" lvl="7" marL="3657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indent="-228600" lvl="8" marL="41148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7" name="Google Shape;37;p33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8" name="Google Shape;38;p33"/>
          <p:cNvSpPr txBox="1"/>
          <p:nvPr>
            <p:ph idx="11" type="ftr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6969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2" name="Google Shape;42;p34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4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4" name="Google Shape;4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5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8" name="Google Shape;48;p35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5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0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50" name="Google Shape;5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6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3" name="Google Shape;53;p36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5" name="Google Shape;55;p36"/>
          <p:cNvSpPr txBox="1"/>
          <p:nvPr>
            <p:ph idx="2" type="body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36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7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7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1" name="Google Shape;61;p37"/>
          <p:cNvSpPr txBox="1"/>
          <p:nvPr>
            <p:ph idx="1" type="body"/>
          </p:nvPr>
        </p:nvSpPr>
        <p:spPr>
          <a:xfrm>
            <a:off x="720725" y="1296001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2" name="Google Shape;62;p37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7"/>
          <p:cNvSpPr txBox="1"/>
          <p:nvPr>
            <p:ph idx="2" type="body"/>
          </p:nvPr>
        </p:nvSpPr>
        <p:spPr>
          <a:xfrm>
            <a:off x="6251278" y="1290515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4" name="Google Shape;64;p37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5" name="Google Shape;65;p37"/>
          <p:cNvSpPr txBox="1"/>
          <p:nvPr>
            <p:ph idx="4" type="body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6" name="Google Shape;66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8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38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8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1" name="Google Shape;71;p38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8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i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38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4" name="Google Shape;7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29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" name="Google Shape;12;p29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" name="Google Shape;13;p29"/>
          <p:cNvSpPr txBox="1"/>
          <p:nvPr>
            <p:ph idx="1" type="body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sites.google.com/site/eportfolios4ell/s-h-o-w-c-a-s-e-1" TargetMode="External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youtube.com/watch?v=QoI67VeE3ds" TargetMode="External"/><Relationship Id="rId4" Type="http://schemas.openxmlformats.org/officeDocument/2006/relationships/hyperlink" Target="https://www.youtube.com/watch?v=QoI67VeE3ds" TargetMode="External"/><Relationship Id="rId9" Type="http://schemas.openxmlformats.org/officeDocument/2006/relationships/image" Target="../media/image23.jpg"/><Relationship Id="rId5" Type="http://schemas.openxmlformats.org/officeDocument/2006/relationships/hyperlink" Target="https://www.youtube.com/watch?v=X1xkFgHAWD0" TargetMode="External"/><Relationship Id="rId6" Type="http://schemas.openxmlformats.org/officeDocument/2006/relationships/hyperlink" Target="https://www.port.ac.uk/student-life/help-and-advice/study-skills/written-assignments/reflective-writing-introduction" TargetMode="External"/><Relationship Id="rId7" Type="http://schemas.openxmlformats.org/officeDocument/2006/relationships/image" Target="../media/image13.jpg"/><Relationship Id="rId8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Relationship Id="rId4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Relationship Id="rId4" Type="http://schemas.openxmlformats.org/officeDocument/2006/relationships/image" Target="../media/image35.png"/><Relationship Id="rId5" Type="http://schemas.openxmlformats.org/officeDocument/2006/relationships/hyperlink" Target="https://is.muni.cz/auth/rozpis/tema?balik=485826&amp;typ=&amp;fakulta=1421&amp;obdobi=8804&amp;kod=CJVAEA&amp;predmet=1456321&amp;vybrat=Vybran%C3%A9" TargetMode="External"/><Relationship Id="rId6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Relationship Id="rId4" Type="http://schemas.openxmlformats.org/officeDocument/2006/relationships/image" Target="../media/image8.jpg"/><Relationship Id="rId5" Type="http://schemas.openxmlformats.org/officeDocument/2006/relationships/image" Target="../media/image2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Relationship Id="rId4" Type="http://schemas.openxmlformats.org/officeDocument/2006/relationships/image" Target="../media/image27.png"/><Relationship Id="rId5" Type="http://schemas.openxmlformats.org/officeDocument/2006/relationships/image" Target="../media/image21.jpg"/><Relationship Id="rId6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sites.google.com/site/eportfolios4ell/s-h-o-w-c-a-s-e-1" TargetMode="External"/><Relationship Id="rId4" Type="http://schemas.openxmlformats.org/officeDocument/2006/relationships/image" Target="../media/image2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sites.google.com/site/eportfolios4ell/s-h-o-w-c-a-s-e-1" TargetMode="External"/><Relationship Id="rId4" Type="http://schemas.openxmlformats.org/officeDocument/2006/relationships/image" Target="../media/image7.jpg"/><Relationship Id="rId9" Type="http://schemas.openxmlformats.org/officeDocument/2006/relationships/image" Target="../media/image11.jpg"/><Relationship Id="rId5" Type="http://schemas.openxmlformats.org/officeDocument/2006/relationships/image" Target="../media/image24.jpg"/><Relationship Id="rId6" Type="http://schemas.openxmlformats.org/officeDocument/2006/relationships/image" Target="../media/image4.jpg"/><Relationship Id="rId7" Type="http://schemas.openxmlformats.org/officeDocument/2006/relationships/image" Target="../media/image9.jpg"/><Relationship Id="rId8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540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endParaRPr sz="5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4" name="Google Shape;134;p1"/>
          <p:cNvSpPr txBox="1"/>
          <p:nvPr>
            <p:ph idx="1" type="subTitle"/>
          </p:nvPr>
        </p:nvSpPr>
        <p:spPr>
          <a:xfrm>
            <a:off x="398502" y="4763899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cs-CZ" sz="2600">
                <a:latin typeface="Verdana"/>
                <a:ea typeface="Verdana"/>
                <a:cs typeface="Verdana"/>
                <a:sym typeface="Verdana"/>
              </a:rPr>
              <a:t>Eva Rudolfová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b="1" lang="cs-CZ" sz="2600">
                <a:latin typeface="Verdana"/>
                <a:ea typeface="Verdana"/>
                <a:cs typeface="Verdana"/>
                <a:sym typeface="Verdana"/>
              </a:rPr>
              <a:t>Marcela Sekanina Vavřinová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b="1" lang="cs-CZ" sz="2600">
                <a:latin typeface="Verdana"/>
                <a:ea typeface="Verdana"/>
                <a:cs typeface="Verdana"/>
                <a:sym typeface="Verdana"/>
              </a:rPr>
              <a:t>Martina Šindelářová Skupeňová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5" name="Google Shape;135;p1"/>
          <p:cNvSpPr/>
          <p:nvPr/>
        </p:nvSpPr>
        <p:spPr>
          <a:xfrm>
            <a:off x="629653" y="4974649"/>
            <a:ext cx="6096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2"/>
          <p:cNvSpPr txBox="1"/>
          <p:nvPr>
            <p:ph type="title"/>
          </p:nvPr>
        </p:nvSpPr>
        <p:spPr>
          <a:xfrm>
            <a:off x="2063553" y="825872"/>
            <a:ext cx="8824841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48611"/>
              <a:buNone/>
            </a:pPr>
            <a:r>
              <a:rPr lang="cs-CZ" sz="3200">
                <a:latin typeface="Verdana"/>
                <a:ea typeface="Verdana"/>
                <a:cs typeface="Verdana"/>
                <a:sym typeface="Verdana"/>
              </a:rPr>
              <a:t>ENGLISH AUTONOMOUSLY </a:t>
            </a:r>
            <a:br>
              <a:rPr lang="cs-CZ" sz="3200">
                <a:latin typeface="Verdana"/>
                <a:ea typeface="Verdana"/>
                <a:cs typeface="Verdana"/>
                <a:sym typeface="Verdana"/>
              </a:rPr>
            </a:br>
            <a:r>
              <a:rPr lang="cs-CZ" sz="3200">
                <a:latin typeface="Verdana"/>
                <a:ea typeface="Verdana"/>
                <a:cs typeface="Verdana"/>
                <a:sym typeface="Verdana"/>
              </a:rPr>
              <a:t>log writing </a:t>
            </a:r>
            <a:endParaRPr/>
          </a:p>
        </p:txBody>
      </p:sp>
      <p:sp>
        <p:nvSpPr>
          <p:cNvPr id="228" name="Google Shape;228;p52"/>
          <p:cNvSpPr txBox="1"/>
          <p:nvPr>
            <p:ph idx="2" type="body"/>
          </p:nvPr>
        </p:nvSpPr>
        <p:spPr>
          <a:xfrm>
            <a:off x="679451" y="1628800"/>
            <a:ext cx="10208943" cy="42484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None/>
            </a:pPr>
            <a:r>
              <a:t/>
            </a:r>
            <a:endParaRPr sz="2900">
              <a:latin typeface="Verdana"/>
              <a:ea typeface="Verdana"/>
              <a:cs typeface="Verdana"/>
              <a:sym typeface="Verdana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Char char="•"/>
            </a:pPr>
            <a:r>
              <a:rPr lang="cs-CZ" sz="2900">
                <a:latin typeface="Verdana"/>
                <a:ea typeface="Verdana"/>
                <a:cs typeface="Verdana"/>
                <a:sym typeface="Verdana"/>
              </a:rPr>
              <a:t>Form: </a:t>
            </a:r>
            <a:r>
              <a:rPr b="1" lang="cs-CZ" sz="2900">
                <a:latin typeface="Verdana"/>
                <a:ea typeface="Verdana"/>
                <a:cs typeface="Verdana"/>
                <a:sym typeface="Verdana"/>
              </a:rPr>
              <a:t>online log, video log, audio log, hand-written log, portfolio, book...</a:t>
            </a:r>
            <a:endParaRPr b="1" sz="2900">
              <a:latin typeface="Verdana"/>
              <a:ea typeface="Verdana"/>
              <a:cs typeface="Verdana"/>
              <a:sym typeface="Verdana"/>
            </a:endParaRPr>
          </a:p>
          <a:p>
            <a:pPr indent="-273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None/>
            </a:pPr>
            <a:r>
              <a:t/>
            </a:r>
            <a:endParaRPr sz="2900">
              <a:latin typeface="Verdana"/>
              <a:ea typeface="Verdana"/>
              <a:cs typeface="Verdana"/>
              <a:sym typeface="Verdana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Char char="•"/>
            </a:pPr>
            <a:r>
              <a:rPr b="1" lang="cs-CZ" sz="2900">
                <a:latin typeface="Verdana"/>
                <a:ea typeface="Verdana"/>
                <a:cs typeface="Verdana"/>
                <a:sym typeface="Verdana"/>
              </a:rPr>
              <a:t>language learning history (LLH) to start with</a:t>
            </a:r>
            <a:endParaRPr b="1" sz="29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u="sng">
              <a:solidFill>
                <a:schemeClr val="hlink"/>
              </a:solidFill>
              <a:hlinkClick r:id="rId3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1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48611"/>
              <a:buNone/>
            </a:pPr>
            <a:r>
              <a:rPr lang="cs-CZ" sz="3200">
                <a:latin typeface="Verdana"/>
                <a:ea typeface="Verdana"/>
                <a:cs typeface="Verdana"/>
                <a:sym typeface="Verdana"/>
              </a:rPr>
              <a:t>ENGLISH AUTONOMOUSLY </a:t>
            </a:r>
            <a:br>
              <a:rPr lang="cs-CZ" sz="3200">
                <a:latin typeface="Verdana"/>
                <a:ea typeface="Verdana"/>
                <a:cs typeface="Verdana"/>
                <a:sym typeface="Verdana"/>
              </a:rPr>
            </a:br>
            <a:r>
              <a:rPr lang="cs-CZ" sz="3200">
                <a:latin typeface="Verdana"/>
                <a:ea typeface="Verdana"/>
                <a:cs typeface="Verdana"/>
                <a:sym typeface="Verdana"/>
              </a:rPr>
              <a:t>reflective writing </a:t>
            </a:r>
            <a:endParaRPr/>
          </a:p>
        </p:txBody>
      </p:sp>
      <p:sp>
        <p:nvSpPr>
          <p:cNvPr id="234" name="Google Shape;234;p51"/>
          <p:cNvSpPr txBox="1"/>
          <p:nvPr>
            <p:ph idx="1" type="body"/>
          </p:nvPr>
        </p:nvSpPr>
        <p:spPr>
          <a:xfrm>
            <a:off x="766037" y="1600201"/>
            <a:ext cx="1053031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u="sng">
              <a:solidFill>
                <a:schemeClr val="hlink"/>
              </a:solidFill>
              <a:hlinkClick r:id="rId3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Char char="•"/>
            </a:pPr>
            <a:r>
              <a:rPr lang="cs-CZ" sz="2900">
                <a:latin typeface="Verdana"/>
                <a:ea typeface="Verdana"/>
                <a:cs typeface="Verdana"/>
                <a:sym typeface="Verdana"/>
              </a:rPr>
              <a:t>a guide by </a:t>
            </a:r>
            <a:r>
              <a:rPr lang="cs-CZ" sz="29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University of Hull</a:t>
            </a:r>
            <a:endParaRPr sz="2900">
              <a:latin typeface="Verdana"/>
              <a:ea typeface="Verdana"/>
              <a:cs typeface="Verdana"/>
              <a:sym typeface="Verdana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Char char="•"/>
            </a:pPr>
            <a:r>
              <a:rPr lang="cs-CZ" sz="2900">
                <a:latin typeface="Verdana"/>
                <a:ea typeface="Verdana"/>
                <a:cs typeface="Verdana"/>
                <a:sym typeface="Verdana"/>
              </a:rPr>
              <a:t>a very brief guide by </a:t>
            </a:r>
            <a:r>
              <a:rPr lang="cs-CZ" sz="29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Vancouver Community College</a:t>
            </a:r>
            <a:endParaRPr sz="2900">
              <a:latin typeface="Verdana"/>
              <a:ea typeface="Verdana"/>
              <a:cs typeface="Verdana"/>
              <a:sym typeface="Verdana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Char char="•"/>
            </a:pPr>
            <a:r>
              <a:rPr lang="cs-CZ" sz="2900">
                <a:latin typeface="Verdana"/>
                <a:ea typeface="Verdana"/>
                <a:cs typeface="Verdana"/>
                <a:sym typeface="Verdana"/>
              </a:rPr>
              <a:t>A guide by </a:t>
            </a:r>
            <a:r>
              <a:rPr lang="cs-CZ" sz="29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University of Portsmouth</a:t>
            </a:r>
            <a:endParaRPr sz="29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35" name="Google Shape;235;p51"/>
          <p:cNvPicPr preferRelativeResize="0"/>
          <p:nvPr>
            <p:ph idx="2" type="body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10210800" y="3847569"/>
            <a:ext cx="46038" cy="31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5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598152" y="5800344"/>
            <a:ext cx="1069848" cy="10576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kukatko.cz/wp-content/uploads/2015/05/film-reel.jpeg" id="237" name="Google Shape;237;p5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73741" y="3671669"/>
            <a:ext cx="5718259" cy="31863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mb image" id="238" name="Google Shape;238;p5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332870" y="6505773"/>
            <a:ext cx="986904" cy="352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3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900">
                <a:latin typeface="Verdana"/>
                <a:ea typeface="Verdana"/>
                <a:cs typeface="Verdana"/>
                <a:sym typeface="Verdana"/>
              </a:rPr>
              <a:t>ENGLISH AUTONOMOUSLY </a:t>
            </a:r>
            <a:br>
              <a:rPr lang="cs-CZ" sz="290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900">
                <a:latin typeface="Verdana"/>
                <a:ea typeface="Verdana"/>
                <a:cs typeface="Verdana"/>
                <a:sym typeface="Verdana"/>
              </a:rPr>
              <a:t>How to reflect </a:t>
            </a:r>
            <a:endParaRPr sz="2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5" name="Google Shape;245;p53"/>
          <p:cNvSpPr txBox="1"/>
          <p:nvPr>
            <p:ph idx="1" type="body"/>
          </p:nvPr>
        </p:nvSpPr>
        <p:spPr>
          <a:xfrm>
            <a:off x="679451" y="2019302"/>
            <a:ext cx="5169259" cy="4110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br>
              <a:rPr lang="cs-CZ"/>
            </a:br>
            <a:br>
              <a:rPr lang="cs-CZ"/>
            </a:br>
            <a:br>
              <a:rPr lang="cs-CZ"/>
            </a:br>
            <a:br>
              <a:rPr lang="cs-CZ"/>
            </a:br>
            <a:endParaRPr/>
          </a:p>
        </p:txBody>
      </p:sp>
      <p:sp>
        <p:nvSpPr>
          <p:cNvPr id="246" name="Google Shape;246;p53"/>
          <p:cNvSpPr txBox="1"/>
          <p:nvPr>
            <p:ph idx="2" type="body"/>
          </p:nvPr>
        </p:nvSpPr>
        <p:spPr>
          <a:xfrm>
            <a:off x="6558116" y="3313471"/>
            <a:ext cx="4601497" cy="2546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Verdana"/>
              <a:buNone/>
            </a:pPr>
            <a:r>
              <a:rPr lang="cs-CZ" sz="2900">
                <a:latin typeface="Verdana"/>
                <a:ea typeface="Verdana"/>
                <a:cs typeface="Verdana"/>
                <a:sym typeface="Verdana"/>
              </a:rPr>
              <a:t>Recommended shower / workshop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Verdana"/>
              <a:buNone/>
            </a:pPr>
            <a:r>
              <a:t/>
            </a:r>
            <a:endParaRPr sz="29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Verdana"/>
              <a:buNone/>
            </a:pPr>
            <a:r>
              <a:rPr lang="cs-CZ" sz="2900">
                <a:latin typeface="Verdana"/>
                <a:ea typeface="Verdana"/>
                <a:cs typeface="Verdana"/>
                <a:sym typeface="Verdana"/>
              </a:rPr>
              <a:t>March 8, 18:00</a:t>
            </a:r>
            <a:endParaRPr/>
          </a:p>
        </p:txBody>
      </p:sp>
      <p:pic>
        <p:nvPicPr>
          <p:cNvPr descr="Red Green on Spotify" id="247" name="Google Shape;247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0907" y="2831257"/>
            <a:ext cx="3367452" cy="336745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53"/>
          <p:cNvSpPr txBox="1"/>
          <p:nvPr/>
        </p:nvSpPr>
        <p:spPr>
          <a:xfrm>
            <a:off x="975772" y="1511470"/>
            <a:ext cx="685334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you have some experience with reflective log  writing?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2000" u="none" cap="none" strike="noStrike">
                <a:solidFill>
                  <a:srgbClr val="00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YES</a:t>
            </a:r>
            <a:r>
              <a:rPr b="0" i="0" lang="cs-CZ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			</a:t>
            </a:r>
            <a:r>
              <a:rPr b="0" i="0" lang="cs-CZ" sz="2000" u="none" cap="none" strike="noStrike">
                <a:solidFill>
                  <a:srgbClr val="000000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/ NO</a:t>
            </a:r>
            <a:endParaRPr b="0" i="0" sz="2000" u="none" cap="none" strike="noStrike">
              <a:solidFill>
                <a:srgbClr val="000000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6.googleusercontent.com/KLk6W5SfTnHpKnXM06MTTPlII1sB45bGd6zJT0Dr7D9lGK-bantafjESxdYwP2ZevtlVMnWT6aZ9M-abbOKMhdBWp2dWcXsKCjd4ZgfXwKfnSl_AMFJT9dmheCpdplk0avsqYXjPZxurRHIC6Fa61IOx0YkDZ94WHbqzRyL9n1iRIaCBVO0iCZMlvaQYJte_hH-mlg" id="253" name="Google Shape;25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01" y="1137732"/>
            <a:ext cx="2707558" cy="304600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1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55" name="Google Shape;255;p21"/>
          <p:cNvSpPr txBox="1"/>
          <p:nvPr>
            <p:ph idx="11" type="ftr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sp>
        <p:nvSpPr>
          <p:cNvPr id="256" name="Google Shape;256;p21"/>
          <p:cNvSpPr txBox="1"/>
          <p:nvPr/>
        </p:nvSpPr>
        <p:spPr>
          <a:xfrm>
            <a:off x="3237060" y="600616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r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-CZ" sz="2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endParaRPr b="1" i="0" sz="26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r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-CZ" sz="2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SWOT and CEFR results </a:t>
            </a:r>
            <a:endParaRPr/>
          </a:p>
        </p:txBody>
      </p:sp>
      <p:pic>
        <p:nvPicPr>
          <p:cNvPr descr="https://lh5.googleusercontent.com/-zv5XidtJwf2AJvPkukSQt-zscGdiO2vyohKTsrFoRi-IYqURYDbnidnO9v7t2RjQHUZSuDKsONDUnC9qb-aCZ2x-6a1mMqhg28tzMWoiJoq-g_Ww6prQ8fUiHFxziXnpukYHN4p6pK9yoSIgN-NXkq64fE4MkKO9K_rLs_LTN-35sMC3LBp0c6Qlsxqrlc6-HczGA" id="257" name="Google Shape;25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1741" y="1505305"/>
            <a:ext cx="4683842" cy="331833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1"/>
          <p:cNvSpPr txBox="1"/>
          <p:nvPr/>
        </p:nvSpPr>
        <p:spPr>
          <a:xfrm>
            <a:off x="3581051" y="1046802"/>
            <a:ext cx="2707558" cy="5232202"/>
          </a:xfrm>
          <a:prstGeom prst="rect">
            <a:avLst/>
          </a:prstGeom>
          <a:solidFill>
            <a:srgbClr val="C5C5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Opportunities: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cs-CZ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reading (academic articles)</a:t>
            </a:r>
            <a:endParaRPr/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cs-CZ" sz="20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Big opportunities are movies and podcasts in english. </a:t>
            </a:r>
            <a:endParaRPr b="0" i="0" sz="2000" u="none" cap="none" strike="noStrike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cs-CZ" sz="20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in group activities</a:t>
            </a:r>
            <a:endParaRPr b="0" i="0" sz="2000" u="none" cap="none" strike="noStrike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cs-CZ" sz="20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Attending meetings with other english speakers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1"/>
          <p:cNvSpPr txBox="1"/>
          <p:nvPr/>
        </p:nvSpPr>
        <p:spPr>
          <a:xfrm>
            <a:off x="7079224" y="5232564"/>
            <a:ext cx="4388876" cy="1046440"/>
          </a:xfrm>
          <a:prstGeom prst="rect">
            <a:avLst/>
          </a:prstGeom>
          <a:solidFill>
            <a:srgbClr val="8B8B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CEFR levels</a:t>
            </a:r>
            <a:r>
              <a:rPr b="0" i="0" lang="cs-CZ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B1 – </a:t>
            </a:r>
            <a:r>
              <a:rPr b="1" i="0" lang="cs-CZ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B2</a:t>
            </a:r>
            <a:r>
              <a:rPr b="0" i="0" lang="cs-CZ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C1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65" name="Google Shape;265;p10"/>
          <p:cNvSpPr txBox="1"/>
          <p:nvPr>
            <p:ph idx="11" type="ftr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sp>
        <p:nvSpPr>
          <p:cNvPr id="266" name="Google Shape;266;p10"/>
          <p:cNvSpPr txBox="1"/>
          <p:nvPr/>
        </p:nvSpPr>
        <p:spPr>
          <a:xfrm>
            <a:off x="2858676" y="877381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r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-CZ" sz="2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b="1" i="0" lang="cs-CZ" sz="2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cs-CZ" sz="2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needs analysis results - modules</a:t>
            </a:r>
            <a:endParaRPr b="1" i="0" sz="26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7" name="Google Shape;267;p10"/>
          <p:cNvPicPr preferRelativeResize="0"/>
          <p:nvPr/>
        </p:nvPicPr>
        <p:blipFill rotWithShape="1">
          <a:blip r:embed="rId3">
            <a:alphaModFix/>
          </a:blip>
          <a:srcRect b="0" l="7322" r="0" t="0"/>
          <a:stretch/>
        </p:blipFill>
        <p:spPr>
          <a:xfrm>
            <a:off x="993057" y="640598"/>
            <a:ext cx="2483713" cy="3573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91293" y="1939276"/>
            <a:ext cx="3598101" cy="2542952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0"/>
          <p:cNvSpPr txBox="1"/>
          <p:nvPr/>
        </p:nvSpPr>
        <p:spPr>
          <a:xfrm>
            <a:off x="746478" y="4879882"/>
            <a:ext cx="633360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Přehled témat (muni.cz)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MODULES : WRITING, LISTENING, READING, GRAMMAR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05187" y="2206937"/>
            <a:ext cx="3703741" cy="3643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76" name="Google Shape;276;p12"/>
          <p:cNvSpPr txBox="1"/>
          <p:nvPr>
            <p:ph idx="11" type="ftr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sp>
        <p:nvSpPr>
          <p:cNvPr id="277" name="Google Shape;277;p12"/>
          <p:cNvSpPr txBox="1"/>
          <p:nvPr/>
        </p:nvSpPr>
        <p:spPr>
          <a:xfrm>
            <a:off x="3237060" y="600616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r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-CZ" sz="2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endParaRPr b="1" i="0" sz="26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r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-CZ" sz="2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needs analysis results – no modules</a:t>
            </a:r>
            <a:endParaRPr b="1" i="0" sz="26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8" name="Google Shape;278;p12"/>
          <p:cNvSpPr txBox="1"/>
          <p:nvPr/>
        </p:nvSpPr>
        <p:spPr>
          <a:xfrm>
            <a:off x="2428568" y="1762937"/>
            <a:ext cx="941423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2800" u="none" cap="none" strike="noStrike">
                <a:solidFill>
                  <a:srgbClr val="00571F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speaking / holding social conversations</a:t>
            </a:r>
            <a:r>
              <a:rPr b="0" i="0" lang="cs-CZ" sz="2800" u="none" cap="none" strike="noStrike">
                <a:solidFill>
                  <a:srgbClr val="00571F"/>
                </a:solidFill>
                <a:latin typeface="Arial"/>
                <a:ea typeface="Arial"/>
                <a:cs typeface="Arial"/>
                <a:sym typeface="Arial"/>
              </a:rPr>
              <a:t>  x </a:t>
            </a:r>
            <a:r>
              <a:rPr b="0" i="0" lang="cs-CZ" sz="2800" u="none" cap="none" strike="noStrike">
                <a:solidFill>
                  <a:schemeClr val="dk1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vocabulary</a:t>
            </a:r>
            <a:endParaRPr b="0" i="0" sz="2800" u="none" cap="none" strike="noStrike">
              <a:solidFill>
                <a:schemeClr val="dk1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447" y="2356212"/>
            <a:ext cx="3647767" cy="25780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Green on Spotify" id="280" name="Google Shape;28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3581" y="3022336"/>
            <a:ext cx="3235048" cy="3235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Ã½sledek obrÃ¡zku pro needs" id="281" name="Google Shape;28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85058" y="3497463"/>
            <a:ext cx="3364543" cy="2730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"/>
          <p:cNvSpPr txBox="1"/>
          <p:nvPr>
            <p:ph idx="2" type="body"/>
          </p:nvPr>
        </p:nvSpPr>
        <p:spPr>
          <a:xfrm>
            <a:off x="995891" y="1704550"/>
            <a:ext cx="9335642" cy="3668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</a:pPr>
            <a:r>
              <a:rPr lang="cs-CZ" sz="2400">
                <a:solidFill>
                  <a:srgbClr val="0000A5"/>
                </a:solidFill>
                <a:latin typeface="Verdana"/>
                <a:ea typeface="Verdana"/>
                <a:cs typeface="Verdana"/>
                <a:sym typeface="Verdana"/>
              </a:rPr>
              <a:t>TASK: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</a:pPr>
            <a:r>
              <a:rPr lang="cs-CZ" sz="2400">
                <a:latin typeface="Verdana"/>
                <a:ea typeface="Verdana"/>
                <a:cs typeface="Verdana"/>
                <a:sym typeface="Verdana"/>
              </a:rPr>
              <a:t>In groups / pairs, talk about your needs and goals.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</a:pPr>
            <a:r>
              <a:t/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i="1" lang="cs-CZ" sz="2400">
                <a:latin typeface="Verdana"/>
                <a:ea typeface="Verdana"/>
                <a:cs typeface="Verdana"/>
                <a:sym typeface="Verdana"/>
              </a:rPr>
              <a:t>What EXACTLY do you want to focus on?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</a:pPr>
            <a:r>
              <a:rPr i="1" lang="cs-CZ" sz="2400">
                <a:latin typeface="Verdana"/>
                <a:ea typeface="Verdana"/>
                <a:cs typeface="Verdana"/>
                <a:sym typeface="Verdana"/>
              </a:rPr>
              <a:t>What do you want or need to achieve?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</a:pPr>
            <a:r>
              <a:rPr i="1" lang="cs-CZ" sz="2400">
                <a:latin typeface="Verdana"/>
                <a:ea typeface="Verdana"/>
                <a:cs typeface="Verdana"/>
                <a:sym typeface="Verdana"/>
              </a:rPr>
              <a:t>What can you do on your own?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</a:pPr>
            <a:r>
              <a:rPr i="1" lang="cs-CZ" sz="2400">
                <a:latin typeface="Verdana"/>
                <a:ea typeface="Verdana"/>
                <a:cs typeface="Verdana"/>
                <a:sym typeface="Verdana"/>
              </a:rPr>
              <a:t>What do you prefer to do with others?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</a:pPr>
            <a:r>
              <a:rPr i="1" lang="cs-CZ" sz="2400">
                <a:latin typeface="Verdana"/>
                <a:ea typeface="Verdana"/>
                <a:cs typeface="Verdana"/>
                <a:sym typeface="Verdana"/>
              </a:rPr>
              <a:t>What materials or resources can you use?</a:t>
            </a:r>
            <a:endParaRPr/>
          </a:p>
        </p:txBody>
      </p:sp>
      <p:sp>
        <p:nvSpPr>
          <p:cNvPr id="288" name="Google Shape;288;p13"/>
          <p:cNvSpPr txBox="1"/>
          <p:nvPr>
            <p:ph type="title"/>
          </p:nvPr>
        </p:nvSpPr>
        <p:spPr>
          <a:xfrm>
            <a:off x="1980480" y="275401"/>
            <a:ext cx="8710965" cy="114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r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SzPct val="53639"/>
              <a:buNone/>
            </a:pPr>
            <a:r>
              <a:rPr lang="cs-CZ" sz="290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90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900">
                <a:latin typeface="Verdana"/>
                <a:ea typeface="Verdana"/>
                <a:cs typeface="Verdana"/>
                <a:sym typeface="Verdana"/>
              </a:rPr>
              <a:t>needs – goals - plans</a:t>
            </a:r>
            <a:endParaRPr sz="2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9" name="Google Shape;289;p13"/>
          <p:cNvSpPr/>
          <p:nvPr/>
        </p:nvSpPr>
        <p:spPr>
          <a:xfrm>
            <a:off x="8141775" y="2851550"/>
            <a:ext cx="3006600" cy="2274600"/>
          </a:xfrm>
          <a:prstGeom prst="triangle">
            <a:avLst>
              <a:gd fmla="val 50000" name="adj"/>
            </a:avLst>
          </a:prstGeom>
          <a:solidFill>
            <a:srgbClr val="8B8B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4"/>
          <p:cNvSpPr txBox="1"/>
          <p:nvPr>
            <p:ph idx="2" type="body"/>
          </p:nvPr>
        </p:nvSpPr>
        <p:spPr>
          <a:xfrm>
            <a:off x="995891" y="1704550"/>
            <a:ext cx="9335642" cy="3668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</a:pPr>
            <a:r>
              <a:rPr lang="cs-CZ" sz="2400">
                <a:solidFill>
                  <a:srgbClr val="0000A5"/>
                </a:solidFill>
                <a:latin typeface="Verdana"/>
                <a:ea typeface="Verdana"/>
                <a:cs typeface="Verdana"/>
                <a:sym typeface="Verdana"/>
              </a:rPr>
              <a:t>CHECK: HAVING SOCIAL CONVERSATIONS / VOCABULARY</a:t>
            </a:r>
            <a:r>
              <a:rPr lang="cs-CZ" sz="2400"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</a:pPr>
            <a:r>
              <a:t/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i="1" lang="cs-CZ" sz="2400">
                <a:latin typeface="Verdana"/>
                <a:ea typeface="Verdana"/>
                <a:cs typeface="Verdana"/>
                <a:sym typeface="Verdana"/>
              </a:rPr>
              <a:t>What EXACTLY do you want to focus on?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</a:pPr>
            <a:r>
              <a:rPr i="1" lang="cs-CZ" sz="2400">
                <a:latin typeface="Verdana"/>
                <a:ea typeface="Verdana"/>
                <a:cs typeface="Verdana"/>
                <a:sym typeface="Verdana"/>
              </a:rPr>
              <a:t>What do you want or need to achieve?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</a:pPr>
            <a:r>
              <a:rPr i="1" lang="cs-CZ" sz="2400">
                <a:latin typeface="Verdana"/>
                <a:ea typeface="Verdana"/>
                <a:cs typeface="Verdana"/>
                <a:sym typeface="Verdana"/>
              </a:rPr>
              <a:t>What can you do on your own?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</a:pPr>
            <a:r>
              <a:rPr i="1" lang="cs-CZ" sz="2400">
                <a:latin typeface="Verdana"/>
                <a:ea typeface="Verdana"/>
                <a:cs typeface="Verdana"/>
                <a:sym typeface="Verdana"/>
              </a:rPr>
              <a:t>What do you prefer to do with others?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</a:pPr>
            <a:r>
              <a:rPr i="1" lang="cs-CZ" sz="2400">
                <a:latin typeface="Verdana"/>
                <a:ea typeface="Verdana"/>
                <a:cs typeface="Verdana"/>
                <a:sym typeface="Verdana"/>
              </a:rPr>
              <a:t>What materials or resources can you use?</a:t>
            </a:r>
            <a:endParaRPr/>
          </a:p>
        </p:txBody>
      </p:sp>
      <p:sp>
        <p:nvSpPr>
          <p:cNvPr id="296" name="Google Shape;296;p14"/>
          <p:cNvSpPr txBox="1"/>
          <p:nvPr>
            <p:ph type="title"/>
          </p:nvPr>
        </p:nvSpPr>
        <p:spPr>
          <a:xfrm>
            <a:off x="1980480" y="275401"/>
            <a:ext cx="8710965" cy="114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r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SzPct val="53639"/>
              <a:buNone/>
            </a:pPr>
            <a:r>
              <a:rPr lang="cs-CZ" sz="290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90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900">
                <a:latin typeface="Verdana"/>
                <a:ea typeface="Verdana"/>
                <a:cs typeface="Verdana"/>
                <a:sym typeface="Verdana"/>
              </a:rPr>
              <a:t>needs – goals - plans</a:t>
            </a:r>
            <a:endParaRPr sz="29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97" name="Google Shape;29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2776" y="2446150"/>
            <a:ext cx="3990451" cy="349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7"/>
          <p:cNvSpPr txBox="1"/>
          <p:nvPr>
            <p:ph idx="2" type="body"/>
          </p:nvPr>
        </p:nvSpPr>
        <p:spPr>
          <a:xfrm>
            <a:off x="995891" y="1704550"/>
            <a:ext cx="10173554" cy="3668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</a:pPr>
            <a:r>
              <a:rPr lang="cs-CZ" sz="2400">
                <a:solidFill>
                  <a:srgbClr val="0000A5"/>
                </a:solidFill>
                <a:latin typeface="Verdana"/>
                <a:ea typeface="Verdana"/>
                <a:cs typeface="Verdana"/>
                <a:sym typeface="Verdana"/>
              </a:rPr>
              <a:t>CHECK: HAVING SOCIAL CONVERSATIONS / VOCABULARY: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i="1" lang="cs-CZ" sz="2400">
                <a:latin typeface="Verdana"/>
                <a:ea typeface="Verdana"/>
                <a:cs typeface="Verdana"/>
                <a:sym typeface="Verdana"/>
              </a:rPr>
              <a:t>What EXACTLY do you want to focus on?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</a:pPr>
            <a:r>
              <a:rPr i="1" lang="cs-CZ" sz="2400">
                <a:latin typeface="Verdana"/>
                <a:ea typeface="Verdana"/>
                <a:cs typeface="Verdana"/>
                <a:sym typeface="Verdana"/>
              </a:rPr>
              <a:t>What do you want or need to achieve?			WHEN?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</a:pPr>
            <a:r>
              <a:rPr i="1" lang="cs-CZ" sz="2400">
                <a:latin typeface="Verdana"/>
                <a:ea typeface="Verdana"/>
                <a:cs typeface="Verdana"/>
                <a:sym typeface="Verdana"/>
              </a:rPr>
              <a:t>	WHAT COULD BE THE FIRST STEP?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</a:pPr>
            <a:r>
              <a:rPr i="1" lang="cs-CZ" sz="2400">
                <a:latin typeface="Verdana"/>
                <a:ea typeface="Verdana"/>
                <a:cs typeface="Verdana"/>
                <a:sym typeface="Verdana"/>
              </a:rPr>
              <a:t>	HOW ARE YOU GOING TO CHECK YOUR PROGRESS?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</a:pPr>
            <a:r>
              <a:t/>
            </a:r>
            <a:endParaRPr i="1" sz="2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</a:pPr>
            <a:r>
              <a:rPr i="1" lang="cs-CZ" sz="2400">
                <a:latin typeface="Verdana"/>
                <a:ea typeface="Verdana"/>
                <a:cs typeface="Verdana"/>
                <a:sym typeface="Verdana"/>
              </a:rPr>
              <a:t>What can you do on your own? WHEN?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</a:pPr>
            <a:r>
              <a:rPr i="1" lang="cs-CZ" sz="2400">
                <a:latin typeface="Verdana"/>
                <a:ea typeface="Verdana"/>
                <a:cs typeface="Verdana"/>
                <a:sym typeface="Verdana"/>
              </a:rPr>
              <a:t>What do you prefer to do with others? HOW TO ORGANIZE IT?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erdana"/>
              <a:buNone/>
            </a:pPr>
            <a:r>
              <a:rPr i="1" lang="cs-CZ" sz="2400">
                <a:latin typeface="Verdana"/>
                <a:ea typeface="Verdana"/>
                <a:cs typeface="Verdana"/>
                <a:sym typeface="Verdana"/>
              </a:rPr>
              <a:t>What materials or resources can you use? HOW ARE YOU GOING TO USE THEM?</a:t>
            </a:r>
            <a:endParaRPr/>
          </a:p>
        </p:txBody>
      </p:sp>
      <p:sp>
        <p:nvSpPr>
          <p:cNvPr id="304" name="Google Shape;304;p47"/>
          <p:cNvSpPr txBox="1"/>
          <p:nvPr>
            <p:ph type="title"/>
          </p:nvPr>
        </p:nvSpPr>
        <p:spPr>
          <a:xfrm>
            <a:off x="1980480" y="275401"/>
            <a:ext cx="8710965" cy="114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r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SzPct val="53639"/>
              <a:buNone/>
            </a:pPr>
            <a:r>
              <a:rPr lang="cs-CZ" sz="290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90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900">
                <a:latin typeface="Verdana"/>
                <a:ea typeface="Verdana"/>
                <a:cs typeface="Verdana"/>
                <a:sym typeface="Verdana"/>
              </a:rPr>
              <a:t>needs – goals - plans</a:t>
            </a:r>
            <a:endParaRPr sz="29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48611"/>
              <a:buNone/>
            </a:pPr>
            <a:r>
              <a:rPr lang="cs-CZ" sz="3200">
                <a:latin typeface="Verdana"/>
                <a:ea typeface="Verdana"/>
                <a:cs typeface="Verdana"/>
                <a:sym typeface="Verdana"/>
              </a:rPr>
              <a:t>ENGLISH AUTONOMOUSLY </a:t>
            </a:r>
            <a:br>
              <a:rPr lang="cs-CZ" sz="3200">
                <a:latin typeface="Verdana"/>
                <a:ea typeface="Verdana"/>
                <a:cs typeface="Verdana"/>
                <a:sym typeface="Verdana"/>
              </a:rPr>
            </a:br>
            <a:r>
              <a:rPr lang="cs-CZ" sz="3200">
                <a:latin typeface="Verdana"/>
                <a:ea typeface="Verdana"/>
                <a:cs typeface="Verdana"/>
                <a:sym typeface="Verdana"/>
              </a:rPr>
              <a:t>planning </a:t>
            </a:r>
            <a:endParaRPr sz="32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11" name="Google Shape;311;p15"/>
          <p:cNvPicPr preferRelativeResize="0"/>
          <p:nvPr/>
        </p:nvPicPr>
        <p:blipFill rotWithShape="1">
          <a:blip r:embed="rId3">
            <a:alphaModFix/>
          </a:blip>
          <a:srcRect b="5801" l="18785" r="21094" t="17084"/>
          <a:stretch/>
        </p:blipFill>
        <p:spPr>
          <a:xfrm>
            <a:off x="659969" y="720000"/>
            <a:ext cx="5153890" cy="5288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5126" y="2333525"/>
            <a:ext cx="2051575" cy="179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5"/>
          <p:cNvPicPr preferRelativeResize="0"/>
          <p:nvPr/>
        </p:nvPicPr>
        <p:blipFill rotWithShape="1">
          <a:blip r:embed="rId5">
            <a:alphaModFix/>
          </a:blip>
          <a:srcRect b="0" l="7321" r="0" t="0"/>
          <a:stretch/>
        </p:blipFill>
        <p:spPr>
          <a:xfrm>
            <a:off x="8103998" y="3639821"/>
            <a:ext cx="1408725" cy="2026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6.googleusercontent.com/KLk6W5SfTnHpKnXM06MTTPlII1sB45bGd6zJT0Dr7D9lGK-bantafjESxdYwP2ZevtlVMnWT6aZ9M-abbOKMhdBWp2dWcXsKCjd4ZgfXwKfnSl_AMFJT9dmheCpdplk0avsqYXjPZxurRHIC6Fa61IOx0YkDZ94WHbqzRyL9n1iRIaCBVO0iCZMlvaQYJte_hH-mlg" id="314" name="Google Shape;314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27002" y="2333527"/>
            <a:ext cx="2139750" cy="240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Second session outline</a:t>
            </a:r>
            <a:endParaRPr/>
          </a:p>
        </p:txBody>
      </p:sp>
      <p:sp>
        <p:nvSpPr>
          <p:cNvPr id="141" name="Google Shape;141;p8"/>
          <p:cNvSpPr txBox="1"/>
          <p:nvPr>
            <p:ph idx="1" type="body"/>
          </p:nvPr>
        </p:nvSpPr>
        <p:spPr>
          <a:xfrm>
            <a:off x="718800" y="1872000"/>
            <a:ext cx="10753200" cy="4200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7D"/>
              </a:buClr>
              <a:buSzPts val="2800"/>
              <a:buFont typeface="Noto Sans Symbols"/>
              <a:buChar char="▪"/>
            </a:pPr>
            <a:r>
              <a:rPr lang="cs-CZ"/>
              <a:t>autonomous learning – principles 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-CZ"/>
              <a:t>					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-CZ"/>
              <a:t>					English autonomously – structure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7D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7D"/>
              </a:buClr>
              <a:buSzPts val="2800"/>
              <a:buFont typeface="Noto Sans Symbols"/>
              <a:buChar char="▪"/>
            </a:pPr>
            <a:r>
              <a:rPr lang="cs-CZ"/>
              <a:t>goal-setting – planning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7D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7D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142" name="Google Shape;142;p8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43" name="Google Shape;143;p8"/>
          <p:cNvSpPr txBox="1"/>
          <p:nvPr>
            <p:ph idx="11" type="ftr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48611"/>
              <a:buNone/>
            </a:pPr>
            <a:r>
              <a:rPr lang="cs-CZ" sz="3200">
                <a:latin typeface="Verdana"/>
                <a:ea typeface="Verdana"/>
                <a:cs typeface="Verdana"/>
                <a:sym typeface="Verdana"/>
              </a:rPr>
              <a:t>ENGLISH AUTONOMOUSLY </a:t>
            </a:r>
            <a:br>
              <a:rPr lang="cs-CZ" sz="3200">
                <a:latin typeface="Verdana"/>
                <a:ea typeface="Verdana"/>
                <a:cs typeface="Verdana"/>
                <a:sym typeface="Verdana"/>
              </a:rPr>
            </a:br>
            <a:r>
              <a:rPr lang="cs-CZ" sz="3200">
                <a:latin typeface="Verdana"/>
                <a:ea typeface="Verdana"/>
                <a:cs typeface="Verdana"/>
                <a:sym typeface="Verdana"/>
              </a:rPr>
              <a:t>step 1: modules </a:t>
            </a:r>
            <a:endParaRPr sz="32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Obsah obrázku text&#10;&#10;Popis byl vytvořen automaticky" id="321" name="Google Shape;321;p6"/>
          <p:cNvPicPr preferRelativeResize="0"/>
          <p:nvPr/>
        </p:nvPicPr>
        <p:blipFill rotWithShape="1">
          <a:blip r:embed="rId3">
            <a:alphaModFix/>
          </a:blip>
          <a:srcRect b="6093" l="1585" r="1846" t="2789"/>
          <a:stretch/>
        </p:blipFill>
        <p:spPr>
          <a:xfrm>
            <a:off x="718800" y="930619"/>
            <a:ext cx="4231103" cy="5476298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6"/>
          <p:cNvSpPr/>
          <p:nvPr/>
        </p:nvSpPr>
        <p:spPr>
          <a:xfrm>
            <a:off x="1330036" y="3954483"/>
            <a:ext cx="3004458" cy="129441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6"/>
          <p:cNvSpPr/>
          <p:nvPr/>
        </p:nvSpPr>
        <p:spPr>
          <a:xfrm>
            <a:off x="1330036" y="2725386"/>
            <a:ext cx="2865416" cy="83721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8"/>
          <p:cNvSpPr txBox="1"/>
          <p:nvPr>
            <p:ph type="title"/>
          </p:nvPr>
        </p:nvSpPr>
        <p:spPr>
          <a:xfrm>
            <a:off x="2511422" y="420182"/>
            <a:ext cx="8710965" cy="114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r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SzPct val="53639"/>
              <a:buNone/>
            </a:pPr>
            <a:r>
              <a:rPr lang="cs-CZ" sz="290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90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900">
                <a:latin typeface="Verdana"/>
                <a:ea typeface="Verdana"/>
                <a:cs typeface="Verdana"/>
                <a:sym typeface="Verdana"/>
              </a:rPr>
              <a:t>step 2: your individual activities </a:t>
            </a:r>
            <a:endParaRPr/>
          </a:p>
        </p:txBody>
      </p:sp>
      <p:sp>
        <p:nvSpPr>
          <p:cNvPr id="330" name="Google Shape;330;p48"/>
          <p:cNvSpPr txBox="1"/>
          <p:nvPr>
            <p:ph idx="2" type="body"/>
          </p:nvPr>
        </p:nvSpPr>
        <p:spPr>
          <a:xfrm>
            <a:off x="2064001" y="1629001"/>
            <a:ext cx="8064000" cy="42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Obsah obrázku text&#10;&#10;Popis byl vytvořen automaticky" id="331" name="Google Shape;331;p48"/>
          <p:cNvPicPr preferRelativeResize="0"/>
          <p:nvPr/>
        </p:nvPicPr>
        <p:blipFill rotWithShape="1">
          <a:blip r:embed="rId3">
            <a:alphaModFix/>
          </a:blip>
          <a:srcRect b="6093" l="1585" r="1846" t="2789"/>
          <a:stretch/>
        </p:blipFill>
        <p:spPr>
          <a:xfrm>
            <a:off x="1194026" y="1676553"/>
            <a:ext cx="4242190" cy="4761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"/>
          <p:cNvSpPr txBox="1"/>
          <p:nvPr>
            <p:ph type="title"/>
          </p:nvPr>
        </p:nvSpPr>
        <p:spPr>
          <a:xfrm>
            <a:off x="2511422" y="420182"/>
            <a:ext cx="8710965" cy="114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r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SzPct val="53639"/>
              <a:buNone/>
            </a:pPr>
            <a:r>
              <a:rPr lang="cs-CZ" sz="290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90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900">
                <a:latin typeface="Verdana"/>
                <a:ea typeface="Verdana"/>
                <a:cs typeface="Verdana"/>
                <a:sym typeface="Verdana"/>
              </a:rPr>
              <a:t>step 3: finalizing the plan </a:t>
            </a:r>
            <a:br>
              <a:rPr lang="cs-CZ" sz="290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900">
                <a:latin typeface="Verdana"/>
                <a:ea typeface="Verdana"/>
                <a:cs typeface="Verdana"/>
                <a:sym typeface="Verdana"/>
              </a:rPr>
              <a:t>with your advisor </a:t>
            </a:r>
            <a:endParaRPr/>
          </a:p>
        </p:txBody>
      </p:sp>
      <p:sp>
        <p:nvSpPr>
          <p:cNvPr id="338" name="Google Shape;338;p16"/>
          <p:cNvSpPr txBox="1"/>
          <p:nvPr>
            <p:ph idx="2" type="body"/>
          </p:nvPr>
        </p:nvSpPr>
        <p:spPr>
          <a:xfrm>
            <a:off x="2064001" y="1629001"/>
            <a:ext cx="8064000" cy="42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339" name="Google Shape;33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9663" y="796414"/>
            <a:ext cx="4086761" cy="5527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7e32c5d01c_0_17"/>
          <p:cNvSpPr txBox="1"/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591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591">
                <a:latin typeface="Verdana"/>
                <a:ea typeface="Verdana"/>
                <a:cs typeface="Verdana"/>
                <a:sym typeface="Verdana"/>
              </a:rPr>
            </a:br>
            <a:r>
              <a:rPr lang="cs-CZ" sz="2591">
                <a:latin typeface="Verdana"/>
                <a:ea typeface="Verdana"/>
                <a:cs typeface="Verdana"/>
                <a:sym typeface="Verdana"/>
              </a:rPr>
              <a:t>advising sessions </a:t>
            </a:r>
            <a:endParaRPr sz="259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6" name="Google Shape;346;g7e32c5d01c_0_17"/>
          <p:cNvSpPr txBox="1"/>
          <p:nvPr>
            <p:ph idx="2" type="body"/>
          </p:nvPr>
        </p:nvSpPr>
        <p:spPr>
          <a:xfrm>
            <a:off x="6298841" y="2019302"/>
            <a:ext cx="5169300" cy="41106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1450" lIns="82925" spcFirstLastPara="1" rIns="82925" wrap="square" tIns="41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r>
              <a:t/>
            </a:r>
            <a:endParaRPr sz="2903"/>
          </a:p>
          <a:p>
            <a:pPr indent="0" lvl="0" marL="442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rPr lang="cs-CZ" sz="2903"/>
              <a:t>1st session – study plan</a:t>
            </a:r>
            <a:endParaRPr sz="2903"/>
          </a:p>
          <a:p>
            <a:pPr indent="-228599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t/>
            </a:r>
            <a:endParaRPr sz="2903"/>
          </a:p>
          <a:p>
            <a:pPr indent="-228599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t/>
            </a:r>
            <a:endParaRPr sz="2903"/>
          </a:p>
          <a:p>
            <a:pPr indent="0" lvl="0" marL="442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rPr lang="cs-CZ" sz="2903"/>
              <a:t>2nd session – monitoring</a:t>
            </a:r>
            <a:endParaRPr/>
          </a:p>
          <a:p>
            <a:pPr indent="-228599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t/>
            </a:r>
            <a:endParaRPr sz="2903"/>
          </a:p>
          <a:p>
            <a:pPr indent="-228599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t/>
            </a:r>
            <a:endParaRPr sz="2903"/>
          </a:p>
          <a:p>
            <a:pPr indent="0" lvl="0" marL="442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rPr lang="cs-CZ" sz="2903"/>
              <a:t>3rd session – final evaluation</a:t>
            </a:r>
            <a:endParaRPr sz="290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903"/>
          </a:p>
        </p:txBody>
      </p:sp>
      <p:sp>
        <p:nvSpPr>
          <p:cNvPr id="347" name="Google Shape;347;g7e32c5d01c_0_17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48" name="Google Shape;348;g7e32c5d01c_0_17"/>
          <p:cNvSpPr txBox="1"/>
          <p:nvPr>
            <p:ph idx="11" type="ftr"/>
          </p:nvPr>
        </p:nvSpPr>
        <p:spPr>
          <a:xfrm>
            <a:off x="563592" y="6248400"/>
            <a:ext cx="8407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grpSp>
        <p:nvGrpSpPr>
          <p:cNvPr id="349" name="Google Shape;349;g7e32c5d01c_0_17"/>
          <p:cNvGrpSpPr/>
          <p:nvPr/>
        </p:nvGrpSpPr>
        <p:grpSpPr>
          <a:xfrm>
            <a:off x="666000" y="1956172"/>
            <a:ext cx="4215653" cy="3978958"/>
            <a:chOff x="940187" y="51011"/>
            <a:chExt cx="4215653" cy="3978958"/>
          </a:xfrm>
        </p:grpSpPr>
        <p:sp>
          <p:nvSpPr>
            <p:cNvPr id="350" name="Google Shape;350;g7e32c5d01c_0_17"/>
            <p:cNvSpPr/>
            <p:nvPr/>
          </p:nvSpPr>
          <p:spPr>
            <a:xfrm>
              <a:off x="1823713" y="51011"/>
              <a:ext cx="2448600" cy="2448600"/>
            </a:xfrm>
            <a:prstGeom prst="ellipse">
              <a:avLst/>
            </a:prstGeom>
            <a:solidFill>
              <a:srgbClr val="FFD966">
                <a:alpha val="49019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g7e32c5d01c_0_17"/>
            <p:cNvSpPr txBox="1"/>
            <p:nvPr/>
          </p:nvSpPr>
          <p:spPr>
            <a:xfrm>
              <a:off x="2150190" y="479512"/>
              <a:ext cx="1795500" cy="110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cs-CZ" sz="24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planning</a:t>
              </a:r>
              <a:endPara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2" name="Google Shape;352;g7e32c5d01c_0_17"/>
            <p:cNvSpPr/>
            <p:nvPr/>
          </p:nvSpPr>
          <p:spPr>
            <a:xfrm>
              <a:off x="2707240" y="1581369"/>
              <a:ext cx="2448600" cy="2448600"/>
            </a:xfrm>
            <a:prstGeom prst="ellipse">
              <a:avLst/>
            </a:prstGeom>
            <a:solidFill>
              <a:srgbClr val="5AC8AF">
                <a:alpha val="49019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g7e32c5d01c_0_17"/>
            <p:cNvSpPr txBox="1"/>
            <p:nvPr/>
          </p:nvSpPr>
          <p:spPr>
            <a:xfrm>
              <a:off x="3456095" y="2213917"/>
              <a:ext cx="1469100" cy="13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cs-CZ" sz="24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evaluating</a:t>
              </a:r>
              <a:endPara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4" name="Google Shape;354;g7e32c5d01c_0_17"/>
            <p:cNvSpPr/>
            <p:nvPr/>
          </p:nvSpPr>
          <p:spPr>
            <a:xfrm>
              <a:off x="940187" y="1581369"/>
              <a:ext cx="2448600" cy="2448600"/>
            </a:xfrm>
            <a:prstGeom prst="ellipse">
              <a:avLst/>
            </a:prstGeom>
            <a:solidFill>
              <a:srgbClr val="FCCFD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g7e32c5d01c_0_17"/>
            <p:cNvSpPr txBox="1"/>
            <p:nvPr/>
          </p:nvSpPr>
          <p:spPr>
            <a:xfrm>
              <a:off x="1170761" y="2213917"/>
              <a:ext cx="1469100" cy="13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cs-CZ" sz="24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monitoring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13b855f908_0_7"/>
          <p:cNvSpPr txBox="1"/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591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591">
                <a:latin typeface="Verdana"/>
                <a:ea typeface="Verdana"/>
                <a:cs typeface="Verdana"/>
                <a:sym typeface="Verdana"/>
              </a:rPr>
            </a:br>
            <a:r>
              <a:rPr lang="cs-CZ" sz="2591">
                <a:latin typeface="Verdana"/>
                <a:ea typeface="Verdana"/>
                <a:cs typeface="Verdana"/>
                <a:sym typeface="Verdana"/>
              </a:rPr>
              <a:t>advising sessions </a:t>
            </a:r>
            <a:endParaRPr sz="259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2" name="Google Shape;362;g213b855f908_0_7"/>
          <p:cNvSpPr txBox="1"/>
          <p:nvPr>
            <p:ph idx="2" type="body"/>
          </p:nvPr>
        </p:nvSpPr>
        <p:spPr>
          <a:xfrm>
            <a:off x="6298841" y="2019302"/>
            <a:ext cx="5169300" cy="41106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1450" lIns="82925" spcFirstLastPara="1" rIns="82925" wrap="square" tIns="41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r>
              <a:t/>
            </a:r>
            <a:endParaRPr sz="2903"/>
          </a:p>
          <a:p>
            <a:pPr indent="0" lvl="0" marL="4425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rPr lang="cs-CZ" sz="2903"/>
              <a:t>Eva (FI)</a:t>
            </a:r>
            <a:endParaRPr sz="2903"/>
          </a:p>
          <a:p>
            <a:pPr indent="0" lvl="0" marL="4425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rPr lang="cs-CZ" sz="2903"/>
              <a:t>Marcela (FI)</a:t>
            </a:r>
            <a:endParaRPr sz="2903"/>
          </a:p>
          <a:p>
            <a:pPr indent="0" lvl="0" marL="4425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rPr lang="cs-CZ" sz="2903"/>
              <a:t>Martina (FF)</a:t>
            </a:r>
            <a:endParaRPr sz="2903"/>
          </a:p>
          <a:p>
            <a:pPr indent="0" lvl="0" marL="4425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rPr lang="cs-CZ" sz="2903"/>
              <a:t>Anna (PřF / PedF)</a:t>
            </a:r>
            <a:endParaRPr sz="2903"/>
          </a:p>
          <a:p>
            <a:pPr indent="0" lvl="0" marL="4425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rPr lang="cs-CZ" sz="2903"/>
              <a:t>Miryana (PedF)</a:t>
            </a:r>
            <a:endParaRPr sz="2903"/>
          </a:p>
          <a:p>
            <a:pPr indent="0" lvl="0" marL="4425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t/>
            </a:r>
            <a:endParaRPr sz="290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903"/>
          </a:p>
        </p:txBody>
      </p:sp>
      <p:sp>
        <p:nvSpPr>
          <p:cNvPr id="363" name="Google Shape;363;g213b855f908_0_7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64" name="Google Shape;364;g213b855f908_0_7"/>
          <p:cNvSpPr txBox="1"/>
          <p:nvPr>
            <p:ph idx="11" type="ftr"/>
          </p:nvPr>
        </p:nvSpPr>
        <p:spPr>
          <a:xfrm>
            <a:off x="563592" y="6248400"/>
            <a:ext cx="8407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grpSp>
        <p:nvGrpSpPr>
          <p:cNvPr id="365" name="Google Shape;365;g213b855f908_0_7"/>
          <p:cNvGrpSpPr/>
          <p:nvPr/>
        </p:nvGrpSpPr>
        <p:grpSpPr>
          <a:xfrm>
            <a:off x="666000" y="1956172"/>
            <a:ext cx="4215653" cy="3978958"/>
            <a:chOff x="940187" y="51011"/>
            <a:chExt cx="4215653" cy="3978958"/>
          </a:xfrm>
        </p:grpSpPr>
        <p:sp>
          <p:nvSpPr>
            <p:cNvPr id="366" name="Google Shape;366;g213b855f908_0_7"/>
            <p:cNvSpPr/>
            <p:nvPr/>
          </p:nvSpPr>
          <p:spPr>
            <a:xfrm>
              <a:off x="1823713" y="51011"/>
              <a:ext cx="2448600" cy="2448600"/>
            </a:xfrm>
            <a:prstGeom prst="ellipse">
              <a:avLst/>
            </a:prstGeom>
            <a:solidFill>
              <a:srgbClr val="FFD966">
                <a:alpha val="49020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g213b855f908_0_7"/>
            <p:cNvSpPr txBox="1"/>
            <p:nvPr/>
          </p:nvSpPr>
          <p:spPr>
            <a:xfrm>
              <a:off x="2150190" y="479512"/>
              <a:ext cx="1795500" cy="110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cs-CZ" sz="24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planning</a:t>
              </a:r>
              <a:endPara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8" name="Google Shape;368;g213b855f908_0_7"/>
            <p:cNvSpPr/>
            <p:nvPr/>
          </p:nvSpPr>
          <p:spPr>
            <a:xfrm>
              <a:off x="2707240" y="1581369"/>
              <a:ext cx="2448600" cy="2448600"/>
            </a:xfrm>
            <a:prstGeom prst="ellipse">
              <a:avLst/>
            </a:prstGeom>
            <a:solidFill>
              <a:srgbClr val="5AC8AF">
                <a:alpha val="49020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g213b855f908_0_7"/>
            <p:cNvSpPr txBox="1"/>
            <p:nvPr/>
          </p:nvSpPr>
          <p:spPr>
            <a:xfrm>
              <a:off x="3456095" y="2213917"/>
              <a:ext cx="1469100" cy="13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cs-CZ" sz="24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evaluating</a:t>
              </a:r>
              <a:endPara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0" name="Google Shape;370;g213b855f908_0_7"/>
            <p:cNvSpPr/>
            <p:nvPr/>
          </p:nvSpPr>
          <p:spPr>
            <a:xfrm>
              <a:off x="940187" y="1581369"/>
              <a:ext cx="2448600" cy="2448600"/>
            </a:xfrm>
            <a:prstGeom prst="ellipse">
              <a:avLst/>
            </a:prstGeom>
            <a:solidFill>
              <a:srgbClr val="FCCFD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g213b855f908_0_7"/>
            <p:cNvSpPr txBox="1"/>
            <p:nvPr/>
          </p:nvSpPr>
          <p:spPr>
            <a:xfrm>
              <a:off x="1170761" y="2213917"/>
              <a:ext cx="1469100" cy="13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cs-CZ" sz="24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monitoring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0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r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ct val="60037"/>
              <a:buNone/>
            </a:pPr>
            <a:r>
              <a:rPr lang="cs-CZ" sz="2591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591">
                <a:latin typeface="Verdana"/>
                <a:ea typeface="Verdana"/>
                <a:cs typeface="Verdana"/>
                <a:sym typeface="Verdana"/>
              </a:rPr>
            </a:br>
            <a:r>
              <a:rPr lang="cs-CZ" sz="2591">
                <a:latin typeface="Verdana"/>
                <a:ea typeface="Verdana"/>
                <a:cs typeface="Verdana"/>
                <a:sym typeface="Verdana"/>
              </a:rPr>
              <a:t>self-regulated learning</a:t>
            </a:r>
            <a:br>
              <a:rPr lang="cs-CZ" sz="2591">
                <a:latin typeface="Verdana"/>
                <a:ea typeface="Verdana"/>
                <a:cs typeface="Verdana"/>
                <a:sym typeface="Verdana"/>
              </a:rPr>
            </a:br>
            <a:br>
              <a:rPr lang="cs-CZ" sz="2591">
                <a:latin typeface="Verdana"/>
                <a:ea typeface="Verdana"/>
                <a:cs typeface="Verdana"/>
                <a:sym typeface="Verdana"/>
              </a:rPr>
            </a:br>
            <a:r>
              <a:rPr lang="cs-CZ" sz="2591">
                <a:latin typeface="Verdana"/>
                <a:ea typeface="Verdana"/>
                <a:cs typeface="Verdana"/>
                <a:sym typeface="Verdana"/>
              </a:rPr>
              <a:t> + intro sessions</a:t>
            </a:r>
            <a:br>
              <a:rPr lang="cs-CZ" sz="2591">
                <a:latin typeface="Verdana"/>
                <a:ea typeface="Verdana"/>
                <a:cs typeface="Verdana"/>
                <a:sym typeface="Verdana"/>
              </a:rPr>
            </a:br>
            <a:r>
              <a:rPr lang="cs-CZ" sz="2591">
                <a:latin typeface="Verdana"/>
                <a:ea typeface="Verdana"/>
                <a:cs typeface="Verdana"/>
                <a:sym typeface="Verdana"/>
              </a:rPr>
              <a:t>+ advising sessions</a:t>
            </a:r>
            <a:br>
              <a:rPr lang="cs-CZ" sz="2591">
                <a:latin typeface="Verdana"/>
                <a:ea typeface="Verdana"/>
                <a:cs typeface="Verdana"/>
                <a:sym typeface="Verdana"/>
              </a:rPr>
            </a:br>
            <a:r>
              <a:rPr lang="cs-CZ" sz="2591">
                <a:latin typeface="Verdana"/>
                <a:ea typeface="Verdana"/>
                <a:cs typeface="Verdana"/>
                <a:sym typeface="Verdana"/>
              </a:rPr>
              <a:t> + log</a:t>
            </a:r>
            <a:endParaRPr sz="2591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r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ct val="60037"/>
              <a:buNone/>
            </a:pPr>
            <a:r>
              <a:t/>
            </a:r>
            <a:endParaRPr sz="2591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r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ct val="60037"/>
              <a:buNone/>
            </a:pPr>
            <a:r>
              <a:t/>
            </a:r>
            <a:endParaRPr sz="2591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r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ct val="60036"/>
              <a:buNone/>
            </a:pPr>
            <a:r>
              <a:rPr lang="cs-CZ" sz="2591">
                <a:latin typeface="Verdana"/>
                <a:ea typeface="Verdana"/>
                <a:cs typeface="Verdana"/>
                <a:sym typeface="Verdana"/>
              </a:rPr>
              <a:t>MAI?</a:t>
            </a:r>
            <a:br>
              <a:rPr lang="cs-CZ" sz="2591">
                <a:latin typeface="Verdana"/>
                <a:ea typeface="Verdana"/>
                <a:cs typeface="Verdana"/>
                <a:sym typeface="Verdana"/>
              </a:rPr>
            </a:br>
            <a:r>
              <a:rPr lang="cs-CZ" sz="2591">
                <a:latin typeface="Verdana"/>
                <a:ea typeface="Verdana"/>
                <a:cs typeface="Verdana"/>
                <a:sym typeface="Verdana"/>
              </a:rPr>
              <a:t> </a:t>
            </a:r>
            <a:endParaRPr sz="259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8" name="Google Shape;378;p20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79" name="Google Shape;379;p20"/>
          <p:cNvSpPr txBox="1"/>
          <p:nvPr>
            <p:ph idx="11" type="ftr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grpSp>
        <p:nvGrpSpPr>
          <p:cNvPr id="380" name="Google Shape;380;p20"/>
          <p:cNvGrpSpPr/>
          <p:nvPr/>
        </p:nvGrpSpPr>
        <p:grpSpPr>
          <a:xfrm>
            <a:off x="2083216" y="1576306"/>
            <a:ext cx="4215625" cy="3978930"/>
            <a:chOff x="940187" y="51011"/>
            <a:chExt cx="4215625" cy="3978930"/>
          </a:xfrm>
        </p:grpSpPr>
        <p:sp>
          <p:nvSpPr>
            <p:cNvPr id="381" name="Google Shape;381;p20"/>
            <p:cNvSpPr/>
            <p:nvPr/>
          </p:nvSpPr>
          <p:spPr>
            <a:xfrm>
              <a:off x="1823713" y="51011"/>
              <a:ext cx="2448572" cy="2448572"/>
            </a:xfrm>
            <a:prstGeom prst="ellipse">
              <a:avLst/>
            </a:prstGeom>
            <a:solidFill>
              <a:srgbClr val="FFD966">
                <a:alpha val="48627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0"/>
            <p:cNvSpPr txBox="1"/>
            <p:nvPr/>
          </p:nvSpPr>
          <p:spPr>
            <a:xfrm>
              <a:off x="2150190" y="479512"/>
              <a:ext cx="1795619" cy="11018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cs-CZ" sz="24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planning</a:t>
              </a:r>
              <a:endPara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2707240" y="1581369"/>
              <a:ext cx="2448572" cy="2448572"/>
            </a:xfrm>
            <a:prstGeom prst="ellipse">
              <a:avLst/>
            </a:prstGeom>
            <a:solidFill>
              <a:srgbClr val="5AC8AF">
                <a:alpha val="48627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0"/>
            <p:cNvSpPr txBox="1"/>
            <p:nvPr/>
          </p:nvSpPr>
          <p:spPr>
            <a:xfrm>
              <a:off x="3456095" y="2213917"/>
              <a:ext cx="1469143" cy="1346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cs-CZ" sz="24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evaluating</a:t>
              </a:r>
              <a:endPara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5" name="Google Shape;385;p20"/>
            <p:cNvSpPr/>
            <p:nvPr/>
          </p:nvSpPr>
          <p:spPr>
            <a:xfrm>
              <a:off x="940187" y="1581369"/>
              <a:ext cx="2448572" cy="2448572"/>
            </a:xfrm>
            <a:prstGeom prst="ellipse">
              <a:avLst/>
            </a:prstGeom>
            <a:solidFill>
              <a:srgbClr val="FCCFD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0"/>
            <p:cNvSpPr txBox="1"/>
            <p:nvPr/>
          </p:nvSpPr>
          <p:spPr>
            <a:xfrm>
              <a:off x="1170761" y="2213917"/>
              <a:ext cx="1469143" cy="1346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cs-CZ" sz="24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monitoring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8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93" name="Google Shape;393;p18"/>
          <p:cNvSpPr txBox="1"/>
          <p:nvPr>
            <p:ph idx="11" type="ftr"/>
          </p:nvPr>
        </p:nvSpPr>
        <p:spPr>
          <a:xfrm>
            <a:off x="563592" y="6248400"/>
            <a:ext cx="8407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sp>
        <p:nvSpPr>
          <p:cNvPr id="394" name="Google Shape;394;p18"/>
          <p:cNvSpPr txBox="1"/>
          <p:nvPr/>
        </p:nvSpPr>
        <p:spPr>
          <a:xfrm>
            <a:off x="-557575" y="519300"/>
            <a:ext cx="12100500" cy="1271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389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1"/>
              <a:buFont typeface="Arial"/>
              <a:buNone/>
            </a:pPr>
            <a:r>
              <a:rPr b="1" i="0" lang="cs-CZ" sz="2591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b="1" i="0" lang="cs-CZ" sz="2591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cs-CZ" sz="2591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course structure</a:t>
            </a:r>
            <a:endParaRPr b="1" i="0" sz="2591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5" name="Google Shape;395;p18"/>
          <p:cNvSpPr/>
          <p:nvPr/>
        </p:nvSpPr>
        <p:spPr>
          <a:xfrm>
            <a:off x="1107455" y="1791093"/>
            <a:ext cx="9393072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 sessions    (+preparation)      	= ____  hours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___ advising sessions   			= 1 hour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module</a:t>
            </a: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cs-CZ" sz="28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                 				= 10 hours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cs-CZ" sz="28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                 				= 10 hours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28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additional _____			</a:t>
            </a: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                 = </a:t>
            </a:r>
            <a:r>
              <a:rPr b="0" i="0" lang="cs-CZ" sz="28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____ writing</a:t>
            </a: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                 			= </a:t>
            </a:r>
            <a:r>
              <a:rPr b="0" i="0" lang="cs-CZ" sz="28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at least 1 hour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28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______ activities</a:t>
            </a: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     				= </a:t>
            </a:r>
            <a:r>
              <a:rPr b="0" i="0" lang="cs-CZ" sz="28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2800" u="none" cap="none" strike="noStrike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cs-CZ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ECTS                         			= ___</a:t>
            </a:r>
            <a:r>
              <a:rPr b="1" i="0" lang="cs-CZ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hours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6" name="Google Shape;396;p18"/>
          <p:cNvCxnSpPr/>
          <p:nvPr/>
        </p:nvCxnSpPr>
        <p:spPr>
          <a:xfrm>
            <a:off x="2652765" y="152400"/>
            <a:ext cx="0" cy="48567"/>
          </a:xfrm>
          <a:prstGeom prst="straightConnector1">
            <a:avLst/>
          </a:prstGeom>
          <a:noFill/>
          <a:ln cap="flat" cmpd="sng" w="9525">
            <a:solidFill>
              <a:srgbClr val="0000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7" name="Google Shape;397;p18"/>
          <p:cNvCxnSpPr/>
          <p:nvPr/>
        </p:nvCxnSpPr>
        <p:spPr>
          <a:xfrm>
            <a:off x="2723103" y="0"/>
            <a:ext cx="0" cy="40193"/>
          </a:xfrm>
          <a:prstGeom prst="straightConnector1">
            <a:avLst/>
          </a:prstGeom>
          <a:noFill/>
          <a:ln cap="flat" cmpd="sng" w="9525">
            <a:solidFill>
              <a:srgbClr val="0000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8" name="Google Shape;398;p18"/>
          <p:cNvCxnSpPr/>
          <p:nvPr/>
        </p:nvCxnSpPr>
        <p:spPr>
          <a:xfrm>
            <a:off x="894303" y="5335675"/>
            <a:ext cx="9787095" cy="0"/>
          </a:xfrm>
          <a:prstGeom prst="straightConnector1">
            <a:avLst/>
          </a:prstGeom>
          <a:noFill/>
          <a:ln cap="flat" cmpd="sng" w="9525">
            <a:solidFill>
              <a:srgbClr val="0000DB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9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05" name="Google Shape;405;p19"/>
          <p:cNvSpPr txBox="1"/>
          <p:nvPr>
            <p:ph idx="11" type="ftr"/>
          </p:nvPr>
        </p:nvSpPr>
        <p:spPr>
          <a:xfrm>
            <a:off x="563592" y="6248400"/>
            <a:ext cx="8407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sp>
        <p:nvSpPr>
          <p:cNvPr id="406" name="Google Shape;406;p19"/>
          <p:cNvSpPr txBox="1"/>
          <p:nvPr/>
        </p:nvSpPr>
        <p:spPr>
          <a:xfrm>
            <a:off x="-557575" y="519300"/>
            <a:ext cx="12100500" cy="1271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389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1"/>
              <a:buFont typeface="Arial"/>
              <a:buNone/>
            </a:pPr>
            <a:r>
              <a:rPr b="1" i="0" lang="cs-CZ" sz="2591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b="1" i="0" lang="cs-CZ" sz="2591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cs-CZ" sz="2591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course structure</a:t>
            </a:r>
            <a:endParaRPr b="1" i="0" sz="2591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7" name="Google Shape;407;p19"/>
          <p:cNvSpPr/>
          <p:nvPr/>
        </p:nvSpPr>
        <p:spPr>
          <a:xfrm>
            <a:off x="1107455" y="1791093"/>
            <a:ext cx="9393072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 sessions    (+preparation)      	= _4__  hours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_3_ advising sessions   			= 1 hour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module</a:t>
            </a: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cs-CZ" sz="28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                 				= 10 hours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_module_</a:t>
            </a: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cs-CZ" sz="28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                 			= 10 hours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28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additional _showers			</a:t>
            </a: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        = </a:t>
            </a:r>
            <a:r>
              <a:rPr b="0" i="0" lang="cs-CZ" sz="28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_log_ writing</a:t>
            </a: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                 			= </a:t>
            </a:r>
            <a:r>
              <a:rPr b="0" i="0" lang="cs-CZ" sz="28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at least 1 hour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28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_individual_ activities</a:t>
            </a: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     			= </a:t>
            </a:r>
            <a:r>
              <a:rPr b="0" i="0" lang="cs-CZ" sz="28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2800" u="none" cap="none" strike="noStrike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cs-CZ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ECTS                         			= _50_</a:t>
            </a:r>
            <a:r>
              <a:rPr b="1" i="0" lang="cs-CZ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hours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8" name="Google Shape;408;p19"/>
          <p:cNvCxnSpPr/>
          <p:nvPr/>
        </p:nvCxnSpPr>
        <p:spPr>
          <a:xfrm>
            <a:off x="2652765" y="152400"/>
            <a:ext cx="0" cy="48567"/>
          </a:xfrm>
          <a:prstGeom prst="straightConnector1">
            <a:avLst/>
          </a:prstGeom>
          <a:noFill/>
          <a:ln cap="flat" cmpd="sng" w="9525">
            <a:solidFill>
              <a:srgbClr val="0000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9" name="Google Shape;409;p19"/>
          <p:cNvCxnSpPr/>
          <p:nvPr/>
        </p:nvCxnSpPr>
        <p:spPr>
          <a:xfrm>
            <a:off x="2723103" y="0"/>
            <a:ext cx="0" cy="40193"/>
          </a:xfrm>
          <a:prstGeom prst="straightConnector1">
            <a:avLst/>
          </a:prstGeom>
          <a:noFill/>
          <a:ln cap="flat" cmpd="sng" w="9525">
            <a:solidFill>
              <a:srgbClr val="0000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0" name="Google Shape;410;p19"/>
          <p:cNvCxnSpPr/>
          <p:nvPr/>
        </p:nvCxnSpPr>
        <p:spPr>
          <a:xfrm>
            <a:off x="894303" y="5335675"/>
            <a:ext cx="9787095" cy="0"/>
          </a:xfrm>
          <a:prstGeom prst="straightConnector1">
            <a:avLst/>
          </a:prstGeom>
          <a:noFill/>
          <a:ln cap="flat" cmpd="sng" w="9525">
            <a:solidFill>
              <a:srgbClr val="0000DB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3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17" name="Google Shape;417;p23"/>
          <p:cNvSpPr txBox="1"/>
          <p:nvPr>
            <p:ph idx="11" type="ftr"/>
          </p:nvPr>
        </p:nvSpPr>
        <p:spPr>
          <a:xfrm>
            <a:off x="563592" y="6248400"/>
            <a:ext cx="8407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sp>
        <p:nvSpPr>
          <p:cNvPr id="418" name="Google Shape;418;p23"/>
          <p:cNvSpPr txBox="1"/>
          <p:nvPr/>
        </p:nvSpPr>
        <p:spPr>
          <a:xfrm>
            <a:off x="-557575" y="519300"/>
            <a:ext cx="12100500" cy="1271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389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1"/>
              <a:buFont typeface="Arial"/>
              <a:buNone/>
            </a:pPr>
            <a:r>
              <a:rPr b="1" i="0" lang="cs-CZ" sz="2591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b="1" i="0" lang="cs-CZ" sz="2591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cs-CZ" sz="2591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checklist</a:t>
            </a:r>
            <a:endParaRPr b="1" i="0" sz="2591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9" name="Google Shape;419;p23"/>
          <p:cNvSpPr/>
          <p:nvPr/>
        </p:nvSpPr>
        <p:spPr>
          <a:xfrm>
            <a:off x="825061" y="2136184"/>
            <a:ext cx="10242332" cy="2557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2000" u="none" cap="none" strike="noStrike">
                <a:solidFill>
                  <a:srgbClr val="0000A5"/>
                </a:solidFill>
                <a:latin typeface="Arial"/>
                <a:ea typeface="Arial"/>
                <a:cs typeface="Arial"/>
                <a:sym typeface="Arial"/>
              </a:rPr>
              <a:t>I know what to do with the EA tools (SWOT, ALMS English Needs Analysis, CEFR grid)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cs-CZ" sz="2000" u="none" cap="none" strike="noStrike">
                <a:solidFill>
                  <a:srgbClr val="0000A5"/>
                </a:solidFill>
                <a:latin typeface="Arial"/>
                <a:ea typeface="Arial"/>
                <a:cs typeface="Arial"/>
                <a:sym typeface="Arial"/>
              </a:rPr>
              <a:t>I know what to do with my language learning history.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cs-CZ" sz="2000" u="none" cap="none" strike="noStrike">
                <a:solidFill>
                  <a:srgbClr val="0000A5"/>
                </a:solidFill>
                <a:latin typeface="Arial"/>
                <a:ea typeface="Arial"/>
                <a:cs typeface="Arial"/>
                <a:sym typeface="Arial"/>
              </a:rPr>
              <a:t>I know where to find information on places and people.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cs-CZ" sz="2000" u="none" cap="none" strike="noStrike">
                <a:solidFill>
                  <a:srgbClr val="0000A5"/>
                </a:solidFill>
                <a:latin typeface="Arial"/>
                <a:ea typeface="Arial"/>
                <a:cs typeface="Arial"/>
                <a:sym typeface="Arial"/>
              </a:rPr>
              <a:t>I understand the structure of the course.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cs-CZ" sz="2000" u="none" cap="none" strike="noStrike">
                <a:solidFill>
                  <a:srgbClr val="0000A5"/>
                </a:solidFill>
                <a:latin typeface="Arial"/>
                <a:ea typeface="Arial"/>
                <a:cs typeface="Arial"/>
                <a:sym typeface="Arial"/>
              </a:rPr>
              <a:t>I know what advising/counselling is.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cs-CZ" sz="2000" u="none" cap="none" strike="noStrike">
                <a:solidFill>
                  <a:srgbClr val="0000A5"/>
                </a:solidFill>
                <a:latin typeface="Arial"/>
                <a:ea typeface="Arial"/>
                <a:cs typeface="Arial"/>
                <a:sym typeface="Arial"/>
              </a:rPr>
              <a:t>I know what a module/shower is.</a:t>
            </a:r>
            <a:endParaRPr b="0" i="0" sz="2000" u="none" cap="none" strike="noStrike">
              <a:solidFill>
                <a:srgbClr val="0000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d Green on Spotify" id="420" name="Google Shape;42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8367" y="3158974"/>
            <a:ext cx="3069026" cy="306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4"/>
          <p:cNvSpPr txBox="1"/>
          <p:nvPr>
            <p:ph type="title"/>
          </p:nvPr>
        </p:nvSpPr>
        <p:spPr>
          <a:xfrm>
            <a:off x="2436961" y="872342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r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0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0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600">
                <a:latin typeface="Verdana"/>
                <a:ea typeface="Verdana"/>
                <a:cs typeface="Verdana"/>
                <a:sym typeface="Verdana"/>
              </a:rPr>
              <a:t>summary of EA principles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7" name="Google Shape;427;p24"/>
          <p:cNvSpPr txBox="1"/>
          <p:nvPr>
            <p:ph idx="2" type="body"/>
          </p:nvPr>
        </p:nvSpPr>
        <p:spPr>
          <a:xfrm>
            <a:off x="846237" y="2106000"/>
            <a:ext cx="8064000" cy="42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Char char="•"/>
            </a:pPr>
            <a:r>
              <a:rPr lang="cs-CZ" sz="2903"/>
              <a:t>taking </a:t>
            </a:r>
            <a:r>
              <a:rPr lang="cs-CZ" sz="2903" u="sng"/>
              <a:t>responsibility</a:t>
            </a:r>
            <a:r>
              <a:rPr lang="cs-CZ" sz="2903"/>
              <a:t> over one´s learning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Char char="•"/>
            </a:pPr>
            <a:r>
              <a:rPr lang="cs-CZ" sz="2903"/>
              <a:t>teachers providing </a:t>
            </a:r>
            <a:r>
              <a:rPr lang="cs-CZ" sz="2903" u="sng"/>
              <a:t>support</a:t>
            </a:r>
            <a:endParaRPr sz="2903" u="sng"/>
          </a:p>
          <a:p>
            <a:pPr indent="-273050" lvl="1" marL="641350" rtl="0" algn="l">
              <a:lnSpc>
                <a:spcPct val="62068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None/>
            </a:pPr>
            <a:r>
              <a:t/>
            </a:r>
            <a:endParaRPr sz="2900"/>
          </a:p>
          <a:p>
            <a:pPr indent="-457200" lvl="1" marL="457200" rtl="0" algn="l">
              <a:lnSpc>
                <a:spcPct val="62068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Char char="•"/>
            </a:pPr>
            <a:r>
              <a:rPr lang="cs-CZ" sz="2900"/>
              <a:t>students analyse their </a:t>
            </a:r>
            <a:r>
              <a:rPr lang="cs-CZ" sz="2900" u="sng"/>
              <a:t>needs</a:t>
            </a:r>
            <a:endParaRPr sz="2900" u="sng"/>
          </a:p>
          <a:p>
            <a:pPr indent="-273050" lvl="1" marL="457200" rtl="0" algn="l">
              <a:lnSpc>
                <a:spcPct val="62068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None/>
            </a:pPr>
            <a:r>
              <a:t/>
            </a:r>
            <a:endParaRPr sz="2900"/>
          </a:p>
          <a:p>
            <a:pPr indent="-457200" lvl="1" marL="457200" rtl="0" algn="l">
              <a:lnSpc>
                <a:spcPct val="62068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Char char="•"/>
            </a:pPr>
            <a:r>
              <a:rPr lang="cs-CZ" sz="2900"/>
              <a:t>students </a:t>
            </a:r>
            <a:r>
              <a:rPr lang="cs-CZ" sz="2900" u="sng"/>
              <a:t>plan</a:t>
            </a:r>
            <a:r>
              <a:rPr lang="cs-CZ" sz="2900"/>
              <a:t> their learning</a:t>
            </a:r>
            <a:endParaRPr sz="2900"/>
          </a:p>
          <a:p>
            <a:pPr indent="-273050" lvl="1" marL="641350" rtl="0" algn="l">
              <a:lnSpc>
                <a:spcPct val="62068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None/>
            </a:pPr>
            <a:r>
              <a:t/>
            </a:r>
            <a:endParaRPr sz="2900"/>
          </a:p>
          <a:p>
            <a:pPr indent="-457200" lvl="1" marL="457200" rtl="0" algn="l">
              <a:lnSpc>
                <a:spcPct val="62068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Char char="•"/>
            </a:pPr>
            <a:r>
              <a:rPr lang="cs-CZ" sz="2900"/>
              <a:t>students </a:t>
            </a:r>
            <a:r>
              <a:rPr lang="cs-CZ" sz="2900" u="sng"/>
              <a:t>reflect</a:t>
            </a:r>
            <a:r>
              <a:rPr lang="cs-CZ" sz="2900"/>
              <a:t> on their learning</a:t>
            </a:r>
            <a:endParaRPr sz="2900"/>
          </a:p>
          <a:p>
            <a:pPr indent="-273050" lvl="1" marL="641350" rtl="0" algn="l">
              <a:lnSpc>
                <a:spcPct val="62068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None/>
            </a:pPr>
            <a:r>
              <a:t/>
            </a:r>
            <a:endParaRPr sz="2900"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Char char="•"/>
            </a:pPr>
            <a:r>
              <a:rPr lang="cs-CZ" sz="2903"/>
              <a:t>100% </a:t>
            </a:r>
            <a:r>
              <a:rPr lang="cs-CZ" sz="2903" u="sng"/>
              <a:t>differentiation</a:t>
            </a:r>
            <a:r>
              <a:rPr lang="cs-CZ" sz="2903"/>
              <a:t> required and ensured</a:t>
            </a:r>
            <a:endParaRPr sz="2903"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Char char="•"/>
            </a:pPr>
            <a:r>
              <a:rPr lang="cs-CZ" sz="2903"/>
              <a:t>peer </a:t>
            </a:r>
            <a:r>
              <a:rPr lang="cs-CZ" sz="2903" u="sng"/>
              <a:t>cooperation</a:t>
            </a:r>
            <a:endParaRPr sz="2903" u="sng"/>
          </a:p>
          <a:p>
            <a:pPr indent="-272859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r>
              <a:t/>
            </a:r>
            <a:endParaRPr sz="2903"/>
          </a:p>
          <a:p>
            <a:pPr indent="-272859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r>
              <a:t/>
            </a:r>
            <a:endParaRPr sz="2903"/>
          </a:p>
          <a:p>
            <a:pPr indent="-272859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r>
              <a:t/>
            </a:r>
            <a:endParaRPr sz="2903"/>
          </a:p>
          <a:p>
            <a:pPr indent="-272859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r>
              <a:t/>
            </a:r>
            <a:endParaRPr sz="2903"/>
          </a:p>
        </p:txBody>
      </p:sp>
      <p:sp>
        <p:nvSpPr>
          <p:cNvPr id="428" name="Google Shape;428;p24"/>
          <p:cNvSpPr txBox="1"/>
          <p:nvPr>
            <p:ph idx="11" type="ftr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sp>
        <p:nvSpPr>
          <p:cNvPr id="429" name="Google Shape;42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1d7d6a982_0_9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48611"/>
              <a:buNone/>
            </a:pPr>
            <a:r>
              <a:rPr lang="cs-CZ" sz="3200">
                <a:latin typeface="Verdana"/>
                <a:ea typeface="Verdana"/>
                <a:cs typeface="Verdana"/>
                <a:sym typeface="Verdana"/>
              </a:rPr>
              <a:t>ENGLISH AUTONOMOUSLY </a:t>
            </a:r>
            <a:br>
              <a:rPr lang="cs-CZ" sz="3200">
                <a:latin typeface="Verdana"/>
                <a:ea typeface="Verdana"/>
                <a:cs typeface="Verdana"/>
                <a:sym typeface="Verdana"/>
              </a:rPr>
            </a:br>
            <a:r>
              <a:rPr lang="cs-CZ" sz="3200">
                <a:latin typeface="Verdana"/>
                <a:ea typeface="Verdana"/>
                <a:cs typeface="Verdana"/>
                <a:sym typeface="Verdana"/>
              </a:rPr>
              <a:t>plan for today </a:t>
            </a:r>
            <a:endParaRPr/>
          </a:p>
        </p:txBody>
      </p:sp>
      <p:sp>
        <p:nvSpPr>
          <p:cNvPr id="150" name="Google Shape;150;g61d7d6a982_0_9"/>
          <p:cNvSpPr txBox="1"/>
          <p:nvPr>
            <p:ph idx="2" type="body"/>
          </p:nvPr>
        </p:nvSpPr>
        <p:spPr>
          <a:xfrm>
            <a:off x="2063552" y="1628800"/>
            <a:ext cx="8064896" cy="42484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cs-CZ"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 u="sng">
              <a:solidFill>
                <a:schemeClr val="hlink"/>
              </a:solidFill>
              <a:hlinkClick r:id="rId3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51" name="Google Shape;151;g61d7d6a982_0_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8539" y="2716460"/>
            <a:ext cx="2310581" cy="185202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61d7d6a982_0_9"/>
          <p:cNvSpPr/>
          <p:nvPr/>
        </p:nvSpPr>
        <p:spPr>
          <a:xfrm>
            <a:off x="424178" y="2938077"/>
            <a:ext cx="2623448" cy="148800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" name="Google Shape;153;g61d7d6a982_0_9"/>
          <p:cNvSpPr txBox="1"/>
          <p:nvPr/>
        </p:nvSpPr>
        <p:spPr>
          <a:xfrm>
            <a:off x="728217" y="3302775"/>
            <a:ext cx="2190137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s-CZ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SELF-ASSESSMENT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61d7d6a982_0_9"/>
          <p:cNvSpPr txBox="1"/>
          <p:nvPr/>
        </p:nvSpPr>
        <p:spPr>
          <a:xfrm>
            <a:off x="3464979" y="3266603"/>
            <a:ext cx="2391000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s-CZ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NEEDS ANALYSIS </a:t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5" name="Google Shape;155;g61d7d6a982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0033" y="2909733"/>
            <a:ext cx="2340110" cy="159729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61d7d6a982_0_9"/>
          <p:cNvSpPr txBox="1"/>
          <p:nvPr/>
        </p:nvSpPr>
        <p:spPr>
          <a:xfrm>
            <a:off x="5864403" y="3292901"/>
            <a:ext cx="1923935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s-CZ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GOAL-SETING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61d7d6a982_0_9"/>
          <p:cNvSpPr/>
          <p:nvPr/>
        </p:nvSpPr>
        <p:spPr>
          <a:xfrm>
            <a:off x="10128449" y="2354094"/>
            <a:ext cx="1786746" cy="2502293"/>
          </a:xfrm>
          <a:prstGeom prst="star6">
            <a:avLst>
              <a:gd fmla="val 28868" name="adj"/>
              <a:gd fmla="val 115470" name="hf"/>
            </a:avLst>
          </a:prstGeom>
          <a:solidFill>
            <a:srgbClr val="FFD96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" name="Google Shape;158;g61d7d6a982_0_9"/>
          <p:cNvSpPr txBox="1"/>
          <p:nvPr/>
        </p:nvSpPr>
        <p:spPr>
          <a:xfrm>
            <a:off x="10412542" y="3292901"/>
            <a:ext cx="1300879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READINESS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Google Shape;159;g61d7d6a982_0_9"/>
          <p:cNvCxnSpPr/>
          <p:nvPr/>
        </p:nvCxnSpPr>
        <p:spPr>
          <a:xfrm>
            <a:off x="5530160" y="1628800"/>
            <a:ext cx="32568" cy="4159157"/>
          </a:xfrm>
          <a:prstGeom prst="straightConnector1">
            <a:avLst/>
          </a:prstGeom>
          <a:noFill/>
          <a:ln cap="flat" cmpd="sng" w="9525">
            <a:solidFill>
              <a:srgbClr val="0000D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0" name="Google Shape;160;g61d7d6a982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2708" y="2923720"/>
            <a:ext cx="2264850" cy="153459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61d7d6a982_0_9"/>
          <p:cNvSpPr txBox="1"/>
          <p:nvPr/>
        </p:nvSpPr>
        <p:spPr>
          <a:xfrm>
            <a:off x="8204513" y="3429000"/>
            <a:ext cx="2391000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s-CZ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PLANNING </a:t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5"/>
          <p:cNvSpPr txBox="1"/>
          <p:nvPr>
            <p:ph type="title"/>
          </p:nvPr>
        </p:nvSpPr>
        <p:spPr>
          <a:xfrm>
            <a:off x="2436961" y="579121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r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0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0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600">
                <a:latin typeface="Verdana"/>
                <a:ea typeface="Verdana"/>
                <a:cs typeface="Verdana"/>
                <a:sym typeface="Verdana"/>
              </a:rPr>
              <a:t>schedule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6" name="Google Shape;436;p25"/>
          <p:cNvSpPr txBox="1"/>
          <p:nvPr>
            <p:ph idx="2" type="body"/>
          </p:nvPr>
        </p:nvSpPr>
        <p:spPr>
          <a:xfrm>
            <a:off x="675427" y="1741441"/>
            <a:ext cx="10662000" cy="41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Char char="•"/>
            </a:pPr>
            <a:r>
              <a:rPr lang="cs-CZ" sz="2903"/>
              <a:t>How to reflect: log writing shower, 8th March - </a:t>
            </a:r>
            <a:r>
              <a:rPr b="1" lang="cs-CZ" sz="2903"/>
              <a:t>recommended</a:t>
            </a:r>
            <a:endParaRPr b="1" sz="2903"/>
          </a:p>
          <a:p>
            <a:pPr indent="-272859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r>
              <a:t/>
            </a:r>
            <a:endParaRPr sz="2903"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Char char="•"/>
            </a:pPr>
            <a:r>
              <a:rPr lang="cs-CZ" sz="2903"/>
              <a:t>1st ind. advising sessions, 2/3- 10/3 - bring your </a:t>
            </a:r>
            <a:r>
              <a:rPr b="1" lang="cs-CZ" sz="2903"/>
              <a:t>agreement/study plan</a:t>
            </a:r>
            <a:endParaRPr b="1" sz="2903"/>
          </a:p>
          <a:p>
            <a:pPr indent="-272859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r>
              <a:t/>
            </a:r>
            <a:endParaRPr b="1" sz="2903"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Char char="•"/>
            </a:pPr>
            <a:r>
              <a:rPr lang="cs-CZ" sz="2903"/>
              <a:t>various modules (see </a:t>
            </a:r>
            <a:r>
              <a:rPr b="1" lang="cs-CZ" sz="2903"/>
              <a:t>Google calendar)</a:t>
            </a:r>
            <a:endParaRPr b="1" sz="2903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903"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Char char="•"/>
            </a:pPr>
            <a:r>
              <a:rPr lang="cs-CZ" sz="2903"/>
              <a:t>2nd ind. advising sessions in April - </a:t>
            </a:r>
            <a:r>
              <a:rPr b="1" lang="cs-CZ" sz="2903"/>
              <a:t>monitoring</a:t>
            </a:r>
            <a:endParaRPr b="1" sz="2903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903"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Char char="•"/>
            </a:pPr>
            <a:r>
              <a:rPr lang="cs-CZ" sz="2903"/>
              <a:t>3rd ind. advising sessions in the exam period - </a:t>
            </a:r>
            <a:r>
              <a:rPr b="1" lang="cs-CZ" sz="2903"/>
              <a:t>evaluation</a:t>
            </a:r>
            <a:endParaRPr b="1"/>
          </a:p>
        </p:txBody>
      </p:sp>
      <p:sp>
        <p:nvSpPr>
          <p:cNvPr id="437" name="Google Shape;437;p25"/>
          <p:cNvSpPr txBox="1"/>
          <p:nvPr>
            <p:ph idx="11" type="ftr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sp>
        <p:nvSpPr>
          <p:cNvPr id="438" name="Google Shape;438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7"/>
          <p:cNvSpPr txBox="1"/>
          <p:nvPr>
            <p:ph type="title"/>
          </p:nvPr>
        </p:nvSpPr>
        <p:spPr>
          <a:xfrm>
            <a:off x="2436961" y="686642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r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1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879">
                <a:latin typeface="Verdana"/>
                <a:ea typeface="Verdana"/>
                <a:cs typeface="Verdana"/>
                <a:sym typeface="Verdana"/>
              </a:rPr>
            </a:br>
            <a:endParaRPr sz="2879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5" name="Google Shape;445;p27"/>
          <p:cNvSpPr txBox="1"/>
          <p:nvPr>
            <p:ph idx="2" type="body"/>
          </p:nvPr>
        </p:nvSpPr>
        <p:spPr>
          <a:xfrm>
            <a:off x="735532" y="1665096"/>
            <a:ext cx="8064000" cy="42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r>
              <a:t/>
            </a:r>
            <a:endParaRPr sz="290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r>
              <a:t/>
            </a:r>
            <a:endParaRPr sz="290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r>
              <a:t/>
            </a:r>
            <a:endParaRPr sz="290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r>
              <a:rPr lang="cs-CZ" sz="2903"/>
              <a:t>Thank you for accepting our invitation</a:t>
            </a:r>
            <a:endParaRPr sz="290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r>
              <a:rPr lang="cs-CZ" sz="2903"/>
              <a:t>to be autonomous with us...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46" name="Google Shape;446;p27"/>
          <p:cNvSpPr txBox="1"/>
          <p:nvPr>
            <p:ph idx="11" type="ftr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sp>
        <p:nvSpPr>
          <p:cNvPr id="447" name="Google Shape;447;p27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8"/>
          <p:cNvSpPr txBox="1"/>
          <p:nvPr>
            <p:ph type="title"/>
          </p:nvPr>
        </p:nvSpPr>
        <p:spPr>
          <a:xfrm>
            <a:off x="2436961" y="476881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r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0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0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600">
                <a:latin typeface="Verdana"/>
                <a:ea typeface="Verdana"/>
                <a:cs typeface="Verdana"/>
                <a:sym typeface="Verdana"/>
              </a:rPr>
              <a:t>bibliography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4" name="Google Shape;454;p28"/>
          <p:cNvSpPr txBox="1"/>
          <p:nvPr>
            <p:ph idx="2" type="body"/>
          </p:nvPr>
        </p:nvSpPr>
        <p:spPr>
          <a:xfrm>
            <a:off x="666000" y="1748938"/>
            <a:ext cx="10246642" cy="42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"/>
              <a:buFont typeface="Arial"/>
              <a:buChar char="•"/>
            </a:pPr>
            <a:r>
              <a:rPr lang="cs-CZ" sz="2540"/>
              <a:t>Holec, Henri: </a:t>
            </a:r>
            <a:r>
              <a:rPr i="1" lang="cs-CZ" sz="2540"/>
              <a:t>Autonomy and Foreign Language Learning</a:t>
            </a:r>
            <a:r>
              <a:rPr lang="cs-CZ" sz="2540"/>
              <a:t>. Oxford, 1981.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"/>
              <a:buFont typeface="Arial"/>
              <a:buChar char="•"/>
            </a:pPr>
            <a:r>
              <a:rPr lang="cs-CZ" sz="2540"/>
              <a:t>Little, David: </a:t>
            </a:r>
            <a:r>
              <a:rPr i="1" lang="cs-CZ" sz="2540"/>
              <a:t>Learner autonomy 1: definitions, issues and problems</a:t>
            </a:r>
            <a:r>
              <a:rPr lang="cs-CZ" sz="2540"/>
              <a:t>. Dublin, 1991.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"/>
              <a:buFont typeface="Arial"/>
              <a:buChar char="•"/>
            </a:pPr>
            <a:r>
              <a:rPr lang="cs-CZ" sz="2540"/>
              <a:t>Karlsson, Leena, Kjisik, Felicity &amp; Nordlund, Joan: </a:t>
            </a:r>
            <a:r>
              <a:rPr i="1" lang="cs-CZ" sz="2540"/>
              <a:t>From Here To Autonomy</a:t>
            </a:r>
            <a:r>
              <a:rPr lang="cs-CZ" sz="2540"/>
              <a:t>. Helsinki, 1997.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"/>
              <a:buFont typeface="Arial"/>
              <a:buChar char="•"/>
            </a:pPr>
            <a:r>
              <a:rPr lang="cs-CZ" sz="2540"/>
              <a:t>Schraw, Gregory and Dennison, Ryne Sperling</a:t>
            </a:r>
            <a:r>
              <a:rPr i="1" lang="cs-CZ" sz="2540"/>
              <a:t>: Assessing metacognitive awareness. </a:t>
            </a:r>
            <a:r>
              <a:rPr lang="cs-CZ" sz="2540"/>
              <a:t>In</a:t>
            </a:r>
            <a:r>
              <a:rPr i="1" lang="cs-CZ" sz="2540"/>
              <a:t>: Contemporary Educational Psychology, </a:t>
            </a:r>
            <a:r>
              <a:rPr lang="cs-CZ" sz="2540"/>
              <a:t>19, 460-475</a:t>
            </a:r>
            <a:r>
              <a:rPr i="1" lang="cs-CZ" sz="2540"/>
              <a:t>. </a:t>
            </a:r>
            <a:endParaRPr sz="254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"/>
              <a:buFont typeface="Arial"/>
              <a:buNone/>
            </a:pPr>
            <a:r>
              <a:t/>
            </a:r>
            <a:endParaRPr sz="254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r>
              <a:rPr lang="cs-CZ" sz="1800"/>
              <a:t>Picture sources: unsplash.com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r>
              <a:t/>
            </a:r>
            <a:endParaRPr sz="290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55" name="Google Shape;455;p28"/>
          <p:cNvSpPr txBox="1"/>
          <p:nvPr>
            <p:ph idx="11" type="ftr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sp>
        <p:nvSpPr>
          <p:cNvPr id="456" name="Google Shape;456;p28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 txBox="1"/>
          <p:nvPr>
            <p:ph type="title"/>
          </p:nvPr>
        </p:nvSpPr>
        <p:spPr>
          <a:xfrm>
            <a:off x="1821925" y="704700"/>
            <a:ext cx="96462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0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8" name="Google Shape;168;p2"/>
          <p:cNvSpPr txBox="1"/>
          <p:nvPr>
            <p:ph idx="3" type="body"/>
          </p:nvPr>
        </p:nvSpPr>
        <p:spPr>
          <a:xfrm>
            <a:off x="6386222" y="1458150"/>
            <a:ext cx="51705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/>
              <a:t>YES  / NO</a:t>
            </a:r>
            <a:endParaRPr/>
          </a:p>
        </p:txBody>
      </p:sp>
      <p:sp>
        <p:nvSpPr>
          <p:cNvPr id="169" name="Google Shape;169;p2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70" name="Google Shape;170;p2"/>
          <p:cNvSpPr txBox="1"/>
          <p:nvPr>
            <p:ph idx="11" type="ftr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pic>
        <p:nvPicPr>
          <p:cNvPr descr="Red Green on Spotify" id="171" name="Google Shape;17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8916" y="1458150"/>
            <a:ext cx="4514850" cy="45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"/>
          <p:cNvSpPr txBox="1"/>
          <p:nvPr>
            <p:ph type="title"/>
          </p:nvPr>
        </p:nvSpPr>
        <p:spPr>
          <a:xfrm>
            <a:off x="2436961" y="648361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r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1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1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610">
                <a:latin typeface="Verdana"/>
                <a:ea typeface="Verdana"/>
                <a:cs typeface="Verdana"/>
                <a:sym typeface="Verdana"/>
              </a:rPr>
              <a:t>principles</a:t>
            </a:r>
            <a:endParaRPr sz="2879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8" name="Google Shape;178;p4"/>
          <p:cNvSpPr txBox="1"/>
          <p:nvPr>
            <p:ph idx="2" type="body"/>
          </p:nvPr>
        </p:nvSpPr>
        <p:spPr>
          <a:xfrm>
            <a:off x="666000" y="1837499"/>
            <a:ext cx="10987736" cy="42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/>
          <a:p>
            <a:pPr indent="-5143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AutoNum type="arabicPeriod"/>
            </a:pPr>
            <a:r>
              <a:rPr lang="cs-CZ" sz="2600"/>
              <a:t>Learner autonomy is the ability to take charge of one's own learning.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AutoNum type="arabicPeriod"/>
            </a:pPr>
            <a:r>
              <a:rPr lang="cs-CZ" sz="2600"/>
              <a:t>Not every person is able to take charge of one´s own learning.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AutoNum type="arabicPeriod"/>
            </a:pPr>
            <a:r>
              <a:rPr lang="cs-CZ" sz="2600"/>
              <a:t>Autonomy is drawing together the threads of self-assessment, goal-setting and reflection.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AutoNum type="arabicPeriod"/>
            </a:pPr>
            <a:r>
              <a:rPr lang="cs-CZ" sz="2600"/>
              <a:t>Autonomous learners can always self-assess their skills.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AutoNum type="arabicPeriod"/>
            </a:pPr>
            <a:r>
              <a:rPr lang="cs-CZ" sz="2600"/>
              <a:t>Learning in an autonomous way includes various types of interactions.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t/>
            </a:r>
            <a:endParaRPr sz="2600"/>
          </a:p>
          <a:p>
            <a:pPr indent="-330009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r>
              <a:t/>
            </a:r>
            <a:endParaRPr sz="2600"/>
          </a:p>
          <a:p>
            <a:pPr indent="-330009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r>
              <a:t/>
            </a:r>
            <a:endParaRPr sz="2600"/>
          </a:p>
          <a:p>
            <a:pPr indent="-330009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r>
              <a:t/>
            </a:r>
            <a:endParaRPr sz="2600"/>
          </a:p>
        </p:txBody>
      </p:sp>
      <p:sp>
        <p:nvSpPr>
          <p:cNvPr id="179" name="Google Shape;179;p4"/>
          <p:cNvSpPr txBox="1"/>
          <p:nvPr>
            <p:ph idx="11" type="ftr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sp>
        <p:nvSpPr>
          <p:cNvPr id="180" name="Google Shape;180;p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9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86" name="Google Shape;186;p49"/>
          <p:cNvSpPr txBox="1"/>
          <p:nvPr>
            <p:ph idx="11" type="ftr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sp>
        <p:nvSpPr>
          <p:cNvPr id="187" name="Google Shape;187;p49"/>
          <p:cNvSpPr txBox="1"/>
          <p:nvPr/>
        </p:nvSpPr>
        <p:spPr>
          <a:xfrm>
            <a:off x="3237060" y="600616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r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-CZ" sz="2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b="1" i="0" lang="cs-CZ" sz="2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cs-CZ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learning with / from others  - LLH</a:t>
            </a:r>
            <a:endParaRPr b="1" i="0" sz="24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8" name="Google Shape;188;p49"/>
          <p:cNvPicPr preferRelativeResize="0"/>
          <p:nvPr/>
        </p:nvPicPr>
        <p:blipFill rotWithShape="1">
          <a:blip r:embed="rId3">
            <a:alphaModFix/>
          </a:blip>
          <a:srcRect b="0" l="2162" r="0" t="0"/>
          <a:stretch/>
        </p:blipFill>
        <p:spPr>
          <a:xfrm rot="-5400000">
            <a:off x="1418732" y="648596"/>
            <a:ext cx="4714064" cy="642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9"/>
          <p:cNvPicPr preferRelativeResize="0"/>
          <p:nvPr/>
        </p:nvPicPr>
        <p:blipFill rotWithShape="1">
          <a:blip r:embed="rId3">
            <a:alphaModFix/>
          </a:blip>
          <a:srcRect b="18704" l="40911" r="23582" t="50380"/>
          <a:stretch/>
        </p:blipFill>
        <p:spPr>
          <a:xfrm rot="-5400000">
            <a:off x="6534490" y="1885782"/>
            <a:ext cx="3707393" cy="43039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4.googleusercontent.com/S_3AABSxyzmPCFkFowHdsEFe8OQS_Tq0xThUOLaGtOlVUVxFpy35YrhYuwdpJUASX7fF_IMT4iYgPcd1i-3oY3dUfjVkmsWLC55SI9g2jkHHliu3tBo_RKEpUixaNUH-2oEpxps" id="190" name="Google Shape;190;p49"/>
          <p:cNvPicPr preferRelativeResize="0"/>
          <p:nvPr/>
        </p:nvPicPr>
        <p:blipFill rotWithShape="1">
          <a:blip r:embed="rId4">
            <a:alphaModFix/>
          </a:blip>
          <a:srcRect b="8583" l="20940" r="20640" t="8656"/>
          <a:stretch/>
        </p:blipFill>
        <p:spPr>
          <a:xfrm>
            <a:off x="7352580" y="1771411"/>
            <a:ext cx="4275828" cy="459989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0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48611"/>
              <a:buNone/>
            </a:pPr>
            <a:r>
              <a:rPr lang="cs-CZ" sz="3200">
                <a:latin typeface="Verdana"/>
                <a:ea typeface="Verdana"/>
                <a:cs typeface="Verdana"/>
                <a:sym typeface="Verdana"/>
              </a:rPr>
              <a:t>ENGLISH AUTONOMOUSLY </a:t>
            </a:r>
            <a:br>
              <a:rPr lang="cs-CZ" sz="3200">
                <a:latin typeface="Verdana"/>
                <a:ea typeface="Verdana"/>
                <a:cs typeface="Verdana"/>
                <a:sym typeface="Verdana"/>
              </a:rPr>
            </a:br>
            <a:r>
              <a:rPr lang="cs-CZ" sz="3200">
                <a:latin typeface="Verdana"/>
                <a:ea typeface="Verdana"/>
                <a:cs typeface="Verdana"/>
                <a:sym typeface="Verdana"/>
              </a:rPr>
              <a:t>reflection </a:t>
            </a:r>
            <a:endParaRPr/>
          </a:p>
        </p:txBody>
      </p:sp>
      <p:sp>
        <p:nvSpPr>
          <p:cNvPr id="197" name="Google Shape;197;p50"/>
          <p:cNvSpPr txBox="1"/>
          <p:nvPr>
            <p:ph idx="2" type="body"/>
          </p:nvPr>
        </p:nvSpPr>
        <p:spPr>
          <a:xfrm>
            <a:off x="2063552" y="1628800"/>
            <a:ext cx="8064896" cy="42484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u="sng">
              <a:solidFill>
                <a:schemeClr val="hlink"/>
              </a:solidFill>
              <a:hlinkClick r:id="rId3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Obsah obrázku osoba, brýle, interiér, hledání&#10;&#10;Popis byl vytvořen automaticky" id="198" name="Google Shape;198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4364" y="2064246"/>
            <a:ext cx="3447875" cy="2298583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568"/>
              </a:srgbClr>
            </a:outerShdw>
          </a:effectLst>
        </p:spPr>
      </p:pic>
      <p:pic>
        <p:nvPicPr>
          <p:cNvPr descr="Obsah obrázku interiér, stůl&#10;&#10;Popis byl vytvořen automaticky" id="199" name="Google Shape;199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2331" y="1628800"/>
            <a:ext cx="2842237" cy="18929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interiér, přenosný počítač, počítač, osoba&#10;&#10;Popis byl vytvořen automaticky" id="200" name="Google Shape;200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85814" y="3844661"/>
            <a:ext cx="2925660" cy="1948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stůl, interiér, přenosný počítač, vsedě&#10;&#10;Popis byl vytvořen automaticky" id="201" name="Google Shape;201;p5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36082" y="4818906"/>
            <a:ext cx="2511128" cy="18833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osoba, stůl, budova&#10;&#10;Popis byl vytvořen automaticky" id="202" name="Google Shape;202;p50"/>
          <p:cNvPicPr preferRelativeResize="0"/>
          <p:nvPr/>
        </p:nvPicPr>
        <p:blipFill rotWithShape="1">
          <a:blip r:embed="rId8">
            <a:alphaModFix/>
          </a:blip>
          <a:srcRect b="10865" l="0" r="0" t="0"/>
          <a:stretch/>
        </p:blipFill>
        <p:spPr>
          <a:xfrm>
            <a:off x="7965129" y="4002310"/>
            <a:ext cx="1816434" cy="2405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osoba, interiér, držení, muž&#10;&#10;Popis byl vytvořen automaticky" id="203" name="Google Shape;203;p5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501308" y="1922120"/>
            <a:ext cx="3018361" cy="178687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50"/>
          <p:cNvSpPr/>
          <p:nvPr/>
        </p:nvSpPr>
        <p:spPr>
          <a:xfrm>
            <a:off x="973838" y="5976057"/>
            <a:ext cx="374961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cs-CZ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Images from Unsplash.com</a:t>
            </a:r>
            <a:endParaRPr b="0" i="0" sz="1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"/>
          <p:cNvSpPr txBox="1"/>
          <p:nvPr>
            <p:ph type="title"/>
          </p:nvPr>
        </p:nvSpPr>
        <p:spPr>
          <a:xfrm>
            <a:off x="2063553" y="825872"/>
            <a:ext cx="8824841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48611"/>
              <a:buNone/>
            </a:pPr>
            <a:r>
              <a:rPr lang="cs-CZ" sz="3200">
                <a:latin typeface="Verdana"/>
                <a:ea typeface="Verdana"/>
                <a:cs typeface="Verdana"/>
                <a:sym typeface="Verdana"/>
              </a:rPr>
              <a:t>ENGLISH AUTONOMOUSLY </a:t>
            </a:r>
            <a:br>
              <a:rPr lang="cs-CZ" sz="3200">
                <a:latin typeface="Verdana"/>
                <a:ea typeface="Verdana"/>
                <a:cs typeface="Verdana"/>
                <a:sym typeface="Verdana"/>
              </a:rPr>
            </a:br>
            <a:r>
              <a:rPr lang="cs-CZ" sz="3200">
                <a:latin typeface="Verdana"/>
                <a:ea typeface="Verdana"/>
                <a:cs typeface="Verdana"/>
                <a:sym typeface="Verdana"/>
              </a:rPr>
              <a:t>reflective (log) writing </a:t>
            </a:r>
            <a:endParaRPr/>
          </a:p>
        </p:txBody>
      </p:sp>
      <p:sp>
        <p:nvSpPr>
          <p:cNvPr id="211" name="Google Shape;211;p7"/>
          <p:cNvSpPr txBox="1"/>
          <p:nvPr>
            <p:ph idx="2" type="body"/>
          </p:nvPr>
        </p:nvSpPr>
        <p:spPr>
          <a:xfrm>
            <a:off x="363149" y="1470649"/>
            <a:ext cx="11919847" cy="49242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Verdana"/>
              <a:buNone/>
            </a:pPr>
            <a:r>
              <a:rPr lang="cs-CZ" sz="2000">
                <a:latin typeface="Verdana"/>
                <a:ea typeface="Verdana"/>
                <a:cs typeface="Verdana"/>
                <a:sym typeface="Verdana"/>
              </a:rPr>
              <a:t>Questions: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None/>
            </a:pPr>
            <a:r>
              <a:t/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Verdana"/>
              <a:buNone/>
            </a:pPr>
            <a:r>
              <a:rPr b="1" lang="cs-CZ" sz="2000">
                <a:latin typeface="Verdana"/>
                <a:ea typeface="Verdana"/>
                <a:cs typeface="Verdana"/>
                <a:sym typeface="Verdana"/>
              </a:rPr>
              <a:t>What have I learned? 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Verdana"/>
              <a:buNone/>
            </a:pPr>
            <a:r>
              <a:rPr b="1" lang="cs-CZ" sz="2000">
                <a:latin typeface="Verdana"/>
                <a:ea typeface="Verdana"/>
                <a:cs typeface="Verdana"/>
                <a:sym typeface="Verdana"/>
              </a:rPr>
              <a:t>What do I know now that I did not know? 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Verdana"/>
              <a:buNone/>
            </a:pPr>
            <a:r>
              <a:rPr b="1" lang="cs-CZ" sz="2000">
                <a:latin typeface="Verdana"/>
                <a:ea typeface="Verdana"/>
                <a:cs typeface="Verdana"/>
                <a:sym typeface="Verdana"/>
              </a:rPr>
              <a:t>What were my strenghts and weaknesses during the experience?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Verdana"/>
              <a:buNone/>
            </a:pPr>
            <a:r>
              <a:rPr b="1" lang="cs-CZ" sz="2000">
                <a:latin typeface="Verdana"/>
                <a:ea typeface="Verdana"/>
                <a:cs typeface="Verdana"/>
                <a:sym typeface="Verdana"/>
              </a:rPr>
              <a:t>What were the challenges and how did I handle them?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Verdana"/>
              <a:buNone/>
            </a:pPr>
            <a:r>
              <a:rPr b="1" lang="cs-CZ" sz="2000">
                <a:latin typeface="Verdana"/>
                <a:ea typeface="Verdana"/>
                <a:cs typeface="Verdana"/>
                <a:sym typeface="Verdana"/>
              </a:rPr>
              <a:t>What was useful?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Verdana"/>
              <a:buNone/>
            </a:pPr>
            <a:r>
              <a:rPr b="1" lang="cs-CZ" sz="2000">
                <a:latin typeface="Verdana"/>
                <a:ea typeface="Verdana"/>
                <a:cs typeface="Verdana"/>
                <a:sym typeface="Verdana"/>
              </a:rPr>
              <a:t>What would I do better next time? 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Verdana"/>
              <a:buNone/>
            </a:pPr>
            <a:r>
              <a:rPr b="1" lang="cs-CZ" sz="2000">
                <a:latin typeface="Verdana"/>
                <a:ea typeface="Verdana"/>
                <a:cs typeface="Verdana"/>
                <a:sym typeface="Verdana"/>
              </a:rPr>
              <a:t>What have I learnt from this?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2" name="Google Shape;212;p7"/>
          <p:cNvSpPr txBox="1"/>
          <p:nvPr>
            <p:ph idx="1" type="body"/>
          </p:nvPr>
        </p:nvSpPr>
        <p:spPr>
          <a:xfrm>
            <a:off x="679451" y="2019302"/>
            <a:ext cx="5169259" cy="4110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https://lh4.googleusercontent.com/S_3AABSxyzmPCFkFowHdsEFe8OQS_Tq0xThUOLaGtOlVUVxFpy35YrhYuwdpJUASX7fF_IMT4iYgPcd1i-3oY3dUfjVkmsWLC55SI9g2jkHHliu3tBo_RKEpUixaNUH-2oEpxps" id="213" name="Google Shape;213;p7"/>
          <p:cNvPicPr preferRelativeResize="0"/>
          <p:nvPr/>
        </p:nvPicPr>
        <p:blipFill rotWithShape="1">
          <a:blip r:embed="rId3">
            <a:alphaModFix/>
          </a:blip>
          <a:srcRect b="8583" l="20940" r="20640" t="8656"/>
          <a:stretch/>
        </p:blipFill>
        <p:spPr>
          <a:xfrm>
            <a:off x="8585137" y="3317843"/>
            <a:ext cx="2661389" cy="281202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e32c5d01c_0_61"/>
          <p:cNvSpPr txBox="1"/>
          <p:nvPr>
            <p:ph type="title"/>
          </p:nvPr>
        </p:nvSpPr>
        <p:spPr>
          <a:xfrm>
            <a:off x="2063553" y="825872"/>
            <a:ext cx="8824841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48611"/>
              <a:buNone/>
            </a:pPr>
            <a:r>
              <a:rPr lang="cs-CZ" sz="3200">
                <a:latin typeface="Verdana"/>
                <a:ea typeface="Verdana"/>
                <a:cs typeface="Verdana"/>
                <a:sym typeface="Verdana"/>
              </a:rPr>
              <a:t>ENGLISH AUTONOMOUSLY </a:t>
            </a:r>
            <a:br>
              <a:rPr lang="cs-CZ" sz="3200">
                <a:latin typeface="Verdana"/>
                <a:ea typeface="Verdana"/>
                <a:cs typeface="Verdana"/>
                <a:sym typeface="Verdana"/>
              </a:rPr>
            </a:br>
            <a:r>
              <a:rPr lang="cs-CZ" sz="3200">
                <a:latin typeface="Verdana"/>
                <a:ea typeface="Verdana"/>
                <a:cs typeface="Verdana"/>
                <a:sym typeface="Verdana"/>
              </a:rPr>
              <a:t>log writing </a:t>
            </a:r>
            <a:endParaRPr/>
          </a:p>
        </p:txBody>
      </p:sp>
      <p:sp>
        <p:nvSpPr>
          <p:cNvPr id="220" name="Google Shape;220;g7e32c5d01c_0_61"/>
          <p:cNvSpPr txBox="1"/>
          <p:nvPr>
            <p:ph idx="2" type="body"/>
          </p:nvPr>
        </p:nvSpPr>
        <p:spPr>
          <a:xfrm>
            <a:off x="363149" y="1470649"/>
            <a:ext cx="11919847" cy="49242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Verdana"/>
              <a:buNone/>
            </a:pPr>
            <a:r>
              <a:rPr lang="cs-CZ" sz="2900">
                <a:latin typeface="Verdana"/>
                <a:ea typeface="Verdana"/>
                <a:cs typeface="Verdana"/>
                <a:sym typeface="Verdana"/>
              </a:rPr>
              <a:t>Focus: </a:t>
            </a:r>
            <a:r>
              <a:rPr b="1" lang="cs-CZ" sz="2900">
                <a:latin typeface="Verdana"/>
                <a:ea typeface="Verdana"/>
                <a:cs typeface="Verdana"/>
                <a:sym typeface="Verdana"/>
              </a:rPr>
              <a:t>English learning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None/>
            </a:pPr>
            <a:r>
              <a:t/>
            </a:r>
            <a:endParaRPr b="1" sz="29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Verdana"/>
              <a:buNone/>
            </a:pPr>
            <a:r>
              <a:rPr lang="cs-CZ" sz="2900">
                <a:latin typeface="Verdana"/>
                <a:ea typeface="Verdana"/>
                <a:cs typeface="Verdana"/>
                <a:sym typeface="Verdana"/>
              </a:rPr>
              <a:t>Activity: </a:t>
            </a:r>
            <a:r>
              <a:rPr b="1" lang="cs-CZ" sz="2900">
                <a:latin typeface="Verdana"/>
                <a:ea typeface="Verdana"/>
                <a:cs typeface="Verdana"/>
                <a:sym typeface="Verdana"/>
              </a:rPr>
              <a:t>regular</a:t>
            </a:r>
            <a:endParaRPr b="1" sz="29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None/>
            </a:pPr>
            <a:r>
              <a:t/>
            </a:r>
            <a:endParaRPr b="1" sz="29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rPr lang="cs-CZ" sz="2900">
                <a:latin typeface="Verdana"/>
                <a:ea typeface="Verdana"/>
                <a:cs typeface="Verdana"/>
                <a:sym typeface="Verdana"/>
              </a:rPr>
              <a:t>Writing style: </a:t>
            </a:r>
            <a:br>
              <a:rPr lang="cs-CZ" sz="2900">
                <a:latin typeface="Verdana"/>
                <a:ea typeface="Verdana"/>
                <a:cs typeface="Verdana"/>
                <a:sym typeface="Verdana"/>
              </a:rPr>
            </a:br>
            <a:endParaRPr sz="2900">
              <a:latin typeface="Verdana"/>
              <a:ea typeface="Verdana"/>
              <a:cs typeface="Verdana"/>
              <a:sym typeface="Verdana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Char char="•"/>
            </a:pPr>
            <a:r>
              <a:rPr b="1" lang="cs-CZ" sz="2000">
                <a:latin typeface="Verdana"/>
                <a:ea typeface="Verdana"/>
                <a:cs typeface="Verdana"/>
                <a:sym typeface="Verdana"/>
              </a:rPr>
              <a:t>use I/we/me</a:t>
            </a:r>
            <a:endParaRPr b="1" sz="2000">
              <a:latin typeface="Verdana"/>
              <a:ea typeface="Verdana"/>
              <a:cs typeface="Verdana"/>
              <a:sym typeface="Verdana"/>
            </a:endParaRPr>
          </a:p>
          <a:p>
            <a:pPr indent="-273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None/>
            </a:pPr>
            <a:r>
              <a:t/>
            </a:r>
            <a:endParaRPr b="1" sz="2000">
              <a:latin typeface="Verdana"/>
              <a:ea typeface="Verdana"/>
              <a:cs typeface="Verdana"/>
              <a:sym typeface="Verdana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Char char="•"/>
            </a:pPr>
            <a:r>
              <a:rPr b="1" lang="cs-CZ" sz="2000">
                <a:latin typeface="Verdana"/>
                <a:ea typeface="Verdana"/>
                <a:cs typeface="Verdana"/>
                <a:sym typeface="Verdana"/>
              </a:rPr>
              <a:t>structure your writing</a:t>
            </a:r>
            <a:endParaRPr b="1" sz="2000">
              <a:latin typeface="Verdana"/>
              <a:ea typeface="Verdana"/>
              <a:cs typeface="Verdana"/>
              <a:sym typeface="Verdana"/>
            </a:endParaRPr>
          </a:p>
          <a:p>
            <a:pPr indent="-273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None/>
            </a:pPr>
            <a:r>
              <a:t/>
            </a:r>
            <a:endParaRPr b="1" sz="2000">
              <a:latin typeface="Verdana"/>
              <a:ea typeface="Verdana"/>
              <a:cs typeface="Verdana"/>
              <a:sym typeface="Verdana"/>
            </a:endParaRPr>
          </a:p>
          <a:p>
            <a: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rPr lang="cs-CZ">
                <a:latin typeface="Verdana"/>
                <a:ea typeface="Verdana"/>
                <a:cs typeface="Verdana"/>
                <a:sym typeface="Verdana"/>
              </a:rPr>
              <a:t>e.g. before/during /after learning;</a:t>
            </a:r>
            <a:endParaRPr/>
          </a:p>
          <a:p>
            <a: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rPr lang="cs-CZ">
                <a:latin typeface="Verdana"/>
                <a:ea typeface="Verdana"/>
                <a:cs typeface="Verdana"/>
                <a:sym typeface="Verdana"/>
              </a:rPr>
              <a:t>what/how/why/what next time)</a:t>
            </a:r>
            <a:endParaRPr/>
          </a:p>
          <a:p>
            <a:pPr indent="-273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None/>
            </a:pPr>
            <a:r>
              <a:t/>
            </a:r>
            <a:endParaRPr sz="2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None/>
            </a:pPr>
            <a:r>
              <a:t/>
            </a:r>
            <a:endParaRPr b="1" sz="2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None/>
            </a:pPr>
            <a:r>
              <a:t/>
            </a:r>
            <a:endParaRPr b="1" sz="2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None/>
            </a:pPr>
            <a:r>
              <a:t/>
            </a:r>
            <a:endParaRPr sz="2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None/>
            </a:pPr>
            <a:r>
              <a:t/>
            </a:r>
            <a:endParaRPr sz="2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None/>
            </a:pPr>
            <a:r>
              <a:t/>
            </a:r>
            <a:endParaRPr sz="2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21" name="Google Shape;221;g7e32c5d01c_0_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3072" y="2465438"/>
            <a:ext cx="4856163" cy="3429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2019-01-14T10:39:19Z</dcterms:created>
  <dc:creator>Martina Šindelářová Skupeňová</dc:creator>
</cp:coreProperties>
</file>