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58" r:id="rId14"/>
    <p:sldId id="28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04" d="100"/>
          <a:sy n="104" d="100"/>
        </p:scale>
        <p:origin x="72" y="2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81" y="2592882"/>
            <a:ext cx="3908959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Kulturní dějiny piva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CORE052</a:t>
            </a:r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pic>
        <p:nvPicPr>
          <p:cNvPr id="5" name="Obrázek 4" descr="Obsah obrázku text, tkanina&#10;&#10;Popis byl vytvořen automaticky">
            <a:extLst>
              <a:ext uri="{FF2B5EF4-FFF2-40B4-BE49-F238E27FC236}">
                <a16:creationId xmlns:a16="http://schemas.microsoft.com/office/drawing/2014/main" id="{0A3B5866-4416-B11F-0307-CA92C33C5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85" y="548267"/>
            <a:ext cx="8655715" cy="52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F791E3-5B20-0905-17A1-91ED8997F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DC5F37-87F8-E20A-67CF-8DBC5F578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1897C6-BD54-3366-51E2-2F7921BE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921336"/>
            <a:ext cx="6028415" cy="451576"/>
          </a:xfrm>
        </p:spPr>
        <p:txBody>
          <a:bodyPr/>
          <a:lstStyle/>
          <a:p>
            <a:r>
              <a:rPr lang="cs-CZ" sz="3200" dirty="0"/>
              <a:t>Jak se můžeme dívat na pivo?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259208-6551-3D20-7395-A57084FB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2214002"/>
            <a:ext cx="6963236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konzumenta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chuť, rozmanitost, cena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výrobce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technologická stránka věci, suroviny, rentabilnost výroby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exaktního vědce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statistika, vlastnosti surovin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humanitního vědce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kulturní stránka výroby a konzumace piva</a:t>
            </a:r>
          </a:p>
        </p:txBody>
      </p:sp>
      <p:pic>
        <p:nvPicPr>
          <p:cNvPr id="7" name="Obrázek 6" descr="Obsah obrázku strom, láhev, pivo, několik&#10;&#10;Popis byl vytvořen automaticky">
            <a:extLst>
              <a:ext uri="{FF2B5EF4-FFF2-40B4-BE49-F238E27FC236}">
                <a16:creationId xmlns:a16="http://schemas.microsoft.com/office/drawing/2014/main" id="{01C0D20B-7D84-79CB-42FA-B28D1282E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1" y="145783"/>
            <a:ext cx="4292779" cy="57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815AE-F0DC-4FEB-AB80-62EB22EB6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EEAFC3-7FF7-4909-927D-58D4CA715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0ED7AC-8B60-4D14-942F-A9F1F8AF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742556"/>
            <a:ext cx="10753200" cy="451576"/>
          </a:xfrm>
        </p:spPr>
        <p:txBody>
          <a:bodyPr/>
          <a:lstStyle/>
          <a:p>
            <a:r>
              <a:rPr lang="cs-CZ" sz="3200" dirty="0"/>
              <a:t>Pohled humanitních vědců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E82B47-967B-480A-A357-2F18F4EC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2614"/>
            <a:ext cx="7920000" cy="4139998"/>
          </a:xfrm>
        </p:spPr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historie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hospodářské aspekty, součást kulturní identity, důvody k výrobě piva, důsledky jeho výroby a konzumace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pivo jako součást příběhů, jako dotvářející element v pozadí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hudební věda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pivo v textech písní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etnologie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pivo jako součást kulturního dědictví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religionistika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rituální funkce piva, role církve při výrobě piva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filmová věda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pivo jako součást vizualizace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politologie, sociologie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  <p:pic>
        <p:nvPicPr>
          <p:cNvPr id="8" name="Obrázek 7" descr="Obsah obrázku text, jídlo, exteriér, pivo&#10;&#10;Popis byl vytvořen automaticky">
            <a:extLst>
              <a:ext uri="{FF2B5EF4-FFF2-40B4-BE49-F238E27FC236}">
                <a16:creationId xmlns:a16="http://schemas.microsoft.com/office/drawing/2014/main" id="{ACA47CD3-0628-8176-06F3-9207063C9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530240"/>
            <a:ext cx="3694115" cy="49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13" y="536891"/>
            <a:ext cx="10753200" cy="451576"/>
          </a:xfrm>
        </p:spPr>
        <p:txBody>
          <a:bodyPr/>
          <a:lstStyle/>
          <a:p>
            <a:r>
              <a:rPr lang="cs-CZ" sz="3200" dirty="0"/>
              <a:t>Krátce z dějin výzkumu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1475"/>
            <a:ext cx="7734516" cy="4609920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výzkum léčivých účinků piva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sv. Hildegarda z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Bingenu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12. století)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komplexní pohled na pivo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Tadeáš Hájek z Hájku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16. století –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cerevisia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eiusque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conficiendi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1554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základy moderních prací o pivu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František Ondřej Poupě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přelom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18. a 19. století - </a:t>
            </a:r>
            <a:r>
              <a:rPr lang="de-DE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Kunst des Bierbrauens physisch - chemisch -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de-DE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konomisch</a:t>
            </a:r>
            <a:r>
              <a:rPr lang="de-DE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beschrieben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díly, 1794 - 1821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etnologický pohled na pivo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Čeněk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18. a 19. století –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Pivo v písních lidových a znárodnělých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1909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pivovarnictví především součástí hospodářských dějin</a:t>
            </a:r>
          </a:p>
        </p:txBody>
      </p:sp>
      <p:pic>
        <p:nvPicPr>
          <p:cNvPr id="2050" name="Picture 2" descr="Čeněk Zíbrt">
            <a:extLst>
              <a:ext uri="{FF2B5EF4-FFF2-40B4-BE49-F238E27FC236}">
                <a16:creationId xmlns:a16="http://schemas.microsoft.com/office/drawing/2014/main" id="{27407D91-E088-4E24-AF60-298B23CB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79" y="1039284"/>
            <a:ext cx="3467982" cy="46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0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aleph.muni.cz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5" y="722746"/>
            <a:ext cx="8763842" cy="451576"/>
          </a:xfrm>
        </p:spPr>
        <p:txBody>
          <a:bodyPr/>
          <a:lstStyle/>
          <a:p>
            <a:r>
              <a:rPr lang="cs-CZ" sz="3200" dirty="0"/>
              <a:t>Současný stav bádání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8592"/>
            <a:ext cx="7418321" cy="4096769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popularizační publikace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Karel Kosař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Jaroslav Novák Večerníček, Ladislav Jakl, Daniela Kolářová)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2006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Pivo lepších časů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Ústí nad Labem (Martin Veselý a další) + sborník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2015 – výstava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Žít pivo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Brno (Petr Holub a další)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2016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Orosené dějiny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Ústí nad Labem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2019 – sborník z výše uvedené konference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2021 – projekt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Kulturní dějiny piva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Masarykova univerzita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2022, 2023 – pokračování projektu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F862BA-813C-45E8-861C-2C2D44E7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50" y="1341173"/>
            <a:ext cx="2754625" cy="3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3320B-8EF9-AF14-DBC0-E775303D8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AF74A-5924-5A6E-69DB-B0A563211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09D43-9361-2318-BE3C-754A0A36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096" y="653736"/>
            <a:ext cx="10753200" cy="451576"/>
          </a:xfrm>
        </p:spPr>
        <p:txBody>
          <a:bodyPr/>
          <a:lstStyle/>
          <a:p>
            <a:r>
              <a:rPr lang="cs-CZ" dirty="0"/>
              <a:t>Co zajímá na pivu Vás?</a:t>
            </a:r>
          </a:p>
        </p:txBody>
      </p:sp>
      <p:pic>
        <p:nvPicPr>
          <p:cNvPr id="7" name="Zástupný obsah 6" descr="Obsah obrázku text, obloha, exteriér&#10;&#10;Popis byl vytvořen automaticky">
            <a:extLst>
              <a:ext uri="{FF2B5EF4-FFF2-40B4-BE49-F238E27FC236}">
                <a16:creationId xmlns:a16="http://schemas.microsoft.com/office/drawing/2014/main" id="{73943049-1B7B-1AEA-145E-5DF4B000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72" y="1518046"/>
            <a:ext cx="3833910" cy="5123660"/>
          </a:xfrm>
        </p:spPr>
      </p:pic>
    </p:spTree>
    <p:extLst>
      <p:ext uri="{BB962C8B-B14F-4D97-AF65-F5344CB8AC3E}">
        <p14:creationId xmlns:p14="http://schemas.microsoft.com/office/powerpoint/2010/main" val="16314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Jana </a:t>
            </a:r>
            <a:r>
              <a:rPr lang="cs-CZ" dirty="0" err="1"/>
              <a:t>Piškulová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087"/>
            <a:ext cx="10753200" cy="451576"/>
          </a:xfrm>
        </p:spPr>
        <p:txBody>
          <a:bodyPr/>
          <a:lstStyle/>
          <a:p>
            <a:r>
              <a:rPr lang="cs-CZ" sz="3200" dirty="0"/>
              <a:t>Cíle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02922"/>
            <a:ext cx="6913745" cy="4052156"/>
          </a:xfrm>
        </p:spPr>
        <p:txBody>
          <a:bodyPr/>
          <a:lstStyle/>
          <a:p>
            <a:r>
              <a:rPr lang="cs-CZ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představit pivo jako kulturní fenomén</a:t>
            </a:r>
          </a:p>
          <a:p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prohloubit znalosti o tomto nápoji</a:t>
            </a:r>
          </a:p>
          <a:p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zamyslet se nad rozumnou konzumací alkoholu</a:t>
            </a:r>
          </a:p>
          <a:p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objevovat rozmanitý svět piva</a:t>
            </a:r>
          </a:p>
          <a:p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získání přehledu o proměnách pivní kultury</a:t>
            </a:r>
          </a:p>
          <a:p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poznat práci vybraných humanitních oborů a metody jejich výzkumu</a:t>
            </a:r>
          </a:p>
          <a:p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naučit se přemýšlet nad hodnotami současné doby vycházejícími z minulosti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7" name="Obrázek 6" descr="Obsah obrázku hrníček, káva, stůl, sklo&#10;&#10;Popis byl vytvořen automaticky">
            <a:extLst>
              <a:ext uri="{FF2B5EF4-FFF2-40B4-BE49-F238E27FC236}">
                <a16:creationId xmlns:a16="http://schemas.microsoft.com/office/drawing/2014/main" id="{C5EB8FF3-4387-9A9B-6CDF-53CFC42D7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59" y="120074"/>
            <a:ext cx="4322618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9EF14C-6F0B-4B47-A5C9-724AEB4CA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4886" y="6228000"/>
            <a:ext cx="7920000" cy="252000"/>
          </a:xfrm>
        </p:spPr>
        <p:txBody>
          <a:bodyPr/>
          <a:lstStyle/>
          <a:p>
            <a:r>
              <a:rPr lang="cs-CZ" dirty="0"/>
              <a:t>Kulturní dějiny piva, foto Libor Zajíc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729CCC-C8B6-422C-A005-B7365D11B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5114" y="5998128"/>
            <a:ext cx="229772" cy="481872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1149F4-3263-466C-A419-2B949563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72" y="846550"/>
            <a:ext cx="10753200" cy="451576"/>
          </a:xfrm>
        </p:spPr>
        <p:txBody>
          <a:bodyPr/>
          <a:lstStyle/>
          <a:p>
            <a:r>
              <a:rPr lang="cs-CZ" sz="3200" dirty="0"/>
              <a:t>Ukončení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D9FF35-8E14-423E-A880-1D4EDAAC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340002"/>
            <a:ext cx="6873491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aktivní účast na přednáškách, diskuze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online test v prostředí IS – základní teze probírané v hodinách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primární cílem kurzu není ověřování kvanta znalostí,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transfer nových poznatků a podnětů k zamyšlení</a:t>
            </a:r>
          </a:p>
        </p:txBody>
      </p:sp>
      <p:pic>
        <p:nvPicPr>
          <p:cNvPr id="7" name="Obrázek 6" descr="Obsah obrázku tráva, exteriér, obloha, dům&#10;&#10;Popis byl vytvořen automaticky">
            <a:extLst>
              <a:ext uri="{FF2B5EF4-FFF2-40B4-BE49-F238E27FC236}">
                <a16:creationId xmlns:a16="http://schemas.microsoft.com/office/drawing/2014/main" id="{BE1F75A7-1146-4589-859C-AA7870A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28" y="230909"/>
            <a:ext cx="4155215" cy="5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E6F60-0FE7-4594-AA0B-40937DB87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F9A0EF-79D0-4669-B262-BF63506CD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84CE88-1CD8-461A-89BB-7CD352EC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0227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028652-9A27-4A21-8C41-4E6CD719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2412"/>
            <a:ext cx="10753200" cy="39931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21. února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Úvodní hodina. Seznámení s tématem, podobou kurzu, základní literaturou a způsobem ukončení.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 února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a jeho místo ve společnosti. Diskuzní hodina. Sládek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Aleš Dvořák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majitel pivnic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Lukáš Provazník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filozof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Radim Brázda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historik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Libor Zajíc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mikrobiolog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Jaromír Fiala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Tématika piva ve staročeských herbářích.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Prof. PhDr. Michaela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Soleiman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Hashemi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CSc.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Ústav české literatury, Filozofická fakulta Masarykovy univerzity.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Jenom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holbičku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 mou opičku. Pivo a hospoda v kramářských písních.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Marie Hanzelková,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Ústav české literatury, Filozofická fakulta Masarykovy univerzity.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v české filmu: formální analýza.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PhDr. Kateřina Svatoňová,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Katedra filmových studií,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Filozofická fakulta Univerzity Karlovy a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Libuše Heczková,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české literatury a komparatistiky, Filozofická fakulta Univerzity Karlovy.</a:t>
            </a:r>
          </a:p>
          <a:p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3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BE97A0-58C4-48E6-8267-04B300C2A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37941-CB08-4EC8-B250-F1C79B623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806402-F70D-4CF9-B70A-B998D273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12" y="757483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A0246-FAD0-4F6B-8B0D-C7A97225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4731"/>
            <a:ext cx="11703936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Hostinská zařízení očima etnologa.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PhDr. Karel Altman, CSc.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Etnologický ústav Akademie věd.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Pití piva za hranicemi Evropy? Společná konzumace potravin a nápojů v kulturních a náboženských kontextech Asie. 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Jana Valtrová,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religionistiky, Filozofická fakulta Masarykovy univerzity.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Výzkumné aktivity na Výzkumném ústavu pivovarském a sladařském.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RNDr. Dagmar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Matoulková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PhD.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Výzkumný ústav pivovarský a sladařský.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v kontextu nacionalismu a politického extremismu: vybrané aspekty.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Prof. JUDr. PhDr. Miroslav Mareš,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Katedra politologie, Fakulta sociálních studií Masarykovy univerzity.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jako objekt přeshraniční spolupráce na příkladu Česka a Německa.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Lukáš Novotný, M.A., Dr.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phil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Katedra politologie, Filozofická fakulta Univerzity J. A. Purkyně.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3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97D3-89B2-F972-8544-9D779CF7A4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56582E-FF15-18A8-B439-7AEA02AB1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D8AD7-7110-5637-1441-D94B7479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79" y="946503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C58FEE-4D09-4CCD-42D8-CB65BD62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98002"/>
            <a:ext cx="10753200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a hospody v českém prostředí optikou sociologického výzkumu.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PhDr. Jiří Vinopal,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Katedra sociologie, Filozofická fakulta Univerzity Karlovy.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ve stravovacím systému českých zemí 1945-1970.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PhDr. Martin Franc,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Masarykův ústav a archiv AV ČR.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Pivní kultura a rozmanitost v současném světě. Přednáška historika.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Libor Zajíc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Historický ústav,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Filozofická fakulta Masarykovy univerzity. Ukončení kurzu.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36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4B6380-E1E1-601E-8A97-1B91E9848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20DFA-C3CC-4A9D-6A08-06B794F16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91AB8D-8526-5ACA-AF06-BDD30989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614650"/>
            <a:ext cx="10753200" cy="451576"/>
          </a:xfrm>
        </p:spPr>
        <p:txBody>
          <a:bodyPr/>
          <a:lstStyle/>
          <a:p>
            <a:r>
              <a:rPr lang="cs-CZ" sz="3200" dirty="0"/>
              <a:t>Základní literatura dostupná v knihovně HÚ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9C1018-BBFA-DD4C-E20B-087542D8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77114"/>
            <a:ext cx="10753200" cy="4139998"/>
          </a:xfrm>
        </p:spPr>
        <p:txBody>
          <a:bodyPr/>
          <a:lstStyle/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Čeněk: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Z historie piva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Praha 2013.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Čeněk: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Pivo v písních lidových a znárodnělých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Praha 2013.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Veselý Martin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Orosené dějiny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Ústín nad Labem 2019.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Holub Petr: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Žít pivo: stručná historie brněnského pivovarnictví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Brno 2015.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Cabras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Ignazio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history of the beer and brewing industry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London 2017.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Meußdoerffer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Franz: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Das Bier: eine Geschichte von Hopfen und Malz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Gleck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John A.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Beer and brewing in medieval culture and contemporary medievalism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Fassl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Peter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Bier- und Wirtshauskultur in Schwaben und Franken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3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E80795-EF98-DB87-9F94-565A72845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A92194-AF3A-890F-BBD8-FD5976B0E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40673-8A48-39E2-111C-C5334F76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90" y="845835"/>
            <a:ext cx="10753200" cy="451576"/>
          </a:xfrm>
        </p:spPr>
        <p:txBody>
          <a:bodyPr/>
          <a:lstStyle/>
          <a:p>
            <a:r>
              <a:rPr lang="cs-CZ" sz="3200" dirty="0"/>
              <a:t>Základní literatura dostupná v knihovně HÚ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ECC9CB-51E3-42AB-AE10-A62F84F4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Eymold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Ursula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Bier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500 Jahre Münchner Reinheitsgebot in Bayern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2015.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Harlander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Lilian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Bier ist der Wein dieses Landes: jüdische Braugeschichten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Cabras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Ignazio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history of the beer and brewing industry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London 2017.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Ruppen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Sara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Brauer und Apotheker - eine seltsame Personalunion: ein Beitrag zur pharmazeutischen Geschichte des Bieres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Stuttgart 2020.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Nurin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Tara: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 woman's place is in the brewhouse: a forgotten history of alewives,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brewsters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witches, and CEOs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Chicago 2021.</a:t>
            </a:r>
          </a:p>
          <a:p>
            <a:pPr marL="72000" indent="0">
              <a:buNone/>
            </a:pPr>
            <a:endParaRPr lang="cs-CZ" sz="2000" dirty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6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07F264-8885-B5BD-D3BE-BDEA0A33E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D10E24-C770-BBB7-F0A8-E7BF4ADF4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A33332-CC64-B695-2B44-21EB420E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1994"/>
            <a:ext cx="10753200" cy="451576"/>
          </a:xfrm>
        </p:spPr>
        <p:txBody>
          <a:bodyPr/>
          <a:lstStyle/>
          <a:p>
            <a:r>
              <a:rPr lang="cs-CZ" sz="3200" dirty="0"/>
              <a:t>Knihovna Historického ústavu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2FF0A-3F90-088A-2C09-7A40539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00561"/>
            <a:ext cx="10753200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Filozofická fakulta,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Arne Nováka 1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budova B2, 5. patro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signatura 6.9c</a:t>
            </a:r>
          </a:p>
        </p:txBody>
      </p:sp>
      <p:pic>
        <p:nvPicPr>
          <p:cNvPr id="7" name="Obrázek 6" descr="Obsah obrázku text, interiér, police, kniha&#10;&#10;Popis byl vytvořen automaticky">
            <a:extLst>
              <a:ext uri="{FF2B5EF4-FFF2-40B4-BE49-F238E27FC236}">
                <a16:creationId xmlns:a16="http://schemas.microsoft.com/office/drawing/2014/main" id="{736D1A4B-3AAA-F461-586C-CEBE7D742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1269017"/>
            <a:ext cx="6771552" cy="50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28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Office PowerPoint</Application>
  <PresentationFormat>Širokoúhlá obrazovka</PresentationFormat>
  <Paragraphs>106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Roboto</vt:lpstr>
      <vt:lpstr>Tahoma</vt:lpstr>
      <vt:lpstr>Wingdings</vt:lpstr>
      <vt:lpstr>Prezentace_MU_CZ</vt:lpstr>
      <vt:lpstr>Kulturní dějiny piva</vt:lpstr>
      <vt:lpstr>Cíle kurzu</vt:lpstr>
      <vt:lpstr>Ukončení kurzu</vt:lpstr>
      <vt:lpstr>Plán semestru</vt:lpstr>
      <vt:lpstr>Plán semestru</vt:lpstr>
      <vt:lpstr>Plán semestru</vt:lpstr>
      <vt:lpstr>Základní literatura dostupná v knihovně HÚ</vt:lpstr>
      <vt:lpstr>Základní literatura dostupná v knihovně HÚ</vt:lpstr>
      <vt:lpstr>Knihovna Historického ústavu</vt:lpstr>
      <vt:lpstr>Jak se můžeme dívat na pivo?</vt:lpstr>
      <vt:lpstr>Pohled humanitních vědců</vt:lpstr>
      <vt:lpstr>Krátce z dějin výzkumu</vt:lpstr>
      <vt:lpstr>Současný stav bádání</vt:lpstr>
      <vt:lpstr>Co zajímá na pivu Vás?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54</cp:revision>
  <cp:lastPrinted>1601-01-01T00:00:00Z</cp:lastPrinted>
  <dcterms:created xsi:type="dcterms:W3CDTF">2021-09-18T10:12:07Z</dcterms:created>
  <dcterms:modified xsi:type="dcterms:W3CDTF">2023-02-21T09:07:07Z</dcterms:modified>
</cp:coreProperties>
</file>