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98" r:id="rId4"/>
    <p:sldId id="299" r:id="rId5"/>
    <p:sldId id="295" r:id="rId6"/>
    <p:sldId id="296" r:id="rId7"/>
    <p:sldId id="305" r:id="rId8"/>
    <p:sldId id="294" r:id="rId9"/>
    <p:sldId id="306" r:id="rId10"/>
    <p:sldId id="261" r:id="rId11"/>
    <p:sldId id="300" r:id="rId12"/>
    <p:sldId id="301" r:id="rId13"/>
    <p:sldId id="284" r:id="rId14"/>
    <p:sldId id="302" r:id="rId15"/>
    <p:sldId id="280" r:id="rId16"/>
    <p:sldId id="303" r:id="rId17"/>
    <p:sldId id="304" r:id="rId18"/>
    <p:sldId id="287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81" y="2257419"/>
            <a:ext cx="2782682" cy="11715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Pivní rozmanitost</a:t>
            </a:r>
            <a:b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</a:br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 současném světě</a:t>
            </a:r>
            <a:endParaRPr lang="cs-CZ" dirty="0"/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pic>
        <p:nvPicPr>
          <p:cNvPr id="9" name="Obrázek 8" descr="Obsah obrázku text, tkanina&#10;&#10;Popis byl vytvořen automaticky">
            <a:extLst>
              <a:ext uri="{FF2B5EF4-FFF2-40B4-BE49-F238E27FC236}">
                <a16:creationId xmlns:a16="http://schemas.microsoft.com/office/drawing/2014/main" id="{52EF0A15-6805-44A2-9FBF-12A986EAD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30" y="798595"/>
            <a:ext cx="8655715" cy="52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91373"/>
            <a:ext cx="7922132" cy="451576"/>
          </a:xfrm>
        </p:spPr>
        <p:txBody>
          <a:bodyPr/>
          <a:lstStyle/>
          <a:p>
            <a:r>
              <a:rPr lang="cs-CZ" sz="2800" dirty="0"/>
              <a:t>Lokální pivní styly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15885"/>
            <a:ext cx="10500450" cy="4864115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výroba daného stylu piva spjata s určitou oblastí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odlišnost od piv z jiných oblastí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existence určitého úzu výroby daného piva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spjatost s místní kulturou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historická záležitost?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záleží na velikosti regionu?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záleží na zařazení mezi současné rozdělení pivních stylů?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záleží na výlučnosti výroby v daném regionu?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dnes lokání pivní styl něco jiného, než v minulosti?</a:t>
            </a:r>
          </a:p>
          <a:p>
            <a:pPr marL="72000" indent="0">
              <a:buNone/>
            </a:pPr>
            <a:endParaRPr lang="cs-CZ" sz="2400" dirty="0"/>
          </a:p>
          <a:p>
            <a:endParaRPr lang="cs-CZ" dirty="0"/>
          </a:p>
        </p:txBody>
      </p:sp>
      <p:pic>
        <p:nvPicPr>
          <p:cNvPr id="6" name="Obrázek 5" descr="Obsah obrázku text, interiér, nápoje, sklo&#10;&#10;Popis byl vytvořen automaticky">
            <a:extLst>
              <a:ext uri="{FF2B5EF4-FFF2-40B4-BE49-F238E27FC236}">
                <a16:creationId xmlns:a16="http://schemas.microsoft.com/office/drawing/2014/main" id="{AF317E7F-5F9C-4383-8B7B-6A167A1C7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31" y="318452"/>
            <a:ext cx="5187201" cy="53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106628-A752-4521-8C83-E4514D4C5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EED320-3A21-4ED6-B0B1-969D409625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4337F1-7299-42DF-AF29-1503DECD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215" y="410426"/>
            <a:ext cx="10753200" cy="451576"/>
          </a:xfrm>
        </p:spPr>
        <p:txBody>
          <a:bodyPr/>
          <a:lstStyle/>
          <a:p>
            <a:r>
              <a:rPr lang="cs-CZ" sz="2400" dirty="0"/>
              <a:t>Lokální pivní styly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E26D3F-BAA8-4099-A0C7-41B0F216445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420216" y="1359001"/>
            <a:ext cx="5219998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Berliner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Weisse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Gose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Lichtenhainer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Grodziskie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Kölsch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Altbier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Zoigl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Lambic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Oud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Bruin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Witbier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458716-B475-4718-A923-A1A06DD84E2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443519" y="1359001"/>
            <a:ext cx="5219998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Biére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de Garde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Belgian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Saison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Steam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Beer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Rauchbier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Dortmunder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Vienna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Baltic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Porter?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Pilsner?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NEIPA?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1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211F15-3E6A-6A5B-EF2C-0B59F1205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626B2D-2CEB-6B6E-AEAA-1FCDAE1E3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ED615C-EC9D-876E-D737-85F451AE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38E2AC-84FF-F166-9185-386EB10A7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Obsah obrázku stůl, sklo, nápoje, alkohol&#10;&#10;Popis byl vytvořen automaticky">
            <a:extLst>
              <a:ext uri="{FF2B5EF4-FFF2-40B4-BE49-F238E27FC236}">
                <a16:creationId xmlns:a16="http://schemas.microsoft.com/office/drawing/2014/main" id="{42AE74AC-529F-AB33-6DC3-9E162B1C8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4" y="945788"/>
            <a:ext cx="5875122" cy="4396212"/>
          </a:xfrm>
          <a:prstGeom prst="rect">
            <a:avLst/>
          </a:prstGeom>
        </p:spPr>
      </p:pic>
      <p:pic>
        <p:nvPicPr>
          <p:cNvPr id="7" name="Obrázek 6" descr="Obsah obrázku hrníček, nápoje, sklo, alkohol&#10;&#10;Popis byl vytvořen automaticky">
            <a:extLst>
              <a:ext uri="{FF2B5EF4-FFF2-40B4-BE49-F238E27FC236}">
                <a16:creationId xmlns:a16="http://schemas.microsoft.com/office/drawing/2014/main" id="{8B51BF6A-0105-1C28-D058-B0A70478F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84" y="945788"/>
            <a:ext cx="5875122" cy="43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3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9BE36F-4BD4-5A5B-9F9B-5D38D9505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8389" y="6252622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8F415A-0598-B663-04B1-FC58AC31F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28F8A5-E746-E401-8092-81858D49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11061"/>
            <a:ext cx="10753200" cy="451576"/>
          </a:xfrm>
        </p:spPr>
        <p:txBody>
          <a:bodyPr/>
          <a:lstStyle/>
          <a:p>
            <a:r>
              <a:rPr lang="cs-CZ" sz="2800" dirty="0"/>
              <a:t>Pivo v regionech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87F695-8563-8C40-6475-99BB3DD9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75319"/>
            <a:ext cx="6209306" cy="4139998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součást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kulturního života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folklor, písně, literatura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ukotvení v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kolektivní paměti lidí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(hrdost na své pivo)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konkrétní značka spjatá s daným regionem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pivovar jako dominanta města, vesnice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aspekt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turistického ruchu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pivní slavnosti a festivaly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logo pivovaru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ve veřejném prostoru (reklamy, sponzoring, štíty hospod, sportovní kluby)</a:t>
            </a:r>
          </a:p>
          <a:p>
            <a:endParaRPr lang="cs-CZ" dirty="0"/>
          </a:p>
        </p:txBody>
      </p:sp>
      <p:pic>
        <p:nvPicPr>
          <p:cNvPr id="7" name="Obrázek 6" descr="Obsah obrázku stůl, láhev, pivo, sklo&#10;&#10;Popis byl vytvořen automaticky">
            <a:extLst>
              <a:ext uri="{FF2B5EF4-FFF2-40B4-BE49-F238E27FC236}">
                <a16:creationId xmlns:a16="http://schemas.microsoft.com/office/drawing/2014/main" id="{80E98668-4290-07FF-1D4E-9DB9EBD48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44" y="157961"/>
            <a:ext cx="4218332" cy="56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3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0FC9D2-F7D7-47A7-DD36-170905103F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412810-2B33-8D25-479F-47F29E4A9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426FB5-3EF9-DAFA-BFE6-0D5F738F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A07696-52A7-F620-E4AE-53C9EC7C2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6" descr="Obsah obrázku exteriér, obloha, strom, lidé&#10;&#10;Popis byl vytvořen automaticky">
            <a:extLst>
              <a:ext uri="{FF2B5EF4-FFF2-40B4-BE49-F238E27FC236}">
                <a16:creationId xmlns:a16="http://schemas.microsoft.com/office/drawing/2014/main" id="{3B706EB6-7764-FF97-D3A4-BFF2447A1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33" y="378000"/>
            <a:ext cx="7693887" cy="57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2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43677A-A881-11A7-EC3F-69E1870BE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19DE44-3518-3AFC-1021-D76ACD16E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5289A4-6E06-017D-53F8-7ABF28A3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23" y="481710"/>
            <a:ext cx="10753200" cy="451576"/>
          </a:xfrm>
        </p:spPr>
        <p:txBody>
          <a:bodyPr/>
          <a:lstStyle/>
          <a:p>
            <a:r>
              <a:rPr lang="cs-CZ" sz="2800" dirty="0"/>
              <a:t>Místo piva v kultuře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6FC454-FB17-9242-3659-0F9751AF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08353"/>
            <a:ext cx="7023039" cy="4139998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Soupeř vína a kořalky?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Pouze nápoj k zahnání žízně a opíjení se?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obecký pohled na škodlivost alkoholických nápojů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rozmanitost a zajímavost piva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pivo v reflexi umělkyň a umělců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pivo jako součást regionu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spojení piva a slavení svátků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svátky spojené přímo s pivem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cestování spojené s pivem a jeho kulturou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párování piva s jídlem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 descr="Obsah obrázku exteriér, pláž, příroda, pobřeží&#10;&#10;Popis byl vytvořen automaticky">
            <a:extLst>
              <a:ext uri="{FF2B5EF4-FFF2-40B4-BE49-F238E27FC236}">
                <a16:creationId xmlns:a16="http://schemas.microsoft.com/office/drawing/2014/main" id="{D75F39EE-AD56-AF78-9481-588D4E2AB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04" y="106643"/>
            <a:ext cx="4281262" cy="57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5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A49642-8406-FF32-AF9A-6712A1B9A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48BDD3-E09B-0043-305E-EE5383F0C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54E1E6-1F2C-7CC4-DB80-21EB9FEB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F417D5-2B4A-F832-8C74-1BB85D7B9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10" descr="Obsah obrázku stůl, osoba, interiér&#10;&#10;Popis byl vytvořen automaticky">
            <a:extLst>
              <a:ext uri="{FF2B5EF4-FFF2-40B4-BE49-F238E27FC236}">
                <a16:creationId xmlns:a16="http://schemas.microsoft.com/office/drawing/2014/main" id="{6FB476E5-966E-7F9D-21DE-FFB3B6ED4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39" y="514638"/>
            <a:ext cx="7437921" cy="56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C64D3B-81FC-D673-B6A0-2D24B7A3F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30852C-444C-A682-76C1-8CD5AF378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03FC78-4BDB-C2F8-67AB-732AD1F9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79" y="560609"/>
            <a:ext cx="10753200" cy="451576"/>
          </a:xfrm>
        </p:spPr>
        <p:txBody>
          <a:bodyPr/>
          <a:lstStyle/>
          <a:p>
            <a:r>
              <a:rPr lang="cs-CZ" sz="2800" dirty="0"/>
              <a:t>Ochutnávání piva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E3E1E1-C410-0458-F035-3DE04AEAA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50093"/>
            <a:ext cx="10753200" cy="4139998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čepované x lahvové x plechovka x PET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čerstvost piva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skladovací podmínky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servírování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možnost výběru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porovnávání různých piv a stylů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hodnocení: senzorické vlastnosti, vůně, chuť, stylovost,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dojem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možnost párování s jídlem</a:t>
            </a:r>
          </a:p>
        </p:txBody>
      </p:sp>
      <p:pic>
        <p:nvPicPr>
          <p:cNvPr id="7" name="Obrázek 6" descr="Obsah obrázku šálek, káva, stůl, sklenice&#10;&#10;Popis byl vytvořen automaticky">
            <a:extLst>
              <a:ext uri="{FF2B5EF4-FFF2-40B4-BE49-F238E27FC236}">
                <a16:creationId xmlns:a16="http://schemas.microsoft.com/office/drawing/2014/main" id="{10CA11A3-F822-F5BE-654E-CF7A13FAA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66" y="92278"/>
            <a:ext cx="4366470" cy="58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5DB87D-BFF8-82D0-BA98-2DD2B99B24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35E71D-8747-3458-77B6-5409EB7C5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2F24DB-3EC3-591C-4D85-C7BA9E2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00" y="578191"/>
            <a:ext cx="10753200" cy="451576"/>
          </a:xfrm>
        </p:spPr>
        <p:txBody>
          <a:bodyPr/>
          <a:lstStyle/>
          <a:p>
            <a:r>
              <a:rPr lang="cs-CZ" sz="2800" dirty="0"/>
              <a:t>Shrnutí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F77807-B999-738C-6C62-BB4315C9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59" y="1382512"/>
            <a:ext cx="7442488" cy="4139998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pivo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kulturním a zajímavým nápojem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má spoustu různých aspektů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součástí vědeckého bádání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pivní rozmanitost je značná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spojeno se řadou kulturních fenoménů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často dotváří kolorit regionu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rozhodně by nemělo sloužit pouze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 bohapustému opíjení se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jeho ochutnávání může být gastronomickým zážitkem</a:t>
            </a:r>
          </a:p>
        </p:txBody>
      </p:sp>
      <p:pic>
        <p:nvPicPr>
          <p:cNvPr id="7" name="Obrázek 6" descr="Obsah obrázku obloha, území, venku, láhev&#10;&#10;Popis byl vytvořen automaticky">
            <a:extLst>
              <a:ext uri="{FF2B5EF4-FFF2-40B4-BE49-F238E27FC236}">
                <a16:creationId xmlns:a16="http://schemas.microsoft.com/office/drawing/2014/main" id="{C84D541B-DB2E-D5B1-6DB1-98E806D12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52" y="75247"/>
            <a:ext cx="4366661" cy="58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0E6E9E-32BC-7607-B4AA-F051D29A56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40527C-CB52-4E74-5339-80DEAC6A5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8B0DFA-1231-015F-B332-13FFCF35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24" y="736255"/>
            <a:ext cx="10753200" cy="451576"/>
          </a:xfrm>
        </p:spPr>
        <p:txBody>
          <a:bodyPr/>
          <a:lstStyle/>
          <a:p>
            <a:r>
              <a:rPr lang="cs-CZ" sz="2800" dirty="0"/>
              <a:t>Historie výroby piva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C0F982-8866-57DF-5FF8-31AFF6C54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75001"/>
            <a:ext cx="10509712" cy="4778999"/>
          </a:xfrm>
        </p:spPr>
        <p:txBody>
          <a:bodyPr/>
          <a:lstStyle/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výroba kvašených nápojů z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obilovin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od pradávna (Sumer, Egypt, Palestina, Germáni, Galové, …)</a:t>
            </a: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výroba piva souvisela se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zemědělskou činností</a:t>
            </a: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křesťanství – kláštery – „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Ora et </a:t>
            </a:r>
            <a:r>
              <a:rPr 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labora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“ – konkurence vína (ušlechtilý nápoj)</a:t>
            </a: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výroba piva ve městech –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právo várečné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právo mílové – ekonomický rozvoj, zrod podnikání</a:t>
            </a:r>
          </a:p>
          <a:p>
            <a:pPr algn="just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Svatováclavská smlouva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1517 – konec monopolu měst (církev, šlechta)</a:t>
            </a: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technologické inovace 18. a 19. století (František Ondřej Poupě, Anton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Dreher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Josef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Groll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vznik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velkých moderních pivovarů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převážně na okrajích měst (Smíchov, Staré Brno)</a:t>
            </a:r>
          </a:p>
          <a:p>
            <a:pPr algn="just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koncerny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(kvantita, cena)</a:t>
            </a:r>
          </a:p>
          <a:p>
            <a:pPr algn="just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kraftová pivní revoluce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(pivní rozmanitost)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87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EB1ED7-7144-AFF5-4FCB-6020081254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05C471-EA81-7572-48A4-324AA25F3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7CDE43-BACA-F0A9-759C-016659E3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36536"/>
            <a:ext cx="10753200" cy="451576"/>
          </a:xfrm>
        </p:spPr>
        <p:txBody>
          <a:bodyPr/>
          <a:lstStyle/>
          <a:p>
            <a:r>
              <a:rPr lang="cs-CZ" sz="2800" dirty="0"/>
              <a:t>Rozmanitost v historii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A6867E-5644-5DE0-A875-F4D45CDF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88" y="2088002"/>
            <a:ext cx="7736103" cy="4139998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specifika vycházející z krajových zvyklostí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různé suroviny a výrobní procesy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chmel, druh obiloviny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účel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výroby daného piva (k práci, k půstu)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vyhlášená piva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 určitých měst (svídnické bílé pivo)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postupný vznik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lokálních pivních stylů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(nezávisle na sobě)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světová oblíbenost světlého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spodně kvašeného piva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velké pivovary (ekonomický aspekt) – opak rozmanitosti</a:t>
            </a:r>
          </a:p>
        </p:txBody>
      </p:sp>
      <p:pic>
        <p:nvPicPr>
          <p:cNvPr id="6" name="Obrázek 5" descr="Obsah obrázku text, kámen&#10;&#10;Popis byl vytvořen automaticky">
            <a:extLst>
              <a:ext uri="{FF2B5EF4-FFF2-40B4-BE49-F238E27FC236}">
                <a16:creationId xmlns:a16="http://schemas.microsoft.com/office/drawing/2014/main" id="{0608B96E-15B7-B2A3-2904-D7DBD595A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78" y="81297"/>
            <a:ext cx="4119522" cy="57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1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10" descr="Obsah obrázku text, zeď, interiér&#10;&#10;Popis byl vytvořen automaticky">
            <a:extLst>
              <a:ext uri="{FF2B5EF4-FFF2-40B4-BE49-F238E27FC236}">
                <a16:creationId xmlns:a16="http://schemas.microsoft.com/office/drawing/2014/main" id="{3CAE94D8-A1A5-AD22-8F1E-35FD773A5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45" y="3131046"/>
            <a:ext cx="3552000" cy="2814414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188F4F-2488-96AF-067E-A6463EFCAB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536A13-3556-B396-F7F2-BA2C25333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C84F58-3E84-E7B4-6687-30188B61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35" y="683948"/>
            <a:ext cx="10753200" cy="451576"/>
          </a:xfrm>
        </p:spPr>
        <p:txBody>
          <a:bodyPr/>
          <a:lstStyle/>
          <a:p>
            <a:r>
              <a:rPr lang="cs-CZ" sz="2800" dirty="0"/>
              <a:t>Pivní rozmanitost dnes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40C591-C50B-0327-012F-BC11412231E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522921"/>
            <a:ext cx="7551545" cy="4139998"/>
          </a:xfrm>
        </p:spPr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nespokojenost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 produkcí velkých pivovarů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vlna zakládaní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malých pivovarů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nejprve USA, Velká Británie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postupně téměř celý svět (ČR kolem roku 2000)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používání nových surovin (aromatické chmely)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vznik a modifikace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pivních stylů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jejich následné rozšíření do celého světa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obliba lokálních pivních stylů a jejich expanze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pivní bary,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pivotéky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 descr="Obsah obrázku text, interiér, několik&#10;&#10;Popis byl vytvořen automaticky">
            <a:extLst>
              <a:ext uri="{FF2B5EF4-FFF2-40B4-BE49-F238E27FC236}">
                <a16:creationId xmlns:a16="http://schemas.microsoft.com/office/drawing/2014/main" id="{7FF861FE-E0A2-9343-67F4-4B978FE89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59" y="0"/>
            <a:ext cx="4955541" cy="37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135734-2A1F-DA00-08F2-7E4B910FA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75E8A8-B4D3-4E54-4775-975DFD49C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D0BE48-7D8E-43D2-0DB5-316F6DB5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, interiér, strop, police&#10;&#10;Popis byl vytvořen automaticky">
            <a:extLst>
              <a:ext uri="{FF2B5EF4-FFF2-40B4-BE49-F238E27FC236}">
                <a16:creationId xmlns:a16="http://schemas.microsoft.com/office/drawing/2014/main" id="{6932146E-C5A1-8DA8-C83F-234BD576A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999"/>
            <a:ext cx="4299870" cy="5733160"/>
          </a:xfrm>
          <a:prstGeom prst="rect">
            <a:avLst/>
          </a:prstGeom>
        </p:spPr>
      </p:pic>
      <p:pic>
        <p:nvPicPr>
          <p:cNvPr id="10" name="Zástupný obsah 9" descr="Obsah obrázku tráva, láhev, venku, nápoj&#10;&#10;Popis byl vytvořen automaticky">
            <a:extLst>
              <a:ext uri="{FF2B5EF4-FFF2-40B4-BE49-F238E27FC236}">
                <a16:creationId xmlns:a16="http://schemas.microsoft.com/office/drawing/2014/main" id="{2A14B5D7-F046-0B0D-E402-DA690F3E3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91" y="167999"/>
            <a:ext cx="4299870" cy="5733160"/>
          </a:xfrm>
        </p:spPr>
      </p:pic>
    </p:spTree>
    <p:extLst>
      <p:ext uri="{BB962C8B-B14F-4D97-AF65-F5344CB8AC3E}">
        <p14:creationId xmlns:p14="http://schemas.microsoft.com/office/powerpoint/2010/main" val="214644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EBED2D-45E9-D547-E725-FE030247F0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5BE0E9-5383-A004-D97F-E5873D12B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4AC2A-DD9C-02A8-52C1-18C2A7C6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interiér, obchod, několik&#10;&#10;Popis byl vytvořen automaticky">
            <a:extLst>
              <a:ext uri="{FF2B5EF4-FFF2-40B4-BE49-F238E27FC236}">
                <a16:creationId xmlns:a16="http://schemas.microsoft.com/office/drawing/2014/main" id="{065D5DA3-2FAA-2FAA-F201-E0D1BFDD6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8" y="252459"/>
            <a:ext cx="7406117" cy="5541819"/>
          </a:xfr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58BC5F1-E8C6-B22F-9E2E-0B69D2A35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74" y="110836"/>
            <a:ext cx="4368800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3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B73451-D570-4535-5003-8B51EA572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2003A2-D1D6-BF85-8DB5-FF2E568EA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C7CE11-5DFE-2810-E678-F1C524AD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06" y="564921"/>
            <a:ext cx="10753200" cy="451576"/>
          </a:xfrm>
        </p:spPr>
        <p:txBody>
          <a:bodyPr/>
          <a:lstStyle/>
          <a:p>
            <a:r>
              <a:rPr lang="cs-CZ" sz="3200" dirty="0"/>
              <a:t>Nejrozšířenější pivní styly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701623-F8E1-CE17-5C79-97162F98B23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814004" y="1701505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Svrchně kvašená piva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India Pale Ale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Coast, New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England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Brut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American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Pale 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Sour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Stout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Porter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Weizenbier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Belgian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Dubbel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Tripel, …)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32F8B5-9C2A-8A64-CC40-098561672EA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755482" y="1701505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Spodně kvašení piva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Lager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Dunkel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Lager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Pils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Bock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Märzen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Zwickl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Kellerbier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Malt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Liquor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India Pale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Lager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8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4171FF-6417-8633-CD64-495A9616F2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038924-67DE-4289-074A-361EEBE23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7C227E-6F58-DED3-AFBA-878E1E06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 descr="Obsah obrázku nápoj, pivo&#10;&#10;Popis byl vytvořen automaticky">
            <a:extLst>
              <a:ext uri="{FF2B5EF4-FFF2-40B4-BE49-F238E27FC236}">
                <a16:creationId xmlns:a16="http://schemas.microsoft.com/office/drawing/2014/main" id="{A6616A74-AB2B-61B3-9C6E-A40398E30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64" y="311845"/>
            <a:ext cx="4189535" cy="5598918"/>
          </a:xfrm>
          <a:prstGeom prst="rect">
            <a:avLst/>
          </a:prstGeom>
        </p:spPr>
      </p:pic>
      <p:pic>
        <p:nvPicPr>
          <p:cNvPr id="15" name="Zástupný obsah 14" descr="Obsah obrázku šálek, stůl, interiér, nápoj&#10;&#10;Popis byl vytvořen automaticky">
            <a:extLst>
              <a:ext uri="{FF2B5EF4-FFF2-40B4-BE49-F238E27FC236}">
                <a16:creationId xmlns:a16="http://schemas.microsoft.com/office/drawing/2014/main" id="{E471E00B-8AB7-7998-898D-BEFBD00BE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92" y="311844"/>
            <a:ext cx="4189535" cy="5598919"/>
          </a:xfrm>
        </p:spPr>
      </p:pic>
    </p:spTree>
    <p:extLst>
      <p:ext uri="{BB962C8B-B14F-4D97-AF65-F5344CB8AC3E}">
        <p14:creationId xmlns:p14="http://schemas.microsoft.com/office/powerpoint/2010/main" val="18688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EFC31A-8052-BAEE-FA98-1E93B5FC42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A9E6FF-989A-3F4F-ADB8-27D97DEAC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8A5A30-11CD-976D-580C-8D9CD919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osoba, nápoj, pití, ovocný nápoj&#10;&#10;Popis byl vytvořen automaticky">
            <a:extLst>
              <a:ext uri="{FF2B5EF4-FFF2-40B4-BE49-F238E27FC236}">
                <a16:creationId xmlns:a16="http://schemas.microsoft.com/office/drawing/2014/main" id="{2B806545-5D70-D927-5ADD-F0D7813FE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46" y="190645"/>
            <a:ext cx="4401281" cy="5881898"/>
          </a:xfrm>
        </p:spPr>
      </p:pic>
      <p:pic>
        <p:nvPicPr>
          <p:cNvPr id="9" name="Obrázek 8" descr="Obsah obrázku šálek, stůl, nápoj, sklenice&#10;&#10;Popis byl vytvořen automaticky">
            <a:extLst>
              <a:ext uri="{FF2B5EF4-FFF2-40B4-BE49-F238E27FC236}">
                <a16:creationId xmlns:a16="http://schemas.microsoft.com/office/drawing/2014/main" id="{40DA9C83-DC7D-8E3E-3DCB-96DA872A5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98" y="190645"/>
            <a:ext cx="4401282" cy="58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089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672</Words>
  <Application>Microsoft Office PowerPoint</Application>
  <PresentationFormat>Širokoúhlá obrazovka</PresentationFormat>
  <Paragraphs>151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 Historic</vt:lpstr>
      <vt:lpstr>Tahoma</vt:lpstr>
      <vt:lpstr>Wingdings</vt:lpstr>
      <vt:lpstr>Prezentace_MU_CZ</vt:lpstr>
      <vt:lpstr>Pivní rozmanitost v současném světě</vt:lpstr>
      <vt:lpstr>Historie výroby piva</vt:lpstr>
      <vt:lpstr>Rozmanitost v historii</vt:lpstr>
      <vt:lpstr>Pivní rozmanitost dnes</vt:lpstr>
      <vt:lpstr>Prezentace aplikace PowerPoint</vt:lpstr>
      <vt:lpstr>Prezentace aplikace PowerPoint</vt:lpstr>
      <vt:lpstr>Nejrozšířenější pivní styly</vt:lpstr>
      <vt:lpstr>Prezentace aplikace PowerPoint</vt:lpstr>
      <vt:lpstr>Prezentace aplikace PowerPoint</vt:lpstr>
      <vt:lpstr>Lokální pivní styly</vt:lpstr>
      <vt:lpstr>Lokální pivní styly</vt:lpstr>
      <vt:lpstr>Prezentace aplikace PowerPoint</vt:lpstr>
      <vt:lpstr>Pivo v regionech</vt:lpstr>
      <vt:lpstr>Prezentace aplikace PowerPoint</vt:lpstr>
      <vt:lpstr>Místo piva v kultuře</vt:lpstr>
      <vt:lpstr>Prezentace aplikace PowerPoint</vt:lpstr>
      <vt:lpstr>Ochutnávání piva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73</cp:revision>
  <cp:lastPrinted>1601-01-01T00:00:00Z</cp:lastPrinted>
  <dcterms:created xsi:type="dcterms:W3CDTF">2021-09-18T10:12:07Z</dcterms:created>
  <dcterms:modified xsi:type="dcterms:W3CDTF">2023-03-14T10:02:14Z</dcterms:modified>
</cp:coreProperties>
</file>