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13"/>
  </p:notesMasterIdLst>
  <p:handoutMasterIdLst>
    <p:handoutMasterId r:id="rId14"/>
  </p:handoutMasterIdLst>
  <p:sldIdLst>
    <p:sldId id="256" r:id="rId2"/>
    <p:sldId id="257" r:id="rId3"/>
    <p:sldId id="261" r:id="rId4"/>
    <p:sldId id="263" r:id="rId5"/>
    <p:sldId id="264" r:id="rId6"/>
    <p:sldId id="265" r:id="rId7"/>
    <p:sldId id="266" r:id="rId8"/>
    <p:sldId id="268" r:id="rId9"/>
    <p:sldId id="267" r:id="rId10"/>
    <p:sldId id="269" r:id="rId11"/>
    <p:sldId id="262" r:id="rId1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321" userDrawn="1">
          <p15:clr>
            <a:srgbClr val="A4A3A4"/>
          </p15:clr>
        </p15:guide>
        <p15:guide id="7" pos="5418" userDrawn="1">
          <p15:clr>
            <a:srgbClr val="A4A3A4"/>
          </p15:clr>
        </p15:guide>
        <p15:guide id="8" pos="682" userDrawn="1">
          <p15:clr>
            <a:srgbClr val="A4A3A4"/>
          </p15:clr>
        </p15:guide>
        <p15:guide id="9" pos="2766" userDrawn="1">
          <p15:clr>
            <a:srgbClr val="A4A3A4"/>
          </p15:clr>
        </p15:guide>
        <p15:guide id="10" pos="29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C8FF"/>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951" autoAdjust="0"/>
    <p:restoredTop sz="96270" autoAdjust="0"/>
  </p:normalViewPr>
  <p:slideViewPr>
    <p:cSldViewPr snapToGrid="0">
      <p:cViewPr varScale="1">
        <p:scale>
          <a:sx n="86" d="100"/>
          <a:sy n="86" d="100"/>
        </p:scale>
        <p:origin x="1066" y="58"/>
      </p:cViewPr>
      <p:guideLst>
        <p:guide orient="horz" pos="1120"/>
        <p:guide orient="horz" pos="1272"/>
        <p:guide orient="horz" pos="715"/>
        <p:guide orient="horz" pos="3861"/>
        <p:guide orient="horz" pos="3944"/>
        <p:guide pos="321"/>
        <p:guide pos="5418"/>
        <p:guide pos="682"/>
        <p:guide pos="2766"/>
        <p:guide pos="2976"/>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pic>
        <p:nvPicPr>
          <p:cNvPr id="6" name="Grafický objekt 5">
            <a:extLst>
              <a:ext uri="{FF2B5EF4-FFF2-40B4-BE49-F238E27FC236}">
                <a16:creationId xmlns:a16="http://schemas.microsoft.com/office/drawing/2014/main" id="{601D3E6C-8A25-405E-A952-4F92A22C63D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5860" cy="1066376"/>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539998" y="718713"/>
            <a:ext cx="3915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540543" y="4068000"/>
            <a:ext cx="3915000" cy="360000"/>
          </a:xfrm>
        </p:spPr>
        <p:txBody>
          <a:bodyPr/>
          <a:lstStyle>
            <a:lvl1pPr algn="l">
              <a:lnSpc>
                <a:spcPts val="825"/>
              </a:lnSpc>
              <a:defRPr sz="825"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4689002" y="4068000"/>
            <a:ext cx="3915000" cy="360000"/>
          </a:xfrm>
        </p:spPr>
        <p:txBody>
          <a:bodyPr/>
          <a:lstStyle>
            <a:lvl1pPr algn="l">
              <a:lnSpc>
                <a:spcPts val="825"/>
              </a:lnSpc>
              <a:defRPr sz="825"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4688459" y="718713"/>
            <a:ext cx="3915001" cy="3204001"/>
          </a:xfrm>
        </p:spPr>
        <p:txBody>
          <a:bodyPr/>
          <a:lstStyle>
            <a:lvl1pPr algn="l">
              <a:defRPr/>
            </a:lvl1pPr>
          </a:lstStyle>
          <a:p>
            <a:pPr lvl="0"/>
            <a:r>
              <a:rPr lang="cs-CZ" noProof="0" dirty="0"/>
              <a:t>Kliknutím vložíte text</a:t>
            </a:r>
          </a:p>
        </p:txBody>
      </p:sp>
      <p:pic>
        <p:nvPicPr>
          <p:cNvPr id="16" name="Grafický objekt 5">
            <a:extLst>
              <a:ext uri="{FF2B5EF4-FFF2-40B4-BE49-F238E27FC236}">
                <a16:creationId xmlns:a16="http://schemas.microsoft.com/office/drawing/2014/main" id="{49B4A6AC-BDF3-7A4E-AE8F-30770662C6E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Grafický objekt 5">
            <a:extLst>
              <a:ext uri="{FF2B5EF4-FFF2-40B4-BE49-F238E27FC236}">
                <a16:creationId xmlns:a16="http://schemas.microsoft.com/office/drawing/2014/main" id="{55F562C7-770A-4DC7-96BB-3CD0DDDE67F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4572000" y="1"/>
            <a:ext cx="4572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540000" y="6228000"/>
            <a:ext cx="3693765" cy="252000"/>
          </a:xfrm>
        </p:spPr>
        <p:txBody>
          <a:bodyPr/>
          <a:lstStyle>
            <a:lvl1pPr>
              <a:defRPr/>
            </a:lvl1pPr>
          </a:lstStyle>
          <a:p>
            <a:r>
              <a:rPr lang="cs-CZ"/>
              <a:t>zápatí prezentace</a:t>
            </a:r>
            <a:endParaRPr lang="cs-CZ" dirty="0"/>
          </a:p>
        </p:txBody>
      </p:sp>
      <p:pic>
        <p:nvPicPr>
          <p:cNvPr id="13" name="Grafický objekt 5">
            <a:extLst>
              <a:ext uri="{FF2B5EF4-FFF2-40B4-BE49-F238E27FC236}">
                <a16:creationId xmlns:a16="http://schemas.microsoft.com/office/drawing/2014/main" id="{FDEB639D-3D5C-464C-BDE5-B74095023D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5860" cy="1066376"/>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4BC8F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pic>
        <p:nvPicPr>
          <p:cNvPr id="10" name="Grafický objekt 5">
            <a:extLst>
              <a:ext uri="{FF2B5EF4-FFF2-40B4-BE49-F238E27FC236}">
                <a16:creationId xmlns:a16="http://schemas.microsoft.com/office/drawing/2014/main" id="{4FA66768-9589-2949-93B3-46B2497AD2A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5860" cy="106637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guide id="3" orient="horz" pos="255" userDrawn="1">
          <p15:clr>
            <a:srgbClr val="FBAE40"/>
          </p15:clr>
        </p15:guide>
        <p15:guide id="4" pos="115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4BC8FF"/>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4572000" y="1"/>
            <a:ext cx="4572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540000" y="6228000"/>
            <a:ext cx="3693765" cy="252000"/>
          </a:xfrm>
        </p:spPr>
        <p:txBody>
          <a:bodyPr/>
          <a:lstStyle>
            <a:lvl1pPr>
              <a:defRPr>
                <a:solidFill>
                  <a:schemeClr val="bg1"/>
                </a:solidFill>
              </a:defRPr>
            </a:lvl1pPr>
          </a:lstStyle>
          <a:p>
            <a:r>
              <a:rPr lang="cs-CZ"/>
              <a:t>zápatí prezentace</a:t>
            </a:r>
            <a:endParaRPr lang="cs-CZ" dirty="0"/>
          </a:p>
        </p:txBody>
      </p:sp>
      <p:pic>
        <p:nvPicPr>
          <p:cNvPr id="9" name="Grafický objekt 5">
            <a:extLst>
              <a:ext uri="{FF2B5EF4-FFF2-40B4-BE49-F238E27FC236}">
                <a16:creationId xmlns:a16="http://schemas.microsoft.com/office/drawing/2014/main" id="{1AAA1A5A-C954-FE43-B28E-CF7321376AA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5860" cy="1066375"/>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4BC8FF"/>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cs-CZ" dirty="0"/>
              <a:t>Kliknutím na ikonu vložíte obrázek.</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540000" y="6040796"/>
            <a:ext cx="6416982" cy="510831"/>
          </a:xfrm>
        </p:spPr>
        <p:txBody>
          <a:bodyPr lIns="0" tIns="0" rIns="0" bIns="0" numCol="1" spcCol="324000">
            <a:noAutofit/>
          </a:bodyPr>
          <a:lstStyle>
            <a:lvl1pPr algn="l">
              <a:lnSpc>
                <a:spcPts val="1350"/>
              </a:lnSpc>
              <a:defRPr sz="1125"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pic>
        <p:nvPicPr>
          <p:cNvPr id="9" name="Grafický objekt 5">
            <a:extLst>
              <a:ext uri="{FF2B5EF4-FFF2-40B4-BE49-F238E27FC236}">
                <a16:creationId xmlns:a16="http://schemas.microsoft.com/office/drawing/2014/main" id="{38E54EF0-AC4F-BE42-B3C9-EBE082A37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1"/>
          </a:xfrm>
          <a:prstGeom prst="rect">
            <a:avLst/>
          </a:prstGeom>
        </p:spPr>
      </p:pic>
    </p:spTree>
    <p:extLst>
      <p:ext uri="{BB962C8B-B14F-4D97-AF65-F5344CB8AC3E}">
        <p14:creationId xmlns:p14="http://schemas.microsoft.com/office/powerpoint/2010/main" val="1964211764"/>
      </p:ext>
    </p:extLst>
  </p:cSld>
  <p:clrMapOvr>
    <a:masterClrMapping/>
  </p:clrMapOvr>
  <p:extLst>
    <p:ext uri="{DCECCB84-F9BA-43D5-87BE-67443E8EF086}">
      <p15:sldGuideLst xmlns:p15="http://schemas.microsoft.com/office/powerpoint/2012/main">
        <p15:guide id="1" pos="5556" userDrawn="1">
          <p15:clr>
            <a:srgbClr val="FBAE40"/>
          </p15:clr>
        </p15:guide>
        <p15:guide id="2" orient="horz" pos="420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ARTS slide">
    <p:bg>
      <p:bgPr>
        <a:solidFill>
          <a:srgbClr val="4BC8FF"/>
        </a:solidFill>
        <a:effectLst/>
      </p:bgPr>
    </p:bg>
    <p:spTree>
      <p:nvGrpSpPr>
        <p:cNvPr id="1" name=""/>
        <p:cNvGrpSpPr/>
        <p:nvPr/>
      </p:nvGrpSpPr>
      <p:grpSpPr>
        <a:xfrm>
          <a:off x="0" y="0"/>
          <a:ext cx="0" cy="0"/>
          <a:chOff x="0" y="0"/>
          <a:chExt cx="0" cy="0"/>
        </a:xfrm>
      </p:grpSpPr>
      <p:pic>
        <p:nvPicPr>
          <p:cNvPr id="2" name="Grafický objekt 1">
            <a:extLst>
              <a:ext uri="{FF2B5EF4-FFF2-40B4-BE49-F238E27FC236}">
                <a16:creationId xmlns:a16="http://schemas.microsoft.com/office/drawing/2014/main" id="{99DDF373-DAF6-45FC-9BE7-AC33B6CEFD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505600" y="2012703"/>
            <a:ext cx="4132799" cy="2832593"/>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5ECF17BA-4CC0-425F-84EE-ED5FF94C78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1017" y="2731338"/>
            <a:ext cx="5381966" cy="139532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9" name="Grafický objekt 5">
            <a:extLst>
              <a:ext uri="{FF2B5EF4-FFF2-40B4-BE49-F238E27FC236}">
                <a16:creationId xmlns:a16="http://schemas.microsoft.com/office/drawing/2014/main" id="{DD44EFF6-9EB3-1644-9EA5-40F4E97B9A4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32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9" name="Grafický objekt 5">
            <a:extLst>
              <a:ext uri="{FF2B5EF4-FFF2-40B4-BE49-F238E27FC236}">
                <a16:creationId xmlns:a16="http://schemas.microsoft.com/office/drawing/2014/main" id="{2BC1F0D1-206B-6840-865D-185BADC088C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Grafický objekt 5">
            <a:extLst>
              <a:ext uri="{FF2B5EF4-FFF2-40B4-BE49-F238E27FC236}">
                <a16:creationId xmlns:a16="http://schemas.microsoft.com/office/drawing/2014/main" id="{57F28D9A-DF4F-8D46-9103-0EFCBEFC949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54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cs-CZ" dirty="0"/>
              <a:t>Kliknutím vložíte nadpis</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Grafický objekt 5">
            <a:extLst>
              <a:ext uri="{FF2B5EF4-FFF2-40B4-BE49-F238E27FC236}">
                <a16:creationId xmlns:a16="http://schemas.microsoft.com/office/drawing/2014/main" id="{4C227044-85A0-3E4C-8894-875974A355C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5510802" y="2596846"/>
            <a:ext cx="3094099"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547132" y="1665288"/>
            <a:ext cx="4655843"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pic>
        <p:nvPicPr>
          <p:cNvPr id="10" name="Grafický objekt 5">
            <a:extLst>
              <a:ext uri="{FF2B5EF4-FFF2-40B4-BE49-F238E27FC236}">
                <a16:creationId xmlns:a16="http://schemas.microsoft.com/office/drawing/2014/main" id="{8BD7D05A-E512-5B4A-B9FD-01C29F6A935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3330000" y="1692003"/>
            <a:ext cx="2483644"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540000" y="1692003"/>
            <a:ext cx="2483644"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6120001" y="1692003"/>
            <a:ext cx="2483644"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cs-CZ" dirty="0"/>
              <a:t>Kliknutím vložíte nadpis</a:t>
            </a:r>
          </a:p>
        </p:txBody>
      </p:sp>
      <p:pic>
        <p:nvPicPr>
          <p:cNvPr id="22" name="Grafický objekt 5">
            <a:extLst>
              <a:ext uri="{FF2B5EF4-FFF2-40B4-BE49-F238E27FC236}">
                <a16:creationId xmlns:a16="http://schemas.microsoft.com/office/drawing/2014/main" id="{7295B6F1-702C-D047-89CD-70E5DBEF2FA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540000" y="692150"/>
            <a:ext cx="80649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p:txBody>
      </p:sp>
      <p:pic>
        <p:nvPicPr>
          <p:cNvPr id="9" name="Grafický objekt 5">
            <a:extLst>
              <a:ext uri="{FF2B5EF4-FFF2-40B4-BE49-F238E27FC236}">
                <a16:creationId xmlns:a16="http://schemas.microsoft.com/office/drawing/2014/main" id="{4BED687E-1DDB-9645-8FAB-A30FACA2C26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32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540000" y="720000"/>
            <a:ext cx="8064900" cy="451576"/>
          </a:xfrm>
        </p:spPr>
        <p:txBody>
          <a:bodyPr/>
          <a:lstStyle/>
          <a:p>
            <a:r>
              <a:rPr lang="cs-CZ" dirty="0"/>
              <a:t>Kliknutím vložíte nadpis</a:t>
            </a:r>
          </a:p>
        </p:txBody>
      </p:sp>
      <p:pic>
        <p:nvPicPr>
          <p:cNvPr id="9" name="Grafický objekt 5">
            <a:extLst>
              <a:ext uri="{FF2B5EF4-FFF2-40B4-BE49-F238E27FC236}">
                <a16:creationId xmlns:a16="http://schemas.microsoft.com/office/drawing/2014/main" id="{49F71D72-50A6-3A4A-9D44-33479454A64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3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A6C805-D43D-9246-8F45-F7D14F2D25C7}"/>
              </a:ext>
            </a:extLst>
          </p:cNvPr>
          <p:cNvSpPr>
            <a:spLocks noGrp="1"/>
          </p:cNvSpPr>
          <p:nvPr>
            <p:ph type="title"/>
          </p:nvPr>
        </p:nvSpPr>
        <p:spPr/>
        <p:txBody>
          <a:bodyPr/>
          <a:lstStyle/>
          <a:p>
            <a:pPr algn="ctr"/>
            <a:r>
              <a:rPr lang="cs-CZ" dirty="0"/>
              <a:t>Metodologický seminář</a:t>
            </a:r>
            <a:br>
              <a:rPr lang="cs-CZ" dirty="0"/>
            </a:br>
            <a:r>
              <a:rPr lang="cs-CZ" dirty="0"/>
              <a:t>DAFf03</a:t>
            </a:r>
          </a:p>
        </p:txBody>
      </p:sp>
      <p:sp>
        <p:nvSpPr>
          <p:cNvPr id="3" name="Podnadpis 2">
            <a:extLst>
              <a:ext uri="{FF2B5EF4-FFF2-40B4-BE49-F238E27FC236}">
                <a16:creationId xmlns:a16="http://schemas.microsoft.com/office/drawing/2014/main" id="{E41AC406-9E40-DE47-946B-D00D18C67F55}"/>
              </a:ext>
            </a:extLst>
          </p:cNvPr>
          <p:cNvSpPr>
            <a:spLocks noGrp="1"/>
          </p:cNvSpPr>
          <p:nvPr>
            <p:ph type="subTitle" idx="1"/>
          </p:nvPr>
        </p:nvSpPr>
        <p:spPr/>
        <p:txBody>
          <a:bodyPr/>
          <a:lstStyle/>
          <a:p>
            <a:pPr algn="ctr"/>
            <a:r>
              <a:rPr lang="cs-CZ" b="1" dirty="0"/>
              <a:t>JS 2023, 23. 3.</a:t>
            </a:r>
          </a:p>
          <a:p>
            <a:pPr algn="ctr"/>
            <a:r>
              <a:rPr lang="cs-CZ" b="1" dirty="0"/>
              <a:t>Mgr. Šárka </a:t>
            </a:r>
            <a:r>
              <a:rPr lang="cs-CZ" b="1" dirty="0" err="1"/>
              <a:t>Gmiterková</a:t>
            </a:r>
            <a:r>
              <a:rPr lang="cs-CZ" b="1" dirty="0"/>
              <a:t>, Ph.D.</a:t>
            </a:r>
          </a:p>
        </p:txBody>
      </p:sp>
    </p:spTree>
    <p:extLst>
      <p:ext uri="{BB962C8B-B14F-4D97-AF65-F5344CB8AC3E}">
        <p14:creationId xmlns:p14="http://schemas.microsoft.com/office/powerpoint/2010/main" val="1158939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5547E21-6155-8B4E-BDE7-5BBE126D9435}"/>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E793D27F-09E6-434E-A162-5AE5C2FB7640}"/>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Zástupný text 3">
            <a:extLst>
              <a:ext uri="{FF2B5EF4-FFF2-40B4-BE49-F238E27FC236}">
                <a16:creationId xmlns:a16="http://schemas.microsoft.com/office/drawing/2014/main" id="{2864ACAC-CA34-4543-97D1-F5D6AC4958A7}"/>
              </a:ext>
            </a:extLst>
          </p:cNvPr>
          <p:cNvSpPr>
            <a:spLocks noGrp="1"/>
          </p:cNvSpPr>
          <p:nvPr>
            <p:ph type="body" sz="quarter" idx="13"/>
          </p:nvPr>
        </p:nvSpPr>
        <p:spPr/>
        <p:txBody>
          <a:bodyPr/>
          <a:lstStyle/>
          <a:p>
            <a:pPr algn="ctr"/>
            <a:r>
              <a:rPr lang="cs-CZ" dirty="0"/>
              <a:t>Co všechno může přispět k úspěšné konferenční účasti a prezentaci</a:t>
            </a:r>
          </a:p>
          <a:p>
            <a:pPr algn="ctr"/>
            <a:endParaRPr lang="cs-CZ" dirty="0"/>
          </a:p>
        </p:txBody>
      </p:sp>
      <p:sp>
        <p:nvSpPr>
          <p:cNvPr id="5" name="Nadpis 4">
            <a:extLst>
              <a:ext uri="{FF2B5EF4-FFF2-40B4-BE49-F238E27FC236}">
                <a16:creationId xmlns:a16="http://schemas.microsoft.com/office/drawing/2014/main" id="{C3C06670-B4D5-3A48-8F6A-CD0552802637}"/>
              </a:ext>
            </a:extLst>
          </p:cNvPr>
          <p:cNvSpPr>
            <a:spLocks noGrp="1"/>
          </p:cNvSpPr>
          <p:nvPr>
            <p:ph type="title"/>
          </p:nvPr>
        </p:nvSpPr>
        <p:spPr/>
        <p:txBody>
          <a:bodyPr/>
          <a:lstStyle/>
          <a:p>
            <a:pPr algn="ctr"/>
            <a:r>
              <a:rPr lang="cs-CZ" dirty="0"/>
              <a:t>Konferenční příspěvek </a:t>
            </a:r>
          </a:p>
        </p:txBody>
      </p:sp>
      <p:sp>
        <p:nvSpPr>
          <p:cNvPr id="6" name="Zástupný obsah 5">
            <a:extLst>
              <a:ext uri="{FF2B5EF4-FFF2-40B4-BE49-F238E27FC236}">
                <a16:creationId xmlns:a16="http://schemas.microsoft.com/office/drawing/2014/main" id="{03C93470-79C7-6F48-AF2A-618FF2B20A31}"/>
              </a:ext>
            </a:extLst>
          </p:cNvPr>
          <p:cNvSpPr>
            <a:spLocks noGrp="1"/>
          </p:cNvSpPr>
          <p:nvPr>
            <p:ph idx="1"/>
          </p:nvPr>
        </p:nvSpPr>
        <p:spPr/>
        <p:txBody>
          <a:bodyPr/>
          <a:lstStyle/>
          <a:p>
            <a:r>
              <a:rPr lang="cs-CZ" dirty="0"/>
              <a:t>Během prezentace:</a:t>
            </a:r>
          </a:p>
          <a:p>
            <a:pPr lvl="1"/>
            <a:r>
              <a:rPr lang="cs-CZ" dirty="0"/>
              <a:t>Snažte se pravidelně navazovat oční kontakt s publikem anebo aspoň vyvolávat zdání, že se tak děje (</a:t>
            </a:r>
            <a:r>
              <a:rPr lang="cs-CZ" dirty="0" err="1"/>
              <a:t>tzn.odlepit</a:t>
            </a:r>
            <a:r>
              <a:rPr lang="cs-CZ" dirty="0"/>
              <a:t> oči od papíru, pokud jde o čistě psaný příspěvek).</a:t>
            </a:r>
          </a:p>
          <a:p>
            <a:pPr lvl="1"/>
            <a:r>
              <a:rPr lang="cs-CZ" dirty="0"/>
              <a:t>Pracujte s hlasem – měňte tempo, přidávejte důraz a hlasitost, avšak netlačte svůj hlas někam, kde mu není dobře. Mluvte pomalu a dobře artikulujte, zvlášť pokud je příspěvek v angličtině; zároveň je dobré přednes proložit “spontánními momenty“.</a:t>
            </a:r>
          </a:p>
          <a:p>
            <a:pPr lvl="1"/>
            <a:r>
              <a:rPr lang="cs-CZ" dirty="0"/>
              <a:t>Stát nebo sedět: pokud sedíte, jste odkázáni pouze na hlas, pokud stojíte, můžete širokými gesty odvádět pozornost od prezentace a samotného výkladu. Kontrolujte svoje pohyby tak, aby vždy přiváděly pozornost zpět k projekčnímu plátnu a k aktuálně promítanému </a:t>
            </a:r>
            <a:r>
              <a:rPr lang="cs-CZ" dirty="0" err="1"/>
              <a:t>slidu</a:t>
            </a:r>
            <a:r>
              <a:rPr lang="cs-CZ" dirty="0"/>
              <a:t>. </a:t>
            </a:r>
          </a:p>
          <a:p>
            <a:pPr lvl="1"/>
            <a:endParaRPr lang="cs-CZ" dirty="0"/>
          </a:p>
          <a:p>
            <a:r>
              <a:rPr lang="cs-CZ" dirty="0"/>
              <a:t>Po prezentaci:</a:t>
            </a:r>
          </a:p>
          <a:p>
            <a:pPr lvl="1"/>
            <a:r>
              <a:rPr lang="cs-CZ" dirty="0"/>
              <a:t>Nebojte se otázek. I když jde o akci, na které prezentují doktorandi, nikdo ze starších akademiků nechce juniory nachytat nebo je zkoušet. </a:t>
            </a:r>
          </a:p>
          <a:p>
            <a:pPr lvl="1"/>
            <a:r>
              <a:rPr lang="cs-CZ" dirty="0"/>
              <a:t>Pokud na položenou otázku nemáte jak odpovědět (</a:t>
            </a:r>
            <a:r>
              <a:rPr lang="cs-CZ" dirty="0" err="1"/>
              <a:t>tzn.nemáte</a:t>
            </a:r>
            <a:r>
              <a:rPr lang="cs-CZ" dirty="0"/>
              <a:t> data, informace nebo indicie), pak zkuste přeformulovat část Vaší prezentace. Případně můžete nabídnout poznatek/poznatky, které se do příspěvku nevešly. Odpověď, že netušíte, je krajním řešením; vyjděte tazateli pokud možno vstříc, protože projevil/a o Váš příspěvek zájem. </a:t>
            </a:r>
          </a:p>
        </p:txBody>
      </p:sp>
    </p:spTree>
    <p:extLst>
      <p:ext uri="{BB962C8B-B14F-4D97-AF65-F5344CB8AC3E}">
        <p14:creationId xmlns:p14="http://schemas.microsoft.com/office/powerpoint/2010/main" val="4291423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CE7FEF6-2728-5448-A4DB-7F6E063AE6FB}"/>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B385C00D-08BF-0145-B6F2-C4420EAC64BA}"/>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3CEE646F-3C8D-7448-801C-B502C77A63F6}"/>
              </a:ext>
            </a:extLst>
          </p:cNvPr>
          <p:cNvSpPr>
            <a:spLocks noGrp="1"/>
          </p:cNvSpPr>
          <p:nvPr>
            <p:ph type="title"/>
          </p:nvPr>
        </p:nvSpPr>
        <p:spPr/>
        <p:txBody>
          <a:bodyPr/>
          <a:lstStyle/>
          <a:p>
            <a:pPr algn="ctr"/>
            <a:r>
              <a:rPr lang="cs-CZ" dirty="0"/>
              <a:t>Na příště (6. 4. 2023)</a:t>
            </a:r>
          </a:p>
        </p:txBody>
      </p:sp>
      <p:sp>
        <p:nvSpPr>
          <p:cNvPr id="5" name="Zástupný obsah 4">
            <a:extLst>
              <a:ext uri="{FF2B5EF4-FFF2-40B4-BE49-F238E27FC236}">
                <a16:creationId xmlns:a16="http://schemas.microsoft.com/office/drawing/2014/main" id="{AB522F0C-CFF0-2248-8F0F-2CE42303E9C4}"/>
              </a:ext>
            </a:extLst>
          </p:cNvPr>
          <p:cNvSpPr>
            <a:spLocks noGrp="1"/>
          </p:cNvSpPr>
          <p:nvPr>
            <p:ph idx="1"/>
          </p:nvPr>
        </p:nvSpPr>
        <p:spPr/>
        <p:txBody>
          <a:bodyPr/>
          <a:lstStyle/>
          <a:p>
            <a:r>
              <a:rPr lang="cs-CZ" dirty="0"/>
              <a:t>Zamyslete se, kde byste žádali o financování Vašeho výzkumného projektu a co všechno byste pro takový záměr museli poskytnout. </a:t>
            </a:r>
          </a:p>
          <a:p>
            <a:endParaRPr lang="cs-CZ" dirty="0"/>
          </a:p>
          <a:p>
            <a:r>
              <a:rPr lang="cs-CZ" dirty="0"/>
              <a:t> Zformulujte si výzkumný záměr a případnou hypotézu a dále drobnou finanční rozvahu. Co všechno byste pro zdárnou realizaci projektu potřebovali finančně pokrýt? Jaké budou výstupy? </a:t>
            </a:r>
          </a:p>
          <a:p>
            <a:endParaRPr lang="cs-CZ" dirty="0"/>
          </a:p>
        </p:txBody>
      </p:sp>
    </p:spTree>
    <p:extLst>
      <p:ext uri="{BB962C8B-B14F-4D97-AF65-F5344CB8AC3E}">
        <p14:creationId xmlns:p14="http://schemas.microsoft.com/office/powerpoint/2010/main" val="149491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79B79B9-F820-6847-95DF-A4A6FE5613A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F013F0FC-A2BC-7942-9FCB-B11C4E76754B}"/>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6" name="Nadpis 5">
            <a:extLst>
              <a:ext uri="{FF2B5EF4-FFF2-40B4-BE49-F238E27FC236}">
                <a16:creationId xmlns:a16="http://schemas.microsoft.com/office/drawing/2014/main" id="{8D7FBAC2-50E0-8544-939E-FC763FA6F03E}"/>
              </a:ext>
            </a:extLst>
          </p:cNvPr>
          <p:cNvSpPr>
            <a:spLocks noGrp="1"/>
          </p:cNvSpPr>
          <p:nvPr>
            <p:ph type="title"/>
          </p:nvPr>
        </p:nvSpPr>
        <p:spPr/>
        <p:txBody>
          <a:bodyPr/>
          <a:lstStyle/>
          <a:p>
            <a:pPr algn="ctr"/>
            <a:r>
              <a:rPr lang="cs-CZ" dirty="0"/>
              <a:t>Téma: Konference </a:t>
            </a:r>
            <a:br>
              <a:rPr lang="cs-CZ" dirty="0"/>
            </a:br>
            <a:br>
              <a:rPr lang="cs-CZ" dirty="0"/>
            </a:br>
            <a:endParaRPr lang="cs-CZ" dirty="0"/>
          </a:p>
        </p:txBody>
      </p:sp>
      <p:sp>
        <p:nvSpPr>
          <p:cNvPr id="7" name="Podnadpis 6">
            <a:extLst>
              <a:ext uri="{FF2B5EF4-FFF2-40B4-BE49-F238E27FC236}">
                <a16:creationId xmlns:a16="http://schemas.microsoft.com/office/drawing/2014/main" id="{8041E6E5-24E7-AD4B-9771-3C2C76FA6E2D}"/>
              </a:ext>
            </a:extLst>
          </p:cNvPr>
          <p:cNvSpPr>
            <a:spLocks noGrp="1"/>
          </p:cNvSpPr>
          <p:nvPr>
            <p:ph type="subTitle" idx="1"/>
          </p:nvPr>
        </p:nvSpPr>
        <p:spPr/>
        <p:txBody>
          <a:bodyPr/>
          <a:lstStyle/>
          <a:p>
            <a:pPr marL="342900" indent="-342900" algn="ctr">
              <a:buFont typeface="+mj-lt"/>
              <a:buAutoNum type="arabicPeriod"/>
            </a:pPr>
            <a:r>
              <a:rPr lang="cs-CZ" dirty="0"/>
              <a:t>Jednotlivé prezentace</a:t>
            </a:r>
          </a:p>
          <a:p>
            <a:pPr marL="342900" indent="-342900" algn="ctr">
              <a:buFont typeface="+mj-lt"/>
              <a:buAutoNum type="arabicPeriod"/>
            </a:pPr>
            <a:r>
              <a:rPr lang="cs-CZ" dirty="0"/>
              <a:t>Zpětná vazba a diskuze nad silnými a slabšími stránkami příspěvku </a:t>
            </a:r>
          </a:p>
          <a:p>
            <a:pPr marL="342900" indent="-342900" algn="ctr">
              <a:buFont typeface="+mj-lt"/>
              <a:buAutoNum type="arabicPeriod"/>
            </a:pPr>
            <a:r>
              <a:rPr lang="cs-CZ" dirty="0"/>
              <a:t>Dobrý </a:t>
            </a:r>
            <a:r>
              <a:rPr lang="cs-CZ" dirty="0" err="1"/>
              <a:t>vs</a:t>
            </a:r>
            <a:r>
              <a:rPr lang="cs-CZ" dirty="0"/>
              <a:t> špatný konferenční příspěvek &gt;&gt; shrnutí po zkušenostech s přednesením příspěvku</a:t>
            </a:r>
          </a:p>
          <a:p>
            <a:endParaRPr lang="cs-CZ" dirty="0"/>
          </a:p>
        </p:txBody>
      </p:sp>
    </p:spTree>
    <p:extLst>
      <p:ext uri="{BB962C8B-B14F-4D97-AF65-F5344CB8AC3E}">
        <p14:creationId xmlns:p14="http://schemas.microsoft.com/office/powerpoint/2010/main" val="2915305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597BE85-244A-8A4E-9F47-BA673C3BE532}"/>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3CF2BC3-BF72-A449-9517-E19CEC4F8A8A}"/>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AEC545E0-5835-CF4E-930D-C7B5C1EE718B}"/>
              </a:ext>
            </a:extLst>
          </p:cNvPr>
          <p:cNvSpPr>
            <a:spLocks noGrp="1"/>
          </p:cNvSpPr>
          <p:nvPr>
            <p:ph type="title"/>
          </p:nvPr>
        </p:nvSpPr>
        <p:spPr>
          <a:xfrm>
            <a:off x="540000" y="258361"/>
            <a:ext cx="8064900" cy="451576"/>
          </a:xfrm>
        </p:spPr>
        <p:txBody>
          <a:bodyPr/>
          <a:lstStyle/>
          <a:p>
            <a:pPr algn="ctr"/>
            <a:r>
              <a:rPr lang="cs-CZ" dirty="0"/>
              <a:t>Konferenční příspěvek: </a:t>
            </a:r>
            <a:r>
              <a:rPr lang="cs-CZ" dirty="0" err="1"/>
              <a:t>checklist</a:t>
            </a:r>
            <a:br>
              <a:rPr lang="cs-CZ" dirty="0"/>
            </a:br>
            <a:r>
              <a:rPr lang="cs-CZ" dirty="0"/>
              <a:t>DITA</a:t>
            </a:r>
          </a:p>
        </p:txBody>
      </p:sp>
      <p:sp>
        <p:nvSpPr>
          <p:cNvPr id="5" name="Zástupný obsah 4">
            <a:extLst>
              <a:ext uri="{FF2B5EF4-FFF2-40B4-BE49-F238E27FC236}">
                <a16:creationId xmlns:a16="http://schemas.microsoft.com/office/drawing/2014/main" id="{0E9112E1-8321-F745-83B3-3072650450D6}"/>
              </a:ext>
            </a:extLst>
          </p:cNvPr>
          <p:cNvSpPr>
            <a:spLocks noGrp="1"/>
          </p:cNvSpPr>
          <p:nvPr>
            <p:ph idx="1"/>
          </p:nvPr>
        </p:nvSpPr>
        <p:spPr>
          <a:xfrm>
            <a:off x="239697" y="1180728"/>
            <a:ext cx="8771137" cy="4154120"/>
          </a:xfrm>
        </p:spPr>
        <p:txBody>
          <a:bodyPr/>
          <a:lstStyle/>
          <a:p>
            <a:r>
              <a:rPr lang="cs-CZ" dirty="0"/>
              <a:t>O čem příspěvek je? Shrňte jej maximálně třemi větami. </a:t>
            </a:r>
          </a:p>
          <a:p>
            <a:pPr lvl="1"/>
            <a:r>
              <a:rPr lang="cs-CZ" dirty="0"/>
              <a:t>Příspěvek je o ekologii v animovaném filmu, případ seriálu O Krtkovi.</a:t>
            </a:r>
          </a:p>
          <a:p>
            <a:pPr lvl="1"/>
            <a:r>
              <a:rPr lang="cs-CZ" dirty="0"/>
              <a:t>Konflikt přírody a světa zvířat se světem lidí. Ti nejsou zlí, jen do přírody často ošklivě zasahují (edukativní rozměr)?</a:t>
            </a:r>
          </a:p>
          <a:p>
            <a:pPr lvl="1"/>
            <a:r>
              <a:rPr lang="cs-CZ" dirty="0"/>
              <a:t>Krtek je polidštěný, se zájmem o svět lidí, ale na rovině batolete.</a:t>
            </a:r>
          </a:p>
          <a:p>
            <a:r>
              <a:rPr lang="cs-CZ" dirty="0"/>
              <a:t>Jaká je struktura příspěvku? </a:t>
            </a:r>
          </a:p>
          <a:p>
            <a:pPr lvl="1"/>
            <a:r>
              <a:rPr lang="cs-CZ" dirty="0"/>
              <a:t>Rychlý obecný úvod a série příkladů</a:t>
            </a:r>
          </a:p>
          <a:p>
            <a:r>
              <a:rPr lang="cs-CZ" dirty="0"/>
              <a:t>Co se vám na prezentaci/příspěvku líbilo? Co jste ocenili? </a:t>
            </a:r>
          </a:p>
          <a:p>
            <a:pPr lvl="1"/>
            <a:r>
              <a:rPr lang="cs-CZ" dirty="0"/>
              <a:t>Spontánní a suverénní přednes</a:t>
            </a:r>
          </a:p>
          <a:p>
            <a:pPr lvl="1"/>
            <a:r>
              <a:rPr lang="cs-CZ" dirty="0"/>
              <a:t>Obrazový materiál a dynamičnost</a:t>
            </a:r>
          </a:p>
          <a:p>
            <a:r>
              <a:rPr lang="cs-CZ" dirty="0"/>
              <a:t>Co vám naopak na příspěvku přišlo špatně? Kde jste ztráceli pozornost?</a:t>
            </a:r>
          </a:p>
          <a:p>
            <a:pPr lvl="1"/>
            <a:r>
              <a:rPr lang="cs-CZ" dirty="0" err="1"/>
              <a:t>capslock</a:t>
            </a:r>
            <a:endParaRPr lang="cs-CZ" dirty="0"/>
          </a:p>
          <a:p>
            <a:r>
              <a:rPr lang="cs-CZ" dirty="0"/>
              <a:t>Bylo něčeho příliš? Něčeho naopak málo?</a:t>
            </a:r>
          </a:p>
          <a:p>
            <a:pPr lvl="1"/>
            <a:r>
              <a:rPr lang="cs-CZ" dirty="0"/>
              <a:t>Chybí kontext ekologie v </a:t>
            </a:r>
            <a:r>
              <a:rPr lang="cs-CZ" dirty="0" err="1"/>
              <a:t>animation</a:t>
            </a:r>
            <a:r>
              <a:rPr lang="cs-CZ" dirty="0"/>
              <a:t> </a:t>
            </a:r>
            <a:r>
              <a:rPr lang="cs-CZ" dirty="0" err="1"/>
              <a:t>studies</a:t>
            </a:r>
            <a:r>
              <a:rPr lang="cs-CZ" dirty="0"/>
              <a:t> a závěrečné poznámky</a:t>
            </a:r>
          </a:p>
          <a:p>
            <a:pPr lvl="1"/>
            <a:r>
              <a:rPr lang="cs-CZ" dirty="0"/>
              <a:t>Přebývá kontext (byť jen krátce) a zdroje</a:t>
            </a:r>
          </a:p>
          <a:p>
            <a:pPr lvl="1"/>
            <a:r>
              <a:rPr lang="cs-CZ" dirty="0"/>
              <a:t>Estetická dimenze tematiky na úkor motivů</a:t>
            </a:r>
          </a:p>
          <a:p>
            <a:pPr lvl="1"/>
            <a:endParaRPr lang="cs-CZ" dirty="0"/>
          </a:p>
          <a:p>
            <a:pPr lvl="1"/>
            <a:endParaRPr lang="cs-CZ" dirty="0"/>
          </a:p>
          <a:p>
            <a:pPr lvl="1"/>
            <a:endParaRPr lang="cs-CZ" dirty="0"/>
          </a:p>
        </p:txBody>
      </p:sp>
    </p:spTree>
    <p:extLst>
      <p:ext uri="{BB962C8B-B14F-4D97-AF65-F5344CB8AC3E}">
        <p14:creationId xmlns:p14="http://schemas.microsoft.com/office/powerpoint/2010/main" val="2056847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597BE85-244A-8A4E-9F47-BA673C3BE532}"/>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3CF2BC3-BF72-A449-9517-E19CEC4F8A8A}"/>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AEC545E0-5835-CF4E-930D-C7B5C1EE718B}"/>
              </a:ext>
            </a:extLst>
          </p:cNvPr>
          <p:cNvSpPr>
            <a:spLocks noGrp="1"/>
          </p:cNvSpPr>
          <p:nvPr>
            <p:ph type="title"/>
          </p:nvPr>
        </p:nvSpPr>
        <p:spPr/>
        <p:txBody>
          <a:bodyPr/>
          <a:lstStyle/>
          <a:p>
            <a:pPr algn="ctr"/>
            <a:r>
              <a:rPr lang="cs-CZ" dirty="0"/>
              <a:t>Konferenční příspěvek: </a:t>
            </a:r>
            <a:r>
              <a:rPr lang="cs-CZ" dirty="0" err="1"/>
              <a:t>checklist</a:t>
            </a:r>
            <a:br>
              <a:rPr lang="cs-CZ" dirty="0"/>
            </a:br>
            <a:r>
              <a:rPr lang="cs-CZ" dirty="0"/>
              <a:t>KATARÍNA</a:t>
            </a:r>
          </a:p>
        </p:txBody>
      </p:sp>
      <p:sp>
        <p:nvSpPr>
          <p:cNvPr id="5" name="Zástupný obsah 4">
            <a:extLst>
              <a:ext uri="{FF2B5EF4-FFF2-40B4-BE49-F238E27FC236}">
                <a16:creationId xmlns:a16="http://schemas.microsoft.com/office/drawing/2014/main" id="{0E9112E1-8321-F745-83B3-3072650450D6}"/>
              </a:ext>
            </a:extLst>
          </p:cNvPr>
          <p:cNvSpPr>
            <a:spLocks noGrp="1"/>
          </p:cNvSpPr>
          <p:nvPr>
            <p:ph idx="1"/>
          </p:nvPr>
        </p:nvSpPr>
        <p:spPr>
          <a:xfrm>
            <a:off x="824086" y="1629788"/>
            <a:ext cx="8064900" cy="4771011"/>
          </a:xfrm>
        </p:spPr>
        <p:txBody>
          <a:bodyPr/>
          <a:lstStyle/>
          <a:p>
            <a:r>
              <a:rPr lang="cs-CZ" dirty="0"/>
              <a:t>O čem příspěvek je? Shrňte jej maximálně třemi větami.</a:t>
            </a:r>
          </a:p>
          <a:p>
            <a:pPr lvl="1"/>
            <a:r>
              <a:rPr lang="cs-CZ" dirty="0"/>
              <a:t> Vývoj prostor slovenského animovaného filmu na Mostové ulici a na Kolibě</a:t>
            </a:r>
          </a:p>
          <a:p>
            <a:pPr lvl="1"/>
            <a:r>
              <a:rPr lang="cs-CZ" dirty="0"/>
              <a:t>Funkce prostoru výrobního studia a jeho vliv na samotnou tvorbu</a:t>
            </a:r>
          </a:p>
          <a:p>
            <a:r>
              <a:rPr lang="cs-CZ" dirty="0"/>
              <a:t>Jaká je struktura příspěvku?</a:t>
            </a:r>
          </a:p>
          <a:p>
            <a:pPr lvl="1"/>
            <a:r>
              <a:rPr lang="cs-CZ" dirty="0" err="1"/>
              <a:t>Deskriptivnější</a:t>
            </a:r>
            <a:r>
              <a:rPr lang="cs-CZ" dirty="0"/>
              <a:t> (mapování)</a:t>
            </a:r>
          </a:p>
          <a:p>
            <a:r>
              <a:rPr lang="cs-CZ" dirty="0"/>
              <a:t>Co se vám na prezentaci/příspěvku líbilo? Co jste ocenili? </a:t>
            </a:r>
          </a:p>
          <a:p>
            <a:pPr lvl="1"/>
            <a:r>
              <a:rPr lang="cs-CZ" dirty="0"/>
              <a:t>Rozpohybovaný přednes a názorná práce se slidy</a:t>
            </a:r>
          </a:p>
          <a:p>
            <a:pPr lvl="1"/>
            <a:r>
              <a:rPr lang="cs-CZ" dirty="0"/>
              <a:t>Vizuálně čistá prezentace </a:t>
            </a:r>
          </a:p>
          <a:p>
            <a:pPr lvl="1"/>
            <a:r>
              <a:rPr lang="cs-CZ" dirty="0"/>
              <a:t>Dobrý poměr obrázků a textu </a:t>
            </a:r>
          </a:p>
          <a:p>
            <a:r>
              <a:rPr lang="cs-CZ" dirty="0"/>
              <a:t>Co vám naopak na příspěvku přišlo špatně? Kde jste ztráceli pozornost?</a:t>
            </a:r>
          </a:p>
          <a:p>
            <a:pPr lvl="1"/>
            <a:r>
              <a:rPr lang="cs-CZ" dirty="0"/>
              <a:t>Metoda </a:t>
            </a:r>
            <a:r>
              <a:rPr lang="cs-CZ" dirty="0" err="1"/>
              <a:t>social</a:t>
            </a:r>
            <a:r>
              <a:rPr lang="cs-CZ" dirty="0"/>
              <a:t> network </a:t>
            </a:r>
            <a:r>
              <a:rPr lang="cs-CZ" dirty="0" err="1"/>
              <a:t>analysis</a:t>
            </a:r>
            <a:r>
              <a:rPr lang="cs-CZ" dirty="0"/>
              <a:t> a její přínos projektu? Nemusí být.</a:t>
            </a:r>
          </a:p>
          <a:p>
            <a:pPr lvl="1"/>
            <a:r>
              <a:rPr lang="cs-CZ" dirty="0"/>
              <a:t>Dvojjazyčné slidy</a:t>
            </a:r>
          </a:p>
          <a:p>
            <a:r>
              <a:rPr lang="cs-CZ" dirty="0"/>
              <a:t>Bylo něčeho příliš? Něčeho naopak málo?</a:t>
            </a:r>
          </a:p>
          <a:p>
            <a:pPr lvl="1"/>
            <a:r>
              <a:rPr lang="cs-CZ" dirty="0"/>
              <a:t>Více plánů, map a nákresů </a:t>
            </a:r>
          </a:p>
          <a:p>
            <a:pPr lvl="1"/>
            <a:r>
              <a:rPr lang="cs-CZ" dirty="0"/>
              <a:t>Odpovědět na otázku proč animovaný film?</a:t>
            </a:r>
          </a:p>
          <a:p>
            <a:pPr lvl="1"/>
            <a:r>
              <a:rPr lang="cs-CZ" dirty="0"/>
              <a:t>Konkrétní vliv studia na samotnou tvorbu?</a:t>
            </a:r>
          </a:p>
        </p:txBody>
      </p:sp>
    </p:spTree>
    <p:extLst>
      <p:ext uri="{BB962C8B-B14F-4D97-AF65-F5344CB8AC3E}">
        <p14:creationId xmlns:p14="http://schemas.microsoft.com/office/powerpoint/2010/main" val="4137782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597BE85-244A-8A4E-9F47-BA673C3BE532}"/>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3CF2BC3-BF72-A449-9517-E19CEC4F8A8A}"/>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AEC545E0-5835-CF4E-930D-C7B5C1EE718B}"/>
              </a:ext>
            </a:extLst>
          </p:cNvPr>
          <p:cNvSpPr>
            <a:spLocks noGrp="1"/>
          </p:cNvSpPr>
          <p:nvPr>
            <p:ph type="title"/>
          </p:nvPr>
        </p:nvSpPr>
        <p:spPr>
          <a:xfrm>
            <a:off x="540000" y="204186"/>
            <a:ext cx="8064900" cy="967390"/>
          </a:xfrm>
        </p:spPr>
        <p:txBody>
          <a:bodyPr/>
          <a:lstStyle/>
          <a:p>
            <a:pPr algn="ctr"/>
            <a:r>
              <a:rPr lang="cs-CZ" dirty="0"/>
              <a:t>Konferenční příspěvek: </a:t>
            </a:r>
            <a:r>
              <a:rPr lang="cs-CZ" dirty="0" err="1"/>
              <a:t>checklist</a:t>
            </a:r>
            <a:br>
              <a:rPr lang="cs-CZ" dirty="0"/>
            </a:br>
            <a:r>
              <a:rPr lang="cs-CZ" dirty="0"/>
              <a:t>KATKA</a:t>
            </a:r>
          </a:p>
        </p:txBody>
      </p:sp>
      <p:sp>
        <p:nvSpPr>
          <p:cNvPr id="5" name="Zástupný obsah 4">
            <a:extLst>
              <a:ext uri="{FF2B5EF4-FFF2-40B4-BE49-F238E27FC236}">
                <a16:creationId xmlns:a16="http://schemas.microsoft.com/office/drawing/2014/main" id="{0E9112E1-8321-F745-83B3-3072650450D6}"/>
              </a:ext>
            </a:extLst>
          </p:cNvPr>
          <p:cNvSpPr>
            <a:spLocks noGrp="1"/>
          </p:cNvSpPr>
          <p:nvPr>
            <p:ph idx="1"/>
          </p:nvPr>
        </p:nvSpPr>
        <p:spPr>
          <a:xfrm>
            <a:off x="540000" y="1438183"/>
            <a:ext cx="8064900" cy="4393817"/>
          </a:xfrm>
        </p:spPr>
        <p:txBody>
          <a:bodyPr/>
          <a:lstStyle/>
          <a:p>
            <a:r>
              <a:rPr lang="cs-CZ" dirty="0"/>
              <a:t>O čem příspěvek je? Shrňte jej maximálně třemi větami.</a:t>
            </a:r>
          </a:p>
          <a:p>
            <a:pPr lvl="1"/>
            <a:r>
              <a:rPr lang="cs-CZ" dirty="0"/>
              <a:t>Ustavování tvůrčí práce s dětským hercem</a:t>
            </a:r>
          </a:p>
          <a:p>
            <a:pPr lvl="1"/>
            <a:r>
              <a:rPr lang="cs-CZ" dirty="0"/>
              <a:t>Možnosti a přístupy k úskalí práce s dětmi</a:t>
            </a:r>
          </a:p>
          <a:p>
            <a:pPr lvl="1"/>
            <a:r>
              <a:rPr lang="cs-CZ" dirty="0"/>
              <a:t>Dětské herectví v 70. a 80.letech, kdy panovaly příznivé podmínky pro tento typ tvůrčí práce</a:t>
            </a:r>
          </a:p>
          <a:p>
            <a:r>
              <a:rPr lang="cs-CZ" dirty="0"/>
              <a:t>Jaká je struktura příspěvku? </a:t>
            </a:r>
          </a:p>
          <a:p>
            <a:pPr lvl="1"/>
            <a:r>
              <a:rPr lang="cs-CZ" dirty="0"/>
              <a:t>Jednotlivé tematické bloky (metodologie, kontext, příklady, závěr)</a:t>
            </a:r>
          </a:p>
          <a:p>
            <a:r>
              <a:rPr lang="cs-CZ" dirty="0"/>
              <a:t>Co se vám na prezentaci/příspěvku líbilo? Co jste ocenili? </a:t>
            </a:r>
          </a:p>
          <a:p>
            <a:pPr lvl="1"/>
            <a:r>
              <a:rPr lang="cs-CZ" dirty="0"/>
              <a:t>Konkrétní pojmenování metod pro práci s dětským hercem a příklady</a:t>
            </a:r>
          </a:p>
          <a:p>
            <a:pPr lvl="1"/>
            <a:r>
              <a:rPr lang="cs-CZ" dirty="0"/>
              <a:t>Silný čtený projev, který působí přirozeně (naopak jsou nápadné improvizované momenty)</a:t>
            </a:r>
          </a:p>
          <a:p>
            <a:r>
              <a:rPr lang="cs-CZ" dirty="0"/>
              <a:t>Co vám naopak na příspěvku přišlo špatně? Kde jste ztráceli pozornost?</a:t>
            </a:r>
          </a:p>
          <a:p>
            <a:pPr lvl="1"/>
            <a:r>
              <a:rPr lang="cs-CZ" dirty="0"/>
              <a:t>Víc zdůraznit, že v centru pozornosti stojí výrobní složky a ne dětský herec </a:t>
            </a:r>
          </a:p>
          <a:p>
            <a:pPr lvl="1"/>
            <a:r>
              <a:rPr lang="cs-CZ" dirty="0"/>
              <a:t>Postupy provázat s jedním dětským hercem, na kterém byly použity víceméně všechny postupy</a:t>
            </a:r>
          </a:p>
          <a:p>
            <a:r>
              <a:rPr lang="cs-CZ" dirty="0"/>
              <a:t>Bylo něčeho příliš? Něčeho naopak málo?</a:t>
            </a:r>
          </a:p>
          <a:p>
            <a:pPr lvl="1"/>
            <a:r>
              <a:rPr lang="cs-CZ" dirty="0"/>
              <a:t>Chybí provázání časového rámce s dosaženými závěry</a:t>
            </a:r>
          </a:p>
        </p:txBody>
      </p:sp>
    </p:spTree>
    <p:extLst>
      <p:ext uri="{BB962C8B-B14F-4D97-AF65-F5344CB8AC3E}">
        <p14:creationId xmlns:p14="http://schemas.microsoft.com/office/powerpoint/2010/main" val="3802074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597BE85-244A-8A4E-9F47-BA673C3BE532}"/>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3CF2BC3-BF72-A449-9517-E19CEC4F8A8A}"/>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AEC545E0-5835-CF4E-930D-C7B5C1EE718B}"/>
              </a:ext>
            </a:extLst>
          </p:cNvPr>
          <p:cNvSpPr>
            <a:spLocks noGrp="1"/>
          </p:cNvSpPr>
          <p:nvPr>
            <p:ph type="title"/>
          </p:nvPr>
        </p:nvSpPr>
        <p:spPr/>
        <p:txBody>
          <a:bodyPr/>
          <a:lstStyle/>
          <a:p>
            <a:pPr algn="ctr"/>
            <a:r>
              <a:rPr lang="cs-CZ" dirty="0"/>
              <a:t>Konferenční příspěvek: </a:t>
            </a:r>
            <a:r>
              <a:rPr lang="cs-CZ" dirty="0" err="1"/>
              <a:t>checklist</a:t>
            </a:r>
            <a:br>
              <a:rPr lang="cs-CZ" dirty="0"/>
            </a:br>
            <a:r>
              <a:rPr lang="cs-CZ" dirty="0"/>
              <a:t>PETR</a:t>
            </a:r>
          </a:p>
        </p:txBody>
      </p:sp>
      <p:sp>
        <p:nvSpPr>
          <p:cNvPr id="5" name="Zástupný obsah 4">
            <a:extLst>
              <a:ext uri="{FF2B5EF4-FFF2-40B4-BE49-F238E27FC236}">
                <a16:creationId xmlns:a16="http://schemas.microsoft.com/office/drawing/2014/main" id="{0E9112E1-8321-F745-83B3-3072650450D6}"/>
              </a:ext>
            </a:extLst>
          </p:cNvPr>
          <p:cNvSpPr>
            <a:spLocks noGrp="1"/>
          </p:cNvSpPr>
          <p:nvPr>
            <p:ph idx="1"/>
          </p:nvPr>
        </p:nvSpPr>
        <p:spPr/>
        <p:txBody>
          <a:bodyPr/>
          <a:lstStyle/>
          <a:p>
            <a:r>
              <a:rPr lang="cs-CZ" dirty="0"/>
              <a:t>O čem příspěvek je? Shrňte jej maximálně třemi větami.</a:t>
            </a:r>
          </a:p>
          <a:p>
            <a:pPr lvl="1"/>
            <a:r>
              <a:rPr lang="cs-CZ" dirty="0"/>
              <a:t>Role Fondu při realizaci českých celovečerních debutů v posledních 10 letech (ekonomické a produkční hledisko, </a:t>
            </a:r>
            <a:r>
              <a:rPr lang="cs-CZ" dirty="0" err="1"/>
              <a:t>cultural</a:t>
            </a:r>
            <a:r>
              <a:rPr lang="cs-CZ" dirty="0"/>
              <a:t> </a:t>
            </a:r>
            <a:r>
              <a:rPr lang="cs-CZ" dirty="0" err="1"/>
              <a:t>policy</a:t>
            </a:r>
            <a:r>
              <a:rPr lang="cs-CZ" dirty="0"/>
              <a:t>) </a:t>
            </a:r>
          </a:p>
          <a:p>
            <a:r>
              <a:rPr lang="cs-CZ" dirty="0"/>
              <a:t>Jaká je struktura příspěvku? </a:t>
            </a:r>
          </a:p>
          <a:p>
            <a:pPr lvl="1"/>
            <a:r>
              <a:rPr lang="cs-CZ" dirty="0"/>
              <a:t>Reverzní způsob prezentace – od představení tématu k širšímu kontextu a zpět k otázkám</a:t>
            </a:r>
          </a:p>
          <a:p>
            <a:r>
              <a:rPr lang="cs-CZ" dirty="0"/>
              <a:t>Co se vám na prezentaci/příspěvku líbilo? Co jste ocenili? </a:t>
            </a:r>
          </a:p>
          <a:p>
            <a:pPr lvl="1"/>
            <a:r>
              <a:rPr lang="cs-CZ" dirty="0"/>
              <a:t>Práce s animací a barvou textu </a:t>
            </a:r>
          </a:p>
          <a:p>
            <a:pPr lvl="1"/>
            <a:r>
              <a:rPr lang="cs-CZ" dirty="0"/>
              <a:t>Současné téma</a:t>
            </a:r>
          </a:p>
          <a:p>
            <a:pPr lvl="1"/>
            <a:r>
              <a:rPr lang="cs-CZ" dirty="0"/>
              <a:t>Nadhled nad technickými problémy</a:t>
            </a:r>
          </a:p>
          <a:p>
            <a:r>
              <a:rPr lang="cs-CZ" dirty="0"/>
              <a:t>Co vám naopak na příspěvku přišlo špatně? Kde jste ztráceli pozornost?</a:t>
            </a:r>
          </a:p>
          <a:p>
            <a:pPr lvl="1"/>
            <a:r>
              <a:rPr lang="cs-CZ" dirty="0"/>
              <a:t>Sebevědomější představení hypotéz</a:t>
            </a:r>
          </a:p>
          <a:p>
            <a:pPr lvl="1"/>
            <a:r>
              <a:rPr lang="cs-CZ" dirty="0"/>
              <a:t>Provázat s dosavadními zjištěními z Bc a Mgr projektu  </a:t>
            </a:r>
          </a:p>
          <a:p>
            <a:r>
              <a:rPr lang="cs-CZ" dirty="0"/>
              <a:t>Bylo něčeho příliš? Něčeho naopak málo?</a:t>
            </a:r>
          </a:p>
          <a:p>
            <a:pPr lvl="1"/>
            <a:r>
              <a:rPr lang="cs-CZ" dirty="0"/>
              <a:t>Vypustit kontext 90.let</a:t>
            </a:r>
          </a:p>
          <a:p>
            <a:pPr lvl="1"/>
            <a:r>
              <a:rPr lang="cs-CZ" dirty="0"/>
              <a:t>Dodat dlouhodobou a krátkodobou koncepci Fondu</a:t>
            </a:r>
          </a:p>
        </p:txBody>
      </p:sp>
    </p:spTree>
    <p:extLst>
      <p:ext uri="{BB962C8B-B14F-4D97-AF65-F5344CB8AC3E}">
        <p14:creationId xmlns:p14="http://schemas.microsoft.com/office/powerpoint/2010/main" val="274466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597BE85-244A-8A4E-9F47-BA673C3BE532}"/>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3CF2BC3-BF72-A449-9517-E19CEC4F8A8A}"/>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AEC545E0-5835-CF4E-930D-C7B5C1EE718B}"/>
              </a:ext>
            </a:extLst>
          </p:cNvPr>
          <p:cNvSpPr>
            <a:spLocks noGrp="1"/>
          </p:cNvSpPr>
          <p:nvPr>
            <p:ph type="title"/>
          </p:nvPr>
        </p:nvSpPr>
        <p:spPr>
          <a:xfrm>
            <a:off x="540000" y="311627"/>
            <a:ext cx="8064900" cy="451576"/>
          </a:xfrm>
        </p:spPr>
        <p:txBody>
          <a:bodyPr/>
          <a:lstStyle/>
          <a:p>
            <a:pPr algn="ctr"/>
            <a:r>
              <a:rPr lang="cs-CZ" dirty="0"/>
              <a:t>Konferenční příspěvek: </a:t>
            </a:r>
            <a:r>
              <a:rPr lang="cs-CZ" dirty="0" err="1"/>
              <a:t>checklist</a:t>
            </a:r>
            <a:br>
              <a:rPr lang="cs-CZ" dirty="0"/>
            </a:br>
            <a:r>
              <a:rPr lang="cs-CZ" dirty="0"/>
              <a:t>TERKA</a:t>
            </a:r>
            <a:br>
              <a:rPr lang="cs-CZ" dirty="0"/>
            </a:br>
            <a:endParaRPr lang="cs-CZ" dirty="0"/>
          </a:p>
        </p:txBody>
      </p:sp>
      <p:sp>
        <p:nvSpPr>
          <p:cNvPr id="5" name="Zástupný obsah 4">
            <a:extLst>
              <a:ext uri="{FF2B5EF4-FFF2-40B4-BE49-F238E27FC236}">
                <a16:creationId xmlns:a16="http://schemas.microsoft.com/office/drawing/2014/main" id="{0E9112E1-8321-F745-83B3-3072650450D6}"/>
              </a:ext>
            </a:extLst>
          </p:cNvPr>
          <p:cNvSpPr>
            <a:spLocks noGrp="1"/>
          </p:cNvSpPr>
          <p:nvPr>
            <p:ph idx="1"/>
          </p:nvPr>
        </p:nvSpPr>
        <p:spPr>
          <a:xfrm>
            <a:off x="540000" y="1216239"/>
            <a:ext cx="8064900" cy="4136365"/>
          </a:xfrm>
        </p:spPr>
        <p:txBody>
          <a:bodyPr/>
          <a:lstStyle/>
          <a:p>
            <a:r>
              <a:rPr lang="cs-CZ" dirty="0"/>
              <a:t>O čem příspěvek je? Shrňte jej maximálně třemi větami. </a:t>
            </a:r>
          </a:p>
          <a:p>
            <a:pPr lvl="1"/>
            <a:r>
              <a:rPr lang="cs-CZ" dirty="0"/>
              <a:t>Figurka pana </a:t>
            </a:r>
            <a:r>
              <a:rPr lang="cs-CZ" dirty="0" err="1"/>
              <a:t>Prokouka</a:t>
            </a:r>
            <a:r>
              <a:rPr lang="cs-CZ" dirty="0"/>
              <a:t> v kontextu československého filmu a publika</a:t>
            </a:r>
          </a:p>
          <a:p>
            <a:pPr lvl="1"/>
            <a:r>
              <a:rPr lang="cs-CZ" dirty="0" err="1"/>
              <a:t>Prokoukovo</a:t>
            </a:r>
            <a:r>
              <a:rPr lang="cs-CZ" dirty="0"/>
              <a:t> fungování vně samotných filmů, jeho svébytný život, vztah standardní figurky a jejího tvůrce</a:t>
            </a:r>
          </a:p>
          <a:p>
            <a:pPr lvl="1"/>
            <a:r>
              <a:rPr lang="cs-CZ" dirty="0"/>
              <a:t>Možnosti animovaných figurek jako nástroje osvěty, autorské poetiky a studiového brandingu</a:t>
            </a:r>
          </a:p>
          <a:p>
            <a:r>
              <a:rPr lang="cs-CZ" dirty="0"/>
              <a:t>Jaká je struktura příspěvku? </a:t>
            </a:r>
          </a:p>
          <a:p>
            <a:pPr lvl="1"/>
            <a:r>
              <a:rPr lang="cs-CZ" dirty="0"/>
              <a:t>Paprskovitá – jedno hlavní téma a řada rámců a přístupů</a:t>
            </a:r>
          </a:p>
          <a:p>
            <a:r>
              <a:rPr lang="cs-CZ" dirty="0"/>
              <a:t>Co se vám na prezentaci/příspěvku líbilo? Co jste ocenili? </a:t>
            </a:r>
          </a:p>
          <a:p>
            <a:pPr lvl="1"/>
            <a:r>
              <a:rPr lang="cs-CZ" dirty="0"/>
              <a:t>Závěr a shrnutí (byť na dva slidy)</a:t>
            </a:r>
          </a:p>
          <a:p>
            <a:pPr lvl="1"/>
            <a:r>
              <a:rPr lang="cs-CZ" dirty="0"/>
              <a:t>Hutná a informačně bohatá prezentace</a:t>
            </a:r>
          </a:p>
          <a:p>
            <a:pPr lvl="1"/>
            <a:r>
              <a:rPr lang="cs-CZ" dirty="0"/>
              <a:t>Spontánní přednes a obeznámenost s tématem </a:t>
            </a:r>
          </a:p>
          <a:p>
            <a:r>
              <a:rPr lang="cs-CZ" dirty="0"/>
              <a:t>Co vám naopak na příspěvku přišlo špatně? Kde jste ztráceli pozornost?</a:t>
            </a:r>
          </a:p>
          <a:p>
            <a:pPr lvl="1"/>
            <a:r>
              <a:rPr lang="cs-CZ" dirty="0"/>
              <a:t>Rozbíhavá prezentace do vícero směrů</a:t>
            </a:r>
          </a:p>
          <a:p>
            <a:pPr lvl="1"/>
            <a:r>
              <a:rPr lang="cs-CZ" dirty="0"/>
              <a:t>Při představení metodologických rámců se ztrácí pozornost</a:t>
            </a:r>
          </a:p>
          <a:p>
            <a:r>
              <a:rPr lang="cs-CZ" dirty="0"/>
              <a:t>Bylo něčeho příliš? Něčeho naopak málo?</a:t>
            </a:r>
          </a:p>
          <a:p>
            <a:pPr lvl="1"/>
            <a:r>
              <a:rPr lang="cs-CZ" dirty="0"/>
              <a:t>Dva slidy se shrnutím jsou příliš</a:t>
            </a:r>
          </a:p>
          <a:p>
            <a:pPr marL="243000" lvl="1" indent="0">
              <a:buNone/>
            </a:pPr>
            <a:endParaRPr lang="cs-CZ" dirty="0"/>
          </a:p>
        </p:txBody>
      </p:sp>
    </p:spTree>
    <p:extLst>
      <p:ext uri="{BB962C8B-B14F-4D97-AF65-F5344CB8AC3E}">
        <p14:creationId xmlns:p14="http://schemas.microsoft.com/office/powerpoint/2010/main" val="2831167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2134884-44A5-1E40-A2F9-E0FCF31B8C2D}"/>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68CC9ED3-75AA-1445-A5C9-91D8C0FA8595}"/>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5" name="Nadpis 4">
            <a:extLst>
              <a:ext uri="{FF2B5EF4-FFF2-40B4-BE49-F238E27FC236}">
                <a16:creationId xmlns:a16="http://schemas.microsoft.com/office/drawing/2014/main" id="{8C8D9E11-6B4A-B946-B2A2-6AA56DCBB999}"/>
              </a:ext>
            </a:extLst>
          </p:cNvPr>
          <p:cNvSpPr>
            <a:spLocks noGrp="1"/>
          </p:cNvSpPr>
          <p:nvPr>
            <p:ph type="title"/>
          </p:nvPr>
        </p:nvSpPr>
        <p:spPr>
          <a:xfrm>
            <a:off x="540000" y="360772"/>
            <a:ext cx="8064900" cy="451576"/>
          </a:xfrm>
        </p:spPr>
        <p:txBody>
          <a:bodyPr/>
          <a:lstStyle/>
          <a:p>
            <a:pPr algn="ctr"/>
            <a:r>
              <a:rPr lang="cs-CZ" dirty="0"/>
              <a:t>Konferenční příspěvek</a:t>
            </a:r>
          </a:p>
        </p:txBody>
      </p:sp>
      <p:sp>
        <p:nvSpPr>
          <p:cNvPr id="7" name="Zástupný obsah 6">
            <a:extLst>
              <a:ext uri="{FF2B5EF4-FFF2-40B4-BE49-F238E27FC236}">
                <a16:creationId xmlns:a16="http://schemas.microsoft.com/office/drawing/2014/main" id="{01ECAC2F-E1CE-7949-AA22-BCF0B122EC32}"/>
              </a:ext>
            </a:extLst>
          </p:cNvPr>
          <p:cNvSpPr>
            <a:spLocks noGrp="1"/>
          </p:cNvSpPr>
          <p:nvPr>
            <p:ph idx="1"/>
          </p:nvPr>
        </p:nvSpPr>
        <p:spPr>
          <a:xfrm>
            <a:off x="540000" y="1030061"/>
            <a:ext cx="8064900" cy="5052310"/>
          </a:xfrm>
        </p:spPr>
        <p:txBody>
          <a:bodyPr/>
          <a:lstStyle/>
          <a:p>
            <a:r>
              <a:rPr lang="cs-CZ" dirty="0"/>
              <a:t>Osobní příběh – ANO nebo NE?</a:t>
            </a:r>
          </a:p>
          <a:p>
            <a:pPr lvl="1"/>
            <a:r>
              <a:rPr lang="cs-CZ" b="1" dirty="0">
                <a:solidFill>
                  <a:schemeClr val="accent2"/>
                </a:solidFill>
              </a:rPr>
              <a:t>Spíš ano</a:t>
            </a:r>
            <a:r>
              <a:rPr lang="cs-CZ" dirty="0"/>
              <a:t>. Pokud se jej hodí zakomponovat, pak určitě na start prezentace, jako odlehčený vstup do samotného příspěvku X samotný příspěvek nikdy nesmí fungovat jako osobní deník/fotoalbum. Funguje lépe jako spontánní sdělení (tedy ne </a:t>
            </a:r>
            <a:r>
              <a:rPr lang="cs-CZ" dirty="0" err="1"/>
              <a:t>předchystaný</a:t>
            </a:r>
            <a:r>
              <a:rPr lang="cs-CZ" dirty="0"/>
              <a:t> a přečtený). </a:t>
            </a:r>
          </a:p>
          <a:p>
            <a:r>
              <a:rPr lang="cs-CZ" dirty="0"/>
              <a:t>Anekdota – ANO nebo NE?</a:t>
            </a:r>
          </a:p>
          <a:p>
            <a:pPr lvl="1"/>
            <a:r>
              <a:rPr lang="cs-CZ" b="1" dirty="0">
                <a:solidFill>
                  <a:schemeClr val="accent2"/>
                </a:solidFill>
              </a:rPr>
              <a:t>Ano</a:t>
            </a:r>
            <a:r>
              <a:rPr lang="cs-CZ" dirty="0"/>
              <a:t>. Určitě se hodí na začátek a/nebo závěr prezentace. Některá témata vnímaná jako nevhodná pro akademický výzkum však může nevhodně vybraný vtip zbytečně podrazit (pornografie, okrajové formy slávy atd.) Rychle získá pozornost publika, avšak dbejte na to, aby si posluchači ve výsledku neztotožnili příspěvek s jednou humornou příhodou. </a:t>
            </a:r>
          </a:p>
          <a:p>
            <a:r>
              <a:rPr lang="cs-CZ" dirty="0"/>
              <a:t>Osobní performance ve smyslu hraného přízvuku, zpěvu, hry na hudební nástroj…. ANO nebo NE?</a:t>
            </a:r>
          </a:p>
          <a:p>
            <a:pPr lvl="1"/>
            <a:r>
              <a:rPr lang="cs-CZ" b="1" dirty="0">
                <a:solidFill>
                  <a:schemeClr val="accent2"/>
                </a:solidFill>
              </a:rPr>
              <a:t>Nikdy</a:t>
            </a:r>
            <a:r>
              <a:rPr lang="cs-CZ" dirty="0"/>
              <a:t>. Na akademickém fóru se občas objeví, ale nefunguje.</a:t>
            </a:r>
          </a:p>
          <a:p>
            <a:r>
              <a:rPr lang="cs-CZ" dirty="0"/>
              <a:t>Poukazování na chybějící data, zdroje, odpovědi – ANO nebo NE?</a:t>
            </a:r>
          </a:p>
          <a:p>
            <a:pPr lvl="1"/>
            <a:r>
              <a:rPr lang="cs-CZ" b="1" dirty="0">
                <a:solidFill>
                  <a:schemeClr val="accent2"/>
                </a:solidFill>
              </a:rPr>
              <a:t>Spíš ne</a:t>
            </a:r>
            <a:r>
              <a:rPr lang="cs-CZ" dirty="0"/>
              <a:t>. Může být v závěru prezentace jako předestření možných směrů dalšího výzkumu nebo zapojení odlišné metodologie. Našim cílem je ale představit příspěvek soudržný, vypointovaný a uzavřený. </a:t>
            </a:r>
          </a:p>
          <a:p>
            <a:r>
              <a:rPr lang="cs-CZ" dirty="0"/>
              <a:t>„Zbytečné“ otázky v rámci QA – ANO nebo NE?</a:t>
            </a:r>
          </a:p>
          <a:p>
            <a:pPr lvl="1"/>
            <a:r>
              <a:rPr lang="cs-CZ" b="1" dirty="0">
                <a:solidFill>
                  <a:schemeClr val="accent2"/>
                </a:solidFill>
              </a:rPr>
              <a:t>Ano.</a:t>
            </a:r>
            <a:r>
              <a:rPr lang="cs-CZ" dirty="0"/>
              <a:t> Žádná otázka není nikdy zbytečná, některé dovolí rozproudit diskuzi nebo umožní příliš detailně zaměřenou studii namířit směrem k obecnější rozpravě. </a:t>
            </a:r>
          </a:p>
        </p:txBody>
      </p:sp>
    </p:spTree>
    <p:extLst>
      <p:ext uri="{BB962C8B-B14F-4D97-AF65-F5344CB8AC3E}">
        <p14:creationId xmlns:p14="http://schemas.microsoft.com/office/powerpoint/2010/main" val="2593963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dissolv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dissolv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dissolv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dissolve">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dissolve">
                                      <p:cBhvr>
                                        <p:cTn id="27" dur="5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dissolve">
                                      <p:cBhvr>
                                        <p:cTn id="32" dur="500"/>
                                        <p:tgtEl>
                                          <p:spTgt spid="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Effect transition="in" filter="dissolve">
                                      <p:cBhvr>
                                        <p:cTn id="37" dur="500"/>
                                        <p:tgtEl>
                                          <p:spTgt spid="7">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7">
                                            <p:txEl>
                                              <p:pRg st="8" end="8"/>
                                            </p:txEl>
                                          </p:spTgt>
                                        </p:tgtEl>
                                        <p:attrNameLst>
                                          <p:attrName>style.visibility</p:attrName>
                                        </p:attrNameLst>
                                      </p:cBhvr>
                                      <p:to>
                                        <p:strVal val="visible"/>
                                      </p:to>
                                    </p:set>
                                    <p:animEffect transition="in" filter="dissolve">
                                      <p:cBhvr>
                                        <p:cTn id="42" dur="500"/>
                                        <p:tgtEl>
                                          <p:spTgt spid="7">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dissolve">
                                      <p:cBhvr>
                                        <p:cTn id="47"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9F0D680-F0F5-9B45-BB14-93F901192A15}"/>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5441ACA7-0250-2448-ACF1-115555A1D7D1}"/>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13" name="Zástupný text 12">
            <a:extLst>
              <a:ext uri="{FF2B5EF4-FFF2-40B4-BE49-F238E27FC236}">
                <a16:creationId xmlns:a16="http://schemas.microsoft.com/office/drawing/2014/main" id="{B2177E01-5D86-F242-93B8-3778A5216E8D}"/>
              </a:ext>
            </a:extLst>
          </p:cNvPr>
          <p:cNvSpPr>
            <a:spLocks noGrp="1"/>
          </p:cNvSpPr>
          <p:nvPr>
            <p:ph type="body" sz="quarter" idx="13"/>
          </p:nvPr>
        </p:nvSpPr>
        <p:spPr/>
        <p:txBody>
          <a:bodyPr/>
          <a:lstStyle/>
          <a:p>
            <a:pPr algn="ctr"/>
            <a:r>
              <a:rPr lang="cs-CZ" dirty="0"/>
              <a:t>Co všechno může přispět k úspěšné konferenční účasti a prezentaci</a:t>
            </a:r>
          </a:p>
        </p:txBody>
      </p:sp>
      <p:sp>
        <p:nvSpPr>
          <p:cNvPr id="11" name="Nadpis 10">
            <a:extLst>
              <a:ext uri="{FF2B5EF4-FFF2-40B4-BE49-F238E27FC236}">
                <a16:creationId xmlns:a16="http://schemas.microsoft.com/office/drawing/2014/main" id="{17CCE3C6-3EB2-1945-88FB-519C789BD3CE}"/>
              </a:ext>
            </a:extLst>
          </p:cNvPr>
          <p:cNvSpPr>
            <a:spLocks noGrp="1"/>
          </p:cNvSpPr>
          <p:nvPr>
            <p:ph type="title"/>
          </p:nvPr>
        </p:nvSpPr>
        <p:spPr/>
        <p:txBody>
          <a:bodyPr/>
          <a:lstStyle/>
          <a:p>
            <a:pPr algn="ctr"/>
            <a:r>
              <a:rPr lang="cs-CZ" dirty="0"/>
              <a:t>Konferenční příspěvek </a:t>
            </a:r>
          </a:p>
        </p:txBody>
      </p:sp>
      <p:sp>
        <p:nvSpPr>
          <p:cNvPr id="12" name="Zástupný obsah 11">
            <a:extLst>
              <a:ext uri="{FF2B5EF4-FFF2-40B4-BE49-F238E27FC236}">
                <a16:creationId xmlns:a16="http://schemas.microsoft.com/office/drawing/2014/main" id="{30152A45-AE8D-1242-9F3B-9D4F9EA68672}"/>
              </a:ext>
            </a:extLst>
          </p:cNvPr>
          <p:cNvSpPr>
            <a:spLocks noGrp="1"/>
          </p:cNvSpPr>
          <p:nvPr>
            <p:ph idx="1"/>
          </p:nvPr>
        </p:nvSpPr>
        <p:spPr>
          <a:xfrm>
            <a:off x="540000" y="1692002"/>
            <a:ext cx="8064900" cy="4535998"/>
          </a:xfrm>
        </p:spPr>
        <p:txBody>
          <a:bodyPr/>
          <a:lstStyle/>
          <a:p>
            <a:r>
              <a:rPr lang="cs-CZ" dirty="0"/>
              <a:t>Vydařený abstrakt vás může dostat i na akce, které poutají značný zájem odborné komunity. Dbejte na to, aby:</a:t>
            </a:r>
          </a:p>
          <a:p>
            <a:pPr lvl="1"/>
            <a:r>
              <a:rPr lang="cs-CZ" dirty="0"/>
              <a:t>Se Váš abstrakt co nejvíce blížil tématu konference. I putovní akce často zastřešuje téma, které sice pasuje hlavně na vybrané </a:t>
            </a:r>
            <a:r>
              <a:rPr lang="cs-CZ" dirty="0" err="1"/>
              <a:t>keynote</a:t>
            </a:r>
            <a:r>
              <a:rPr lang="cs-CZ" dirty="0"/>
              <a:t> spíkry, ale věřte, že každý výzkum lze rámovat jinak, s pomocí různorodých perspektiv. </a:t>
            </a:r>
          </a:p>
          <a:p>
            <a:pPr lvl="1"/>
            <a:r>
              <a:rPr lang="cs-CZ" dirty="0"/>
              <a:t>Aby Váš abstrakt zdůraznil zejména relevanci a novou argumentaci (případ), který slibujete přinést. Zdůrazněte metodologický rámec a ideálně také klíčovou tezi příspěvku již v abstraktu.</a:t>
            </a:r>
          </a:p>
          <a:p>
            <a:pPr lvl="1"/>
            <a:r>
              <a:rPr lang="cs-CZ" dirty="0"/>
              <a:t>Jste dodrželi stanovený rozsah.</a:t>
            </a:r>
          </a:p>
          <a:p>
            <a:pPr lvl="1"/>
            <a:endParaRPr lang="cs-CZ" dirty="0"/>
          </a:p>
          <a:p>
            <a:r>
              <a:rPr lang="cs-CZ" dirty="0"/>
              <a:t>Při přípravě příspěvku:</a:t>
            </a:r>
          </a:p>
          <a:p>
            <a:pPr lvl="1"/>
            <a:r>
              <a:rPr lang="cs-CZ" dirty="0"/>
              <a:t>Vetkněte hlavní přínos/tezi/argument do názvu či podnázvu příspěvku. Poutavý titul prezentace si posluchači zapamatují spíš než samotný výklad. </a:t>
            </a:r>
          </a:p>
          <a:p>
            <a:pPr lvl="1"/>
            <a:r>
              <a:rPr lang="cs-CZ" dirty="0"/>
              <a:t>Dbejte na dynamické střídání </a:t>
            </a:r>
            <a:r>
              <a:rPr lang="cs-CZ" dirty="0" err="1"/>
              <a:t>slidů</a:t>
            </a:r>
            <a:r>
              <a:rPr lang="cs-CZ" dirty="0"/>
              <a:t> (cca 2 minuty), které obsahují spíš vizuální informace než spoustu textu. Pokud potřebujete do rámečku vložit hodně poznatků a citací, slova tučně prokládejte, podtrhujte a dávkujte s pomocí funkce Animace v PPTX. </a:t>
            </a:r>
          </a:p>
          <a:p>
            <a:pPr lvl="1"/>
            <a:r>
              <a:rPr lang="cs-CZ" dirty="0"/>
              <a:t>Příspěvek v rozsahu 20 minut snese jednu ukázku, kterou zakomponujete do vlastního výkladu. </a:t>
            </a:r>
          </a:p>
        </p:txBody>
      </p:sp>
    </p:spTree>
    <p:extLst>
      <p:ext uri="{BB962C8B-B14F-4D97-AF65-F5344CB8AC3E}">
        <p14:creationId xmlns:p14="http://schemas.microsoft.com/office/powerpoint/2010/main" val="2352340882"/>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arts-prezentace-4-3-cz.potx" id="{369CEB4C-E91F-4A32-A7FB-60CC82C16FB7}" vid="{B01A3F6A-DAFA-4AB8-A137-0087E8B1444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1018</TotalTime>
  <Words>1492</Words>
  <Application>Microsoft Office PowerPoint</Application>
  <PresentationFormat>Předvádění na obrazovce (4:3)</PresentationFormat>
  <Paragraphs>143</Paragraphs>
  <Slides>11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Tahoma</vt:lpstr>
      <vt:lpstr>Wingdings</vt:lpstr>
      <vt:lpstr>Prezentace_MU_CZ</vt:lpstr>
      <vt:lpstr>Metodologický seminář DAFf03</vt:lpstr>
      <vt:lpstr>Téma: Konference   </vt:lpstr>
      <vt:lpstr>Konferenční příspěvek: checklist DITA</vt:lpstr>
      <vt:lpstr>Konferenční příspěvek: checklist KATARÍNA</vt:lpstr>
      <vt:lpstr>Konferenční příspěvek: checklist KATKA</vt:lpstr>
      <vt:lpstr>Konferenční příspěvek: checklist PETR</vt:lpstr>
      <vt:lpstr>Konferenční příspěvek: checklist TERKA </vt:lpstr>
      <vt:lpstr>Konferenční příspěvek</vt:lpstr>
      <vt:lpstr>Konferenční příspěvek </vt:lpstr>
      <vt:lpstr>Konferenční příspěvek </vt:lpstr>
      <vt:lpstr>Na příště (6. 4.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Metodologický seminář DAFf03</dc:title>
  <dc:creator>Šárka Gmiterková</dc:creator>
  <cp:lastModifiedBy>Šárka Gmiterková</cp:lastModifiedBy>
  <cp:revision>13</cp:revision>
  <dcterms:created xsi:type="dcterms:W3CDTF">2023-03-23T06:22:26Z</dcterms:created>
  <dcterms:modified xsi:type="dcterms:W3CDTF">2023-04-06T12:09:14Z</dcterms:modified>
</cp:coreProperties>
</file>