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65" r:id="rId5"/>
    <p:sldId id="266" r:id="rId6"/>
    <p:sldId id="267" r:id="rId7"/>
    <p:sldId id="262" r:id="rId8"/>
    <p:sldId id="263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05" autoAdjust="0"/>
    <p:restoredTop sz="96270" autoAdjust="0"/>
  </p:normalViewPr>
  <p:slideViewPr>
    <p:cSldViewPr snapToGrid="0">
      <p:cViewPr varScale="1">
        <p:scale>
          <a:sx n="115" d="100"/>
          <a:sy n="115" d="100"/>
        </p:scale>
        <p:origin x="864" y="2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49B4A6AC-BDF3-7A4E-AE8F-30770662C6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FDEB639D-3D5C-464C-BDE5-B74095023D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4FA66768-9589-2949-93B3-46B2497AD2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1AAA1A5A-C954-FE43-B28E-CF7321376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D44EFF6-9EB3-1644-9EA5-40F4E97B9A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2BC1F0D1-206B-6840-865D-185BADC08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7F28D9A-DF4F-8D46-9103-0EFCBEFC9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4C227044-85A0-3E4C-8894-875974A355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8BD7D05A-E512-5B4A-B9FD-01C29F6A93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7295B6F1-702C-D047-89CD-70E5DBEF2F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BED687E-1DDB-9645-8FAB-A30FACA2C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9F71D72-50A6-3A4A-9D44-33479454A6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acr.cz/" TargetMode="External"/><Relationship Id="rId2" Type="http://schemas.openxmlformats.org/officeDocument/2006/relationships/hyperlink" Target="https://www.phil.muni.cz/o-nas/organizacni-struktura/219915-oddeleni-vyzkumu-a-vyvoje#undefine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svavai.cz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Metodologický seminář</a:t>
            </a:r>
            <a:br>
              <a:rPr lang="cs-CZ" dirty="0"/>
            </a:br>
            <a:r>
              <a:rPr lang="cs-CZ" dirty="0"/>
              <a:t>DAFf03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/>
              <a:t>JS 2023, 5. 4.</a:t>
            </a:r>
          </a:p>
          <a:p>
            <a:pPr algn="ctr"/>
            <a:r>
              <a:rPr lang="cs-CZ" b="1" dirty="0"/>
              <a:t>Mgr. Šárka </a:t>
            </a:r>
            <a:r>
              <a:rPr lang="cs-CZ" b="1" dirty="0" err="1"/>
              <a:t>Gmiterková</a:t>
            </a:r>
            <a:r>
              <a:rPr lang="cs-CZ" b="1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9B79B9-F820-6847-95DF-A4A6FE5613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13F0FC-A2BC-7942-9FCB-B11C4E7675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D7FBAC2-50E0-8544-939E-FC763FA6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Téma: Financování vědeckých záměrů</a:t>
            </a:r>
            <a:br>
              <a:rPr lang="cs-CZ" dirty="0"/>
            </a:br>
            <a:r>
              <a:rPr lang="cs-CZ" dirty="0"/>
              <a:t>(Granty)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8041E6E5-24E7-AD4B-9771-3C2C76FA6E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ctr">
              <a:buFont typeface="+mj-lt"/>
              <a:buAutoNum type="arabicPeriod"/>
            </a:pPr>
            <a:r>
              <a:rPr lang="cs-CZ" dirty="0"/>
              <a:t>Příprava grantu (teorie – proč, kdy, kde, co)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cs-CZ" dirty="0"/>
              <a:t>Podávání grantu (praxe – priority, položky, rozpočty)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cs-CZ" dirty="0"/>
              <a:t>Návody, příklady a zadání finálního úkolu</a:t>
            </a:r>
          </a:p>
          <a:p>
            <a:pPr marL="342900" indent="-342900" algn="ctr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30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5EACA1-C2C9-B84D-94E0-D9AF62BED0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CD4092-77DC-024C-B11C-63F986EE28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2AAAA49-DCD9-914F-A92E-BA63552C0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476"/>
            <a:ext cx="8064900" cy="451576"/>
          </a:xfrm>
        </p:spPr>
        <p:txBody>
          <a:bodyPr/>
          <a:lstStyle/>
          <a:p>
            <a:pPr algn="ctr"/>
            <a:r>
              <a:rPr lang="cs-CZ" dirty="0"/>
              <a:t>Granty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7631BB4-992E-0447-A628-D224FF5DB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97091"/>
            <a:ext cx="8064900" cy="4139998"/>
          </a:xfrm>
        </p:spPr>
        <p:txBody>
          <a:bodyPr/>
          <a:lstStyle/>
          <a:p>
            <a:r>
              <a:rPr lang="cs-CZ" dirty="0"/>
              <a:t>Co jsou granty? </a:t>
            </a:r>
          </a:p>
          <a:p>
            <a:pPr lvl="1"/>
            <a:r>
              <a:rPr lang="cs-CZ" dirty="0"/>
              <a:t>Finance přidělené na základě soutěže na realizaci konkrétního vědeckého záměru.</a:t>
            </a:r>
          </a:p>
          <a:p>
            <a:pPr lvl="1"/>
            <a:r>
              <a:rPr lang="cs-CZ" dirty="0"/>
              <a:t>Neoddělitelná součást kariérního růstu v akademických strukturách a vědeckých institucích. </a:t>
            </a:r>
          </a:p>
          <a:p>
            <a:pPr lvl="1"/>
            <a:endParaRPr lang="cs-CZ" dirty="0"/>
          </a:p>
          <a:p>
            <a:r>
              <a:rPr lang="cs-CZ" dirty="0"/>
              <a:t>Co je jejich cílem?</a:t>
            </a:r>
          </a:p>
          <a:p>
            <a:pPr lvl="1"/>
            <a:r>
              <a:rPr lang="cs-CZ" dirty="0"/>
              <a:t>Povzbudit vznik výzkumných záměrů a financovat ty, které v maximální možné míře slibují dosáhnout vědeckého pokroku, a ideálně také pokroku ekonomického a společenského.</a:t>
            </a:r>
          </a:p>
          <a:p>
            <a:pPr lvl="1"/>
            <a:endParaRPr lang="cs-CZ" dirty="0"/>
          </a:p>
          <a:p>
            <a:r>
              <a:rPr lang="cs-CZ" dirty="0"/>
              <a:t>Kdo granty řeší?</a:t>
            </a:r>
          </a:p>
          <a:p>
            <a:pPr lvl="1"/>
            <a:r>
              <a:rPr lang="cs-CZ" dirty="0"/>
              <a:t>Existují granty lokální, národní a mezinárodní</a:t>
            </a:r>
          </a:p>
          <a:p>
            <a:pPr lvl="1"/>
            <a:r>
              <a:rPr lang="cs-CZ" dirty="0"/>
              <a:t>Většina z nich se řeší individuálně nebo v menších výzkumných týmech.  </a:t>
            </a:r>
          </a:p>
          <a:p>
            <a:pPr lvl="1"/>
            <a:r>
              <a:rPr lang="cs-CZ" dirty="0"/>
              <a:t>Po praktické stránce je spravují instituce (uchazeč/žadatel), vědecký záměr přináší a zajišťuje navrhovatel (</a:t>
            </a:r>
            <a:r>
              <a:rPr lang="cs-CZ" dirty="0" err="1"/>
              <a:t>applicant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24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02ADCF-0208-D546-8C58-2BC5BA1C18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725F17-60E8-D24D-80E6-43A70C6347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BB278A-1976-0A40-908D-1242B9DC3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51866"/>
            <a:ext cx="8064900" cy="451576"/>
          </a:xfrm>
        </p:spPr>
        <p:txBody>
          <a:bodyPr/>
          <a:lstStyle/>
          <a:p>
            <a:pPr algn="ctr"/>
            <a:r>
              <a:rPr lang="cs-CZ" dirty="0"/>
              <a:t>Granty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9793B54-D0FF-C141-B880-EEC1B8267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4485"/>
            <a:ext cx="8064900" cy="4139998"/>
          </a:xfrm>
        </p:spPr>
        <p:txBody>
          <a:bodyPr/>
          <a:lstStyle/>
          <a:p>
            <a:r>
              <a:rPr lang="cs-CZ" dirty="0"/>
              <a:t>Jaké charakteristiky musí mít téma vhodné pro výzkum? </a:t>
            </a:r>
          </a:p>
          <a:p>
            <a:pPr lvl="1"/>
            <a:r>
              <a:rPr lang="cs-CZ" dirty="0"/>
              <a:t>Relevantní </a:t>
            </a:r>
          </a:p>
          <a:p>
            <a:pPr lvl="1"/>
            <a:r>
              <a:rPr lang="cs-CZ" dirty="0"/>
              <a:t>Proveditelné</a:t>
            </a:r>
          </a:p>
          <a:p>
            <a:pPr lvl="1"/>
            <a:r>
              <a:rPr lang="cs-CZ" dirty="0"/>
              <a:t>S širším přínosem</a:t>
            </a:r>
          </a:p>
          <a:p>
            <a:pPr lvl="1"/>
            <a:r>
              <a:rPr lang="cs-CZ" dirty="0"/>
              <a:t>Inovativní</a:t>
            </a:r>
          </a:p>
          <a:p>
            <a:pPr lvl="1"/>
            <a:r>
              <a:rPr lang="cs-CZ" dirty="0"/>
              <a:t>Etické</a:t>
            </a:r>
          </a:p>
          <a:p>
            <a:pPr lvl="1"/>
            <a:endParaRPr lang="cs-CZ" dirty="0"/>
          </a:p>
          <a:p>
            <a:r>
              <a:rPr lang="cs-CZ" dirty="0"/>
              <a:t>Co jsou nejdůležitější části návrhu?</a:t>
            </a:r>
          </a:p>
          <a:p>
            <a:pPr lvl="1"/>
            <a:r>
              <a:rPr lang="cs-CZ" dirty="0"/>
              <a:t>Základní parametry výzkumu, včetně metodologického vymezení</a:t>
            </a:r>
          </a:p>
          <a:p>
            <a:pPr lvl="1"/>
            <a:r>
              <a:rPr lang="cs-CZ" dirty="0"/>
              <a:t>Transparentní, zdůvodněný a přiměřený rozpočet</a:t>
            </a:r>
          </a:p>
          <a:p>
            <a:pPr lvl="1"/>
            <a:endParaRPr lang="cs-CZ" dirty="0"/>
          </a:p>
          <a:p>
            <a:r>
              <a:rPr lang="cs-CZ" dirty="0"/>
              <a:t>Co všechno lze do rozpočtu zahrnout?</a:t>
            </a:r>
          </a:p>
          <a:p>
            <a:pPr lvl="1"/>
            <a:r>
              <a:rPr lang="cs-CZ" dirty="0"/>
              <a:t>Hmotné náklady (software, vybavení, technika, knihy, DVD a </a:t>
            </a:r>
            <a:r>
              <a:rPr lang="cs-CZ" dirty="0" err="1"/>
              <a:t>Blu-Ray</a:t>
            </a:r>
            <a:r>
              <a:rPr lang="cs-CZ" dirty="0"/>
              <a:t>, kancelářské potřeby…)</a:t>
            </a:r>
          </a:p>
          <a:p>
            <a:pPr lvl="1"/>
            <a:r>
              <a:rPr lang="cs-CZ" dirty="0"/>
              <a:t>Nehmotné náklady / Služby (překlady, korektury, konferenční poplatky, náhledy, placené rešerše, digitalizace materiálů, vydání knihy…)</a:t>
            </a:r>
          </a:p>
          <a:p>
            <a:pPr lvl="1"/>
            <a:r>
              <a:rPr lang="cs-CZ" dirty="0"/>
              <a:t>Cestovné</a:t>
            </a:r>
          </a:p>
          <a:p>
            <a:pPr lvl="1"/>
            <a:r>
              <a:rPr lang="cs-CZ" dirty="0"/>
              <a:t>Personální náklady (mzdy, odměny, DPP)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62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796D90-367F-4E47-93B0-7B991ABBD8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D43CFA-3384-3740-8C17-C64ABCABC9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9518EBB3-DB04-3940-88C0-4397A0D36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410" y="0"/>
            <a:ext cx="6191251" cy="342900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F3A8BF30-6E44-364D-9877-1C4D70AE4FA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26"/>
          <a:stretch/>
        </p:blipFill>
        <p:spPr>
          <a:xfrm>
            <a:off x="188339" y="3045877"/>
            <a:ext cx="6844972" cy="318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49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5FB698-28A7-EF42-AF18-51F2741FC7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9820A7-B61E-554D-943A-018B0D7FD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24367C-7847-3E4B-9355-9287153D8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31" y="720000"/>
            <a:ext cx="8633360" cy="451576"/>
          </a:xfrm>
        </p:spPr>
        <p:txBody>
          <a:bodyPr/>
          <a:lstStyle/>
          <a:p>
            <a:r>
              <a:rPr lang="cs-CZ" dirty="0"/>
              <a:t>Důležité odkazy k prostudování a ke sledování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E12FBB-BE00-944F-BE2D-5397CD05C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Oddělení Výzkumu a vývoje MU</a:t>
            </a:r>
          </a:p>
          <a:p>
            <a:pPr lvl="1"/>
            <a:r>
              <a:rPr lang="cs-CZ" dirty="0">
                <a:hlinkClick r:id="rId2"/>
              </a:rPr>
              <a:t>https://www.phil.muni.cz/o-nas/organizacni-struktura/219915-oddeleni-vyzkumu-a-vyvoje - undefined</a:t>
            </a:r>
            <a:endParaRPr lang="cs-CZ" dirty="0"/>
          </a:p>
          <a:p>
            <a:pPr marL="243000" lvl="1" indent="0">
              <a:buNone/>
            </a:pPr>
            <a:endParaRPr lang="cs-CZ" dirty="0"/>
          </a:p>
          <a:p>
            <a:r>
              <a:rPr lang="cs-CZ" dirty="0"/>
              <a:t>Grantová agentura České republiky</a:t>
            </a:r>
          </a:p>
          <a:p>
            <a:pPr lvl="1"/>
            <a:r>
              <a:rPr lang="cs-CZ" dirty="0">
                <a:hlinkClick r:id="rId3"/>
              </a:rPr>
              <a:t>https://gacr.cz/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Informační systém výzkumu, vývoje a inovací</a:t>
            </a:r>
          </a:p>
          <a:p>
            <a:pPr lvl="1"/>
            <a:r>
              <a:rPr lang="cs-CZ" dirty="0">
                <a:hlinkClick r:id="rId4"/>
              </a:rPr>
              <a:t>https://www.isvavai.cz/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7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E7FEF6-2728-5448-A4DB-7F6E063AE6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85C00D-08BF-0145-B6F2-C4420EAC64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EE646F-3C8D-7448-801C-B502C77A6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4313"/>
            <a:ext cx="8064900" cy="451576"/>
          </a:xfrm>
        </p:spPr>
        <p:txBody>
          <a:bodyPr/>
          <a:lstStyle/>
          <a:p>
            <a:pPr algn="ctr"/>
            <a:r>
              <a:rPr lang="cs-CZ" dirty="0"/>
              <a:t>Připravte si…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522F0C-CFF0-2248-8F0F-2CE42303E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00266"/>
            <a:ext cx="8064900" cy="4753401"/>
          </a:xfrm>
        </p:spPr>
        <p:txBody>
          <a:bodyPr/>
          <a:lstStyle/>
          <a:p>
            <a:r>
              <a:rPr lang="cs-CZ" dirty="0"/>
              <a:t>Petr, Katka a Katarína na 4. 5., a Veronika, Dita a Tereza na 11. 5. prezentaci vlastního projektu.</a:t>
            </a:r>
          </a:p>
          <a:p>
            <a:r>
              <a:rPr lang="cs-CZ" b="1" dirty="0"/>
              <a:t>Téma</a:t>
            </a:r>
            <a:r>
              <a:rPr lang="cs-CZ" dirty="0"/>
              <a:t> – rámcová souvislost s tématem disertační práce </a:t>
            </a:r>
          </a:p>
          <a:p>
            <a:pPr lvl="1"/>
            <a:r>
              <a:rPr lang="cs-CZ" dirty="0"/>
              <a:t>Dodržte prosím projektový charakter zadání, to znamená nenabízejte “jen“ chystané kapitoly práce, ale šířeji uchopený a přesně zacílený výzkumný problém a jeho výzkum </a:t>
            </a:r>
          </a:p>
          <a:p>
            <a:r>
              <a:rPr lang="cs-CZ" b="1" dirty="0"/>
              <a:t>Rok řešení</a:t>
            </a:r>
            <a:r>
              <a:rPr lang="cs-CZ" dirty="0"/>
              <a:t>: 2024 (od 1. 1. do 30. 10.)</a:t>
            </a:r>
          </a:p>
          <a:p>
            <a:r>
              <a:rPr lang="cs-CZ" b="1" dirty="0"/>
              <a:t>Výstup</a:t>
            </a:r>
            <a:r>
              <a:rPr lang="cs-CZ" dirty="0"/>
              <a:t> – jedna studie napsaná česky / slovensky / anglicky, která bude </a:t>
            </a:r>
            <a:r>
              <a:rPr lang="cs-CZ" u="sng" dirty="0"/>
              <a:t>přijatá k publikaci </a:t>
            </a:r>
            <a:r>
              <a:rPr lang="cs-CZ" dirty="0"/>
              <a:t>do konce října 2024 v domácím nebo zahraničním recenzovaném časopise </a:t>
            </a:r>
            <a:r>
              <a:rPr lang="cs-CZ" u="sng" dirty="0"/>
              <a:t>v databázi </a:t>
            </a:r>
            <a:r>
              <a:rPr lang="cs-CZ" u="sng" dirty="0" err="1"/>
              <a:t>Scopus</a:t>
            </a:r>
            <a:r>
              <a:rPr lang="cs-CZ" u="sng" dirty="0"/>
              <a:t> či </a:t>
            </a:r>
            <a:r>
              <a:rPr lang="cs-CZ" u="sng" dirty="0" err="1"/>
              <a:t>WoS</a:t>
            </a:r>
            <a:r>
              <a:rPr lang="cs-CZ" u="sng" dirty="0"/>
              <a:t> </a:t>
            </a:r>
          </a:p>
          <a:p>
            <a:r>
              <a:rPr lang="cs-CZ" dirty="0"/>
              <a:t>V případě úspěchu projekt obdrží </a:t>
            </a:r>
            <a:r>
              <a:rPr lang="cs-CZ" b="1" dirty="0"/>
              <a:t>50 000 Kč na realizaci</a:t>
            </a:r>
            <a:r>
              <a:rPr lang="cs-CZ" dirty="0"/>
              <a:t>. Částka bude vyplacená formou stipendia ve třech kontrolních bodech.</a:t>
            </a:r>
          </a:p>
          <a:p>
            <a:pPr lvl="1"/>
            <a:r>
              <a:rPr lang="cs-CZ" dirty="0"/>
              <a:t>V případě, že studii nakonec napíšete v angličtině a bude přijatá k publikaci v zahraničním periodiku v databázi </a:t>
            </a:r>
            <a:r>
              <a:rPr lang="cs-CZ" dirty="0" err="1"/>
              <a:t>Scopus</a:t>
            </a:r>
            <a:r>
              <a:rPr lang="cs-CZ" dirty="0"/>
              <a:t> či </a:t>
            </a:r>
            <a:r>
              <a:rPr lang="cs-CZ" dirty="0" err="1"/>
              <a:t>WoS</a:t>
            </a:r>
            <a:r>
              <a:rPr lang="cs-CZ" dirty="0"/>
              <a:t>, částka se navýší podle kvality periodika</a:t>
            </a:r>
            <a:endParaRPr lang="cs-CZ" dirty="0">
              <a:highlight>
                <a:srgbClr val="FFFF00"/>
              </a:highlight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914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846B50-810A-C844-AC2B-2A56B2DAA5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6EC402-C78D-4B4C-AD6A-B7DC9A4C1D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022227-632A-0C49-BDB6-8B7C63CB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11033"/>
            <a:ext cx="8064900" cy="451576"/>
          </a:xfrm>
        </p:spPr>
        <p:txBody>
          <a:bodyPr/>
          <a:lstStyle/>
          <a:p>
            <a:pPr algn="ctr"/>
            <a:r>
              <a:rPr lang="cs-CZ" dirty="0"/>
              <a:t>Projektová soutěž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BEDC87-A459-CD44-86F1-87FA437EE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355" y="1308696"/>
            <a:ext cx="8725358" cy="4139998"/>
          </a:xfrm>
        </p:spPr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b="1" dirty="0"/>
              <a:t>V lednu 2024 </a:t>
            </a:r>
            <a:r>
              <a:rPr lang="cs-CZ" dirty="0"/>
              <a:t>na podporu zahájení práce na textu – </a:t>
            </a:r>
            <a:r>
              <a:rPr lang="cs-CZ" b="1" dirty="0"/>
              <a:t>10 000 Kč</a:t>
            </a:r>
          </a:p>
          <a:p>
            <a:pPr marL="511200" indent="-457200">
              <a:buFont typeface="+mj-lt"/>
              <a:buAutoNum type="arabicPeriod"/>
            </a:pPr>
            <a:r>
              <a:rPr lang="cs-CZ" b="1" dirty="0"/>
              <a:t>Nejpozději do 30. 5. rukopis textu</a:t>
            </a:r>
            <a:r>
              <a:rPr lang="cs-CZ" dirty="0"/>
              <a:t>, který je zaslaný redakci vybraného periodika – </a:t>
            </a:r>
            <a:r>
              <a:rPr lang="cs-CZ" b="1" dirty="0"/>
              <a:t>20 000 Kč, </a:t>
            </a:r>
            <a:r>
              <a:rPr lang="cs-CZ" dirty="0"/>
              <a:t>částka splatná v červnu 2024</a:t>
            </a:r>
          </a:p>
          <a:p>
            <a:pPr marL="511200" indent="-457200">
              <a:buFont typeface="+mj-lt"/>
              <a:buAutoNum type="arabicPeriod"/>
            </a:pPr>
            <a:r>
              <a:rPr lang="cs-CZ" b="1" dirty="0"/>
              <a:t>Do 30. 10. text </a:t>
            </a:r>
            <a:r>
              <a:rPr lang="cs-CZ" dirty="0"/>
              <a:t>prošel posudkovým řízením a </a:t>
            </a:r>
            <a:r>
              <a:rPr lang="cs-CZ" b="1" dirty="0"/>
              <a:t>je schválený k otištění – 20 000 Kč</a:t>
            </a:r>
            <a:r>
              <a:rPr lang="cs-CZ" dirty="0"/>
              <a:t>, částka je splatná v listopadu 2024</a:t>
            </a:r>
          </a:p>
          <a:p>
            <a:pPr marL="54000" indent="0">
              <a:buNone/>
            </a:pPr>
            <a:endParaRPr lang="cs-CZ" dirty="0"/>
          </a:p>
          <a:p>
            <a:r>
              <a:rPr lang="cs-CZ" dirty="0"/>
              <a:t>Projekt představíte na seminárních sezeních v určené termíny. Do </a:t>
            </a:r>
            <a:r>
              <a:rPr lang="cs-CZ" b="1" dirty="0">
                <a:solidFill>
                  <a:srgbClr val="FF0000"/>
                </a:solidFill>
              </a:rPr>
              <a:t>28. 5. </a:t>
            </a:r>
            <a:r>
              <a:rPr lang="cs-CZ" dirty="0"/>
              <a:t>zašlete sepsané projekty mně a </a:t>
            </a:r>
            <a:r>
              <a:rPr lang="cs-CZ" dirty="0" err="1"/>
              <a:t>doc.Skopalovi</a:t>
            </a:r>
            <a:r>
              <a:rPr lang="cs-CZ" dirty="0"/>
              <a:t>, výsledky oznámíme nejpozději v neděli 11. 6. </a:t>
            </a:r>
          </a:p>
          <a:p>
            <a:r>
              <a:rPr lang="cs-CZ" dirty="0"/>
              <a:t>Rozsah: </a:t>
            </a:r>
            <a:r>
              <a:rPr lang="cs-CZ" b="1" dirty="0">
                <a:solidFill>
                  <a:srgbClr val="FF0000"/>
                </a:solidFill>
              </a:rPr>
              <a:t>7 NS </a:t>
            </a:r>
            <a:r>
              <a:rPr lang="cs-CZ" dirty="0"/>
              <a:t>(spodní hranice), včetně bibliografického soupisu </a:t>
            </a:r>
          </a:p>
          <a:p>
            <a:pPr marL="511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619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DDFB64-1C75-3140-946B-3849442812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33B56D-41D0-DC4D-A751-1D4D53AE48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E73109-7A1C-6F4F-A52F-A2C7FF913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18557"/>
            <a:ext cx="8064900" cy="451576"/>
          </a:xfrm>
        </p:spPr>
        <p:txBody>
          <a:bodyPr/>
          <a:lstStyle/>
          <a:p>
            <a:pPr algn="ctr"/>
            <a:r>
              <a:rPr lang="cs-CZ" dirty="0"/>
              <a:t>Podoba projektu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B0F55DD-8C4C-FD43-A875-134E74BCA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9477"/>
            <a:ext cx="8064900" cy="4139998"/>
          </a:xfrm>
        </p:spPr>
        <p:txBody>
          <a:bodyPr/>
          <a:lstStyle/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návrhu projektu mějte rozpracované téma a výzkumný problém, zejména s ohledem na dosavadní stav vědění (relevance), zdůvodněný návrh rozpočtu (na co hodláte přidělené prostředky použít) identifikovanou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gap a hypotézy / výzkumné otázky. Téma musí být provázané s metodologickými nástroji – s jakými typy dat budete pracovat a s pomocí jakých nástrojů?</a:t>
            </a:r>
          </a:p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koncepci a sepisování projektu postupujte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struktury výzkumných záměrů pro GAČR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(tedy projděte si prezentaci STD, konkrétně </a:t>
            </a:r>
            <a:r>
              <a:rPr lang="cs-CZ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instrukce pro část C1 a C2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dále se můžete nechat inspirovat příklady úspěšných návrhů). </a:t>
            </a:r>
          </a:p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projektu zahrňte také </a:t>
            </a:r>
            <a:r>
              <a:rPr lang="cs-CZ" sz="18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reflexi vaší vlastní dosavadní výzkumné práce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úspěchů, vč. nepublikovaných výsledků (může být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např.reflexe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mgr.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projektu a jeho rychlé a úspěšné realizace); a také stav výzkumu ve vazbě na váš </a:t>
            </a:r>
            <a:r>
              <a:rPr lang="cs-CZ" sz="18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harmonogram studia. 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3535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4-3-cz.potx" id="{369CEB4C-E91F-4A32-A7FB-60CC82C16FB7}" vid="{B01A3F6A-DAFA-4AB8-A137-0087E8B1444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750</TotalTime>
  <Words>744</Words>
  <Application>Microsoft Macintosh PowerPoint</Application>
  <PresentationFormat>Předvádění na obrazovce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Tahoma</vt:lpstr>
      <vt:lpstr>Times New Roman</vt:lpstr>
      <vt:lpstr>Wingdings</vt:lpstr>
      <vt:lpstr>Prezentace_MU_CZ</vt:lpstr>
      <vt:lpstr>Metodologický seminář DAFf03</vt:lpstr>
      <vt:lpstr>Téma: Financování vědeckých záměrů (Granty)   </vt:lpstr>
      <vt:lpstr>Granty</vt:lpstr>
      <vt:lpstr>Granty</vt:lpstr>
      <vt:lpstr>Prezentace aplikace PowerPoint</vt:lpstr>
      <vt:lpstr>Důležité odkazy k prostudování a ke sledování</vt:lpstr>
      <vt:lpstr>Připravte si…</vt:lpstr>
      <vt:lpstr>Projektová soutěž</vt:lpstr>
      <vt:lpstr>Podoba projektu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Metodologický seminář DAFf03</dc:title>
  <dc:creator>Šárka Gmiterková</dc:creator>
  <cp:lastModifiedBy>Šárka Gmiterková</cp:lastModifiedBy>
  <cp:revision>11</cp:revision>
  <dcterms:created xsi:type="dcterms:W3CDTF">2023-03-23T06:22:26Z</dcterms:created>
  <dcterms:modified xsi:type="dcterms:W3CDTF">2023-04-17T07:37:24Z</dcterms:modified>
</cp:coreProperties>
</file>