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8"/>
  </p:notesMasterIdLst>
  <p:handoutMasterIdLst>
    <p:handoutMasterId r:id="rId19"/>
  </p:handoutMasterIdLst>
  <p:sldIdLst>
    <p:sldId id="268" r:id="rId5"/>
    <p:sldId id="272" r:id="rId6"/>
    <p:sldId id="257" r:id="rId7"/>
    <p:sldId id="273" r:id="rId8"/>
    <p:sldId id="274" r:id="rId9"/>
    <p:sldId id="271" r:id="rId10"/>
    <p:sldId id="275" r:id="rId11"/>
    <p:sldId id="276" r:id="rId12"/>
    <p:sldId id="277" r:id="rId13"/>
    <p:sldId id="279" r:id="rId14"/>
    <p:sldId id="280" r:id="rId15"/>
    <p:sldId id="278" r:id="rId16"/>
    <p:sldId id="269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82035"/>
  </p:normalViewPr>
  <p:slideViewPr>
    <p:cSldViewPr snapToGrid="0">
      <p:cViewPr>
        <p:scale>
          <a:sx n="85" d="100"/>
          <a:sy n="85" d="100"/>
        </p:scale>
        <p:origin x="1696" y="4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6915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1833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204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741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405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616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7387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3885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981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440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f.kocurek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566E7-A85F-9251-BCFD-208A625DFDB9}"/>
              </a:ext>
            </a:extLst>
          </p:cNvPr>
          <p:cNvSpPr/>
          <p:nvPr/>
        </p:nvSpPr>
        <p:spPr bwMode="auto">
          <a:xfrm>
            <a:off x="0" y="5241374"/>
            <a:ext cx="12192000" cy="1616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6EA0D12-9D03-FFC8-4CA7-FB6F4535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314575"/>
            <a:ext cx="5246518" cy="1171580"/>
          </a:xfrm>
        </p:spPr>
        <p:txBody>
          <a:bodyPr/>
          <a:lstStyle/>
          <a:p>
            <a:r>
              <a:rPr lang="cs-CZ" dirty="0"/>
              <a:t>KVALITATIVNÍ</a:t>
            </a:r>
            <a:br>
              <a:rPr lang="cs-CZ" dirty="0"/>
            </a:br>
            <a:r>
              <a:rPr lang="cs-CZ" dirty="0"/>
              <a:t>VÝZKUM</a:t>
            </a:r>
            <a:br>
              <a:rPr lang="cs-CZ" dirty="0"/>
            </a:br>
            <a:r>
              <a:rPr lang="cs-CZ" dirty="0"/>
              <a:t>PRO </a:t>
            </a:r>
            <a:br>
              <a:rPr lang="cs-CZ" dirty="0"/>
            </a:br>
            <a:r>
              <a:rPr lang="cs-CZ" dirty="0"/>
              <a:t>DESIGN SLUŽEB</a:t>
            </a:r>
          </a:p>
        </p:txBody>
      </p:sp>
      <p:pic>
        <p:nvPicPr>
          <p:cNvPr id="4" name="Obrázek 3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BED543B0-9A6F-93EF-F385-D91B1F81F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58" y="559355"/>
            <a:ext cx="7772416" cy="5853600"/>
          </a:xfrm>
          <a:prstGeom prst="rect">
            <a:avLst/>
          </a:prstGeom>
        </p:spPr>
      </p:pic>
      <p:sp>
        <p:nvSpPr>
          <p:cNvPr id="5" name="Podnadpis 4">
            <a:extLst>
              <a:ext uri="{FF2B5EF4-FFF2-40B4-BE49-F238E27FC236}">
                <a16:creationId xmlns:a16="http://schemas.microsoft.com/office/drawing/2014/main" id="{B0FB6E14-4127-D55F-4F9F-C935550A3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542878"/>
            <a:ext cx="11361600" cy="698497"/>
          </a:xfrm>
        </p:spPr>
        <p:txBody>
          <a:bodyPr/>
          <a:lstStyle/>
          <a:p>
            <a:r>
              <a:rPr lang="cs-CZ" dirty="0"/>
              <a:t>DESB23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2023</a:t>
            </a:r>
          </a:p>
        </p:txBody>
      </p:sp>
      <p:pic>
        <p:nvPicPr>
          <p:cNvPr id="2" name="Obrázek 1" descr="Obsah obrázku text, zařízení, indikátor&#10;&#10;Popis byl vytvořen automaticky">
            <a:extLst>
              <a:ext uri="{FF2B5EF4-FFF2-40B4-BE49-F238E27FC236}">
                <a16:creationId xmlns:a16="http://schemas.microsoft.com/office/drawing/2014/main" id="{D28DFF1F-32B1-2BB8-C50B-4A8F7288AD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/>
          <a:stretch/>
        </p:blipFill>
        <p:spPr>
          <a:xfrm>
            <a:off x="398502" y="5284052"/>
            <a:ext cx="11361036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2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69030D75-8295-C7C6-FCD5-25C88AEA10FF}"/>
              </a:ext>
            </a:extLst>
          </p:cNvPr>
          <p:cNvSpPr/>
          <p:nvPr/>
        </p:nvSpPr>
        <p:spPr bwMode="auto">
          <a:xfrm>
            <a:off x="10072255" y="5227487"/>
            <a:ext cx="2119745" cy="1630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C60F31-719C-233F-1E9C-B92C6C2D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E74AA843-0CF1-AC1E-2196-7E2630B5B28C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/>
          <a:stretch>
            <a:fillRect/>
          </a:stretch>
        </p:blipFill>
        <p:spPr>
          <a:xfrm>
            <a:off x="720000" y="1729509"/>
            <a:ext cx="2760133" cy="4140200"/>
          </a:xfrm>
        </p:spPr>
      </p:pic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E3FBA0B0-7300-BD07-E155-15B6FCB39F51}"/>
              </a:ext>
            </a:extLst>
          </p:cNvPr>
          <p:cNvSpPr txBox="1">
            <a:spLocks/>
          </p:cNvSpPr>
          <p:nvPr/>
        </p:nvSpPr>
        <p:spPr>
          <a:xfrm>
            <a:off x="720000" y="5785420"/>
            <a:ext cx="2760133" cy="723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l">
              <a:buNone/>
            </a:pPr>
            <a:r>
              <a:rPr lang="cs-CZ" sz="1800" b="1" i="0" u="none" strike="noStrike" dirty="0" err="1">
                <a:solidFill>
                  <a:srgbClr val="444444"/>
                </a:solidFill>
                <a:effectLst/>
              </a:rPr>
              <a:t>Interviewing</a:t>
            </a:r>
            <a:r>
              <a:rPr lang="cs-CZ" sz="1800" b="1" i="0" u="none" strike="noStrike" dirty="0">
                <a:solidFill>
                  <a:srgbClr val="444444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rgbClr val="444444"/>
                </a:solidFill>
                <a:effectLst/>
              </a:rPr>
              <a:t>Users</a:t>
            </a:r>
            <a:endParaRPr lang="cs-CZ" sz="1800" b="1" i="0" u="none" strike="noStrike" dirty="0">
              <a:solidFill>
                <a:srgbClr val="444444"/>
              </a:solidFill>
              <a:effectLst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368AEA-053F-2DC9-531D-E3D945CFE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962" y="1729509"/>
            <a:ext cx="2886781" cy="3694392"/>
          </a:xfrm>
          <a:prstGeom prst="rect">
            <a:avLst/>
          </a:prstGeom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B5BAAA3C-D3B8-F627-9BF7-540503CF31C0}"/>
              </a:ext>
            </a:extLst>
          </p:cNvPr>
          <p:cNvSpPr txBox="1">
            <a:spLocks/>
          </p:cNvSpPr>
          <p:nvPr/>
        </p:nvSpPr>
        <p:spPr>
          <a:xfrm>
            <a:off x="8014962" y="5771862"/>
            <a:ext cx="3949313" cy="723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l">
              <a:buNone/>
            </a:pPr>
            <a:r>
              <a:rPr lang="cs-CZ" sz="1800" b="1" i="0" u="none" strike="noStrike" dirty="0" err="1">
                <a:solidFill>
                  <a:srgbClr val="333333"/>
                </a:solidFill>
                <a:effectLst/>
              </a:rPr>
              <a:t>Qualitative</a:t>
            </a:r>
            <a:r>
              <a:rPr lang="cs-CZ" sz="1800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rgbClr val="333333"/>
                </a:solidFill>
                <a:effectLst/>
              </a:rPr>
              <a:t>Research</a:t>
            </a:r>
            <a:r>
              <a:rPr lang="cs-CZ" sz="1800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rgbClr val="333333"/>
                </a:solidFill>
                <a:effectLst/>
              </a:rPr>
              <a:t>Methods</a:t>
            </a:r>
            <a:r>
              <a:rPr lang="cs-CZ" sz="1800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rgbClr val="333333"/>
                </a:solidFill>
                <a:effectLst/>
              </a:rPr>
              <a:t>For</a:t>
            </a:r>
            <a:r>
              <a:rPr lang="cs-CZ" sz="1800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rgbClr val="333333"/>
                </a:solidFill>
                <a:effectLst/>
              </a:rPr>
              <a:t>the</a:t>
            </a:r>
            <a:r>
              <a:rPr lang="cs-CZ" sz="1800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rgbClr val="333333"/>
                </a:solidFill>
                <a:effectLst/>
              </a:rPr>
              <a:t>Social</a:t>
            </a:r>
            <a:r>
              <a:rPr lang="cs-CZ" sz="1800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rgbClr val="333333"/>
                </a:solidFill>
                <a:effectLst/>
              </a:rPr>
              <a:t>Sciences</a:t>
            </a:r>
            <a:endParaRPr lang="cs-CZ" sz="1800" b="0" i="0" u="none" strike="noStrike" dirty="0">
              <a:solidFill>
                <a:srgbClr val="333333"/>
              </a:solidFill>
              <a:effectLst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B8C5757-D820-2EF5-BAA8-EE360CCBF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184" y="1729509"/>
            <a:ext cx="3062289" cy="3789962"/>
          </a:xfrm>
          <a:prstGeom prst="rect">
            <a:avLst/>
          </a:prstGeom>
        </p:spPr>
      </p:pic>
      <p:sp>
        <p:nvSpPr>
          <p:cNvPr id="12" name="Zástupný obsah 4">
            <a:extLst>
              <a:ext uri="{FF2B5EF4-FFF2-40B4-BE49-F238E27FC236}">
                <a16:creationId xmlns:a16="http://schemas.microsoft.com/office/drawing/2014/main" id="{9BE77C51-3072-D650-B9C6-EA418EC45AE9}"/>
              </a:ext>
            </a:extLst>
          </p:cNvPr>
          <p:cNvSpPr txBox="1">
            <a:spLocks/>
          </p:cNvSpPr>
          <p:nvPr/>
        </p:nvSpPr>
        <p:spPr>
          <a:xfrm>
            <a:off x="3990340" y="5771862"/>
            <a:ext cx="3629878" cy="723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sz="1800" b="1" i="0" u="none" strike="noStrike" dirty="0" err="1">
                <a:solidFill>
                  <a:srgbClr val="444444"/>
                </a:solidFill>
                <a:effectLst/>
              </a:rPr>
              <a:t>Observing</a:t>
            </a:r>
            <a:r>
              <a:rPr lang="cs-CZ" sz="1800" b="1" i="0" u="none" strike="noStrike" dirty="0">
                <a:solidFill>
                  <a:srgbClr val="444444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rgbClr val="444444"/>
                </a:solidFill>
                <a:effectLst/>
              </a:rPr>
              <a:t>the</a:t>
            </a:r>
            <a:r>
              <a:rPr lang="cs-CZ" sz="1800" b="1" i="0" u="none" strike="noStrike" dirty="0">
                <a:solidFill>
                  <a:srgbClr val="444444"/>
                </a:solidFill>
                <a:effectLst/>
              </a:rPr>
              <a:t> User </a:t>
            </a:r>
            <a:r>
              <a:rPr lang="cs-CZ" sz="1800" b="1" i="0" u="none" strike="noStrike" dirty="0" err="1">
                <a:solidFill>
                  <a:srgbClr val="444444"/>
                </a:solidFill>
                <a:effectLst/>
              </a:rPr>
              <a:t>Experienece</a:t>
            </a:r>
            <a:endParaRPr lang="cs-CZ" sz="1800" b="1" i="0" u="none" strike="noStrike" dirty="0">
              <a:solidFill>
                <a:srgbClr val="44444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025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DC60F31-719C-233F-1E9C-B92C6C2D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C4A5E5-0304-65AD-05B3-1C9783661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9" y="1780886"/>
            <a:ext cx="5080000" cy="3822700"/>
          </a:xfrm>
          <a:prstGeom prst="rect">
            <a:avLst/>
          </a:prstGeom>
        </p:spPr>
      </p:pic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1B0E7ABD-8656-3EE0-9F53-AC5E08F1CE72}"/>
              </a:ext>
            </a:extLst>
          </p:cNvPr>
          <p:cNvSpPr txBox="1">
            <a:spLocks/>
          </p:cNvSpPr>
          <p:nvPr/>
        </p:nvSpPr>
        <p:spPr>
          <a:xfrm>
            <a:off x="720000" y="5785420"/>
            <a:ext cx="3561055" cy="723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l">
              <a:buNone/>
            </a:pPr>
            <a:r>
              <a:rPr lang="cs-CZ" sz="1800" b="1" i="0" u="none" strike="noStrike" dirty="0" err="1">
                <a:solidFill>
                  <a:srgbClr val="3C4646"/>
                </a:solidFill>
                <a:effectLst/>
              </a:rPr>
              <a:t>This</a:t>
            </a:r>
            <a:r>
              <a:rPr lang="cs-CZ" sz="1800" b="1" i="0" u="none" strike="noStrike" dirty="0">
                <a:solidFill>
                  <a:srgbClr val="3C4646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rgbClr val="3C4646"/>
                </a:solidFill>
                <a:effectLst/>
              </a:rPr>
              <a:t>is</a:t>
            </a:r>
            <a:r>
              <a:rPr lang="cs-CZ" sz="1800" b="1" i="0" u="none" strike="noStrike" dirty="0">
                <a:solidFill>
                  <a:srgbClr val="3C4646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rgbClr val="3C4646"/>
                </a:solidFill>
                <a:effectLst/>
              </a:rPr>
              <a:t>Service</a:t>
            </a:r>
            <a:r>
              <a:rPr lang="cs-CZ" sz="1800" b="1" i="0" u="none" strike="noStrike" dirty="0">
                <a:solidFill>
                  <a:srgbClr val="3C4646"/>
                </a:solidFill>
                <a:effectLst/>
              </a:rPr>
              <a:t> Design </a:t>
            </a:r>
            <a:r>
              <a:rPr lang="cs-CZ" sz="1800" b="1" i="0" u="none" strike="noStrike" dirty="0" err="1">
                <a:solidFill>
                  <a:srgbClr val="3C4646"/>
                </a:solidFill>
                <a:effectLst/>
              </a:rPr>
              <a:t>Doing</a:t>
            </a:r>
            <a:endParaRPr lang="cs-CZ" sz="1800" i="0" u="none" strike="noStrike" dirty="0">
              <a:solidFill>
                <a:srgbClr val="444444"/>
              </a:solidFill>
              <a:effectLst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FFD5C35-8CEF-9358-4185-303FFBDA7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1709" y="1780886"/>
            <a:ext cx="2372013" cy="3305876"/>
          </a:xfrm>
          <a:prstGeom prst="rect">
            <a:avLst/>
          </a:prstGeom>
        </p:spPr>
      </p:pic>
      <p:sp>
        <p:nvSpPr>
          <p:cNvPr id="12" name="Zástupný obsah 4">
            <a:extLst>
              <a:ext uri="{FF2B5EF4-FFF2-40B4-BE49-F238E27FC236}">
                <a16:creationId xmlns:a16="http://schemas.microsoft.com/office/drawing/2014/main" id="{CAD94AE8-218A-FAF8-5FAA-9DFA07D30B6E}"/>
              </a:ext>
            </a:extLst>
          </p:cNvPr>
          <p:cNvSpPr txBox="1">
            <a:spLocks/>
          </p:cNvSpPr>
          <p:nvPr/>
        </p:nvSpPr>
        <p:spPr>
          <a:xfrm>
            <a:off x="5042619" y="5785420"/>
            <a:ext cx="3561055" cy="723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l">
              <a:buNone/>
            </a:pPr>
            <a:r>
              <a:rPr lang="cs-CZ" sz="1800" b="1" i="0" u="none" strike="noStrike" dirty="0">
                <a:solidFill>
                  <a:srgbClr val="3C4646"/>
                </a:solidFill>
                <a:effectLst/>
              </a:rPr>
              <a:t>Kvalitativní výzkum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14E7407-2934-4795-AC6E-6D5483320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194" y="1780886"/>
            <a:ext cx="3306261" cy="3306261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119CB4AD-ABEB-3726-C3EC-E74A6005375F}"/>
              </a:ext>
            </a:extLst>
          </p:cNvPr>
          <p:cNvSpPr/>
          <p:nvPr/>
        </p:nvSpPr>
        <p:spPr bwMode="auto">
          <a:xfrm>
            <a:off x="10072255" y="5227487"/>
            <a:ext cx="2119745" cy="1630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Zástupný obsah 4">
            <a:extLst>
              <a:ext uri="{FF2B5EF4-FFF2-40B4-BE49-F238E27FC236}">
                <a16:creationId xmlns:a16="http://schemas.microsoft.com/office/drawing/2014/main" id="{E96390FB-E73A-038F-7B7A-E485501E31EA}"/>
              </a:ext>
            </a:extLst>
          </p:cNvPr>
          <p:cNvSpPr txBox="1">
            <a:spLocks/>
          </p:cNvSpPr>
          <p:nvPr/>
        </p:nvSpPr>
        <p:spPr>
          <a:xfrm>
            <a:off x="8353855" y="5696457"/>
            <a:ext cx="3561055" cy="723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l">
              <a:buNone/>
            </a:pPr>
            <a:r>
              <a:rPr lang="cs-CZ" sz="1800" b="1" i="0" u="none" strike="noStrike" dirty="0" err="1">
                <a:solidFill>
                  <a:srgbClr val="3C4646"/>
                </a:solidFill>
                <a:effectLst/>
              </a:rPr>
              <a:t>Practical</a:t>
            </a:r>
            <a:r>
              <a:rPr lang="cs-CZ" sz="1800" b="1" i="0" u="none" strike="noStrike" dirty="0">
                <a:solidFill>
                  <a:srgbClr val="3C4646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rgbClr val="3C4646"/>
                </a:solidFill>
                <a:effectLst/>
              </a:rPr>
              <a:t>Ethnography</a:t>
            </a:r>
            <a:endParaRPr lang="cs-CZ" sz="1800" b="1" i="0" u="none" strike="noStrike" dirty="0">
              <a:solidFill>
                <a:srgbClr val="3C464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372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DC60F31-719C-233F-1E9C-B92C6C2D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vazba, konzultace a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067C1D-CB23-98E7-3BCB-56A4707B3DC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199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Napište mi v Teams</a:t>
            </a:r>
          </a:p>
          <a:p>
            <a:pPr>
              <a:lnSpc>
                <a:spcPct val="150000"/>
              </a:lnSpc>
            </a:pPr>
            <a:r>
              <a:rPr lang="cs-CZ" dirty="0"/>
              <a:t>Využijte skupinu předmětu</a:t>
            </a:r>
          </a:p>
          <a:p>
            <a:pPr>
              <a:lnSpc>
                <a:spcPct val="150000"/>
              </a:lnSpc>
            </a:pPr>
            <a:r>
              <a:rPr lang="cs-CZ" dirty="0"/>
              <a:t>Chytíte mě i na e-mailu: </a:t>
            </a:r>
            <a:r>
              <a:rPr lang="cs-CZ" dirty="0">
                <a:hlinkClick r:id="rId3"/>
              </a:rPr>
              <a:t>josef.kocurek@gmail.com</a:t>
            </a: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  <a:p>
            <a:pPr marL="72000" indent="0"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99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20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Josef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8E39CC-9135-4BF6-F1C9-DDB4BF5C935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376000" cy="4139998"/>
          </a:xfrm>
        </p:spPr>
        <p:txBody>
          <a:bodyPr/>
          <a:lstStyle/>
          <a:p>
            <a:r>
              <a:rPr lang="cs-CZ" dirty="0"/>
              <a:t>Designer služeb &amp; UXR</a:t>
            </a:r>
          </a:p>
          <a:p>
            <a:r>
              <a:rPr lang="cs-CZ" dirty="0"/>
              <a:t>KISK &amp; na volné noze</a:t>
            </a:r>
          </a:p>
          <a:p>
            <a:endParaRPr lang="cs-CZ" dirty="0"/>
          </a:p>
          <a:p>
            <a:r>
              <a:rPr lang="cs-CZ" dirty="0"/>
              <a:t>Neziskové </a:t>
            </a:r>
            <a:r>
              <a:rPr lang="cs-CZ" dirty="0" err="1"/>
              <a:t>org</a:t>
            </a:r>
            <a:r>
              <a:rPr lang="cs-CZ" dirty="0"/>
              <a:t>. / Veřejné služby / Kultura</a:t>
            </a:r>
          </a:p>
          <a:p>
            <a:endParaRPr lang="cs-CZ" dirty="0"/>
          </a:p>
          <a:p>
            <a:r>
              <a:rPr lang="cs-CZ" dirty="0"/>
              <a:t>100metod.cz | </a:t>
            </a:r>
            <a:r>
              <a:rPr lang="cs-CZ" dirty="0" err="1"/>
              <a:t>Next-book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254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26DF5F3-645F-819A-F2B4-E49EE48A7A1A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7058"/>
          <a:stretch/>
        </p:blipFill>
        <p:spPr>
          <a:xfrm>
            <a:off x="5367453" y="1701505"/>
            <a:ext cx="6735337" cy="4974427"/>
          </a:xfrm>
          <a:noFill/>
        </p:spPr>
      </p:pic>
      <p:sp>
        <p:nvSpPr>
          <p:cNvPr id="2" name="Nadpis 3">
            <a:extLst>
              <a:ext uri="{FF2B5EF4-FFF2-40B4-BE49-F238E27FC236}">
                <a16:creationId xmlns:a16="http://schemas.microsoft.com/office/drawing/2014/main" id="{0A3275A4-33F0-6050-C0FF-8D35FE83D441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Co se naučíte</a:t>
            </a:r>
          </a:p>
        </p:txBody>
      </p:sp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B16758DF-F999-82BB-13A8-F7BF62929DDA}"/>
              </a:ext>
            </a:extLst>
          </p:cNvPr>
          <p:cNvSpPr txBox="1">
            <a:spLocks/>
          </p:cNvSpPr>
          <p:nvPr/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/>
              <a:t>Naplánovat a zrealizovat</a:t>
            </a:r>
            <a:r>
              <a:rPr lang="cs-CZ" kern="0" dirty="0"/>
              <a:t> kvalitativní výzkum.</a:t>
            </a:r>
          </a:p>
          <a:p>
            <a:endParaRPr lang="cs-CZ" kern="0" dirty="0"/>
          </a:p>
          <a:p>
            <a:pPr marL="457200" lvl="1" indent="-457200">
              <a:lnSpc>
                <a:spcPct val="150000"/>
              </a:lnSpc>
              <a:buFont typeface="Standardní systémové písmo"/>
              <a:buChar char="–"/>
            </a:pPr>
            <a:r>
              <a:rPr lang="cs-CZ" sz="1800" kern="0" dirty="0"/>
              <a:t>Příprava a plán výzkumu</a:t>
            </a:r>
          </a:p>
          <a:p>
            <a:pPr marL="457200" lvl="1" indent="-457200">
              <a:lnSpc>
                <a:spcPct val="150000"/>
              </a:lnSpc>
              <a:buFont typeface="Standardní systémové písmo"/>
              <a:buChar char="–"/>
            </a:pPr>
            <a:r>
              <a:rPr lang="cs-CZ" sz="1800" kern="0" dirty="0"/>
              <a:t>Sběr dat (vedení rozhovoru)</a:t>
            </a:r>
          </a:p>
          <a:p>
            <a:pPr marL="457200" lvl="1" indent="-457200">
              <a:lnSpc>
                <a:spcPct val="150000"/>
              </a:lnSpc>
              <a:buFont typeface="Standardní systémové písmo"/>
              <a:buChar char="–"/>
            </a:pPr>
            <a:r>
              <a:rPr lang="cs-CZ" sz="1800" kern="0" dirty="0"/>
              <a:t>Analýza, syntéza</a:t>
            </a:r>
          </a:p>
          <a:p>
            <a:pPr marL="457200" lvl="1" indent="-457200">
              <a:lnSpc>
                <a:spcPct val="150000"/>
              </a:lnSpc>
              <a:buFont typeface="Standardní systémové písmo"/>
              <a:buChar char="–"/>
            </a:pPr>
            <a:r>
              <a:rPr lang="cs-CZ" sz="1800" kern="0" dirty="0"/>
              <a:t>Prezentace </a:t>
            </a:r>
          </a:p>
        </p:txBody>
      </p:sp>
    </p:spTree>
    <p:extLst>
      <p:ext uri="{BB962C8B-B14F-4D97-AF65-F5344CB8AC3E}">
        <p14:creationId xmlns:p14="http://schemas.microsoft.com/office/powerpoint/2010/main" val="51943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2D38DF-DFD0-D9AD-23A1-EFB4F268AB2F}"/>
              </a:ext>
            </a:extLst>
          </p:cNvPr>
          <p:cNvSpPr txBox="1">
            <a:spLocks/>
          </p:cNvSpPr>
          <p:nvPr/>
        </p:nvSpPr>
        <p:spPr>
          <a:xfrm>
            <a:off x="2548800" y="2476514"/>
            <a:ext cx="3339044" cy="12201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Úvod do uživatelského výzkumu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141E1A0-62DC-6387-5B2D-E969A7FEEDF1}"/>
              </a:ext>
            </a:extLst>
          </p:cNvPr>
          <p:cNvSpPr txBox="1">
            <a:spLocks/>
          </p:cNvSpPr>
          <p:nvPr/>
        </p:nvSpPr>
        <p:spPr>
          <a:xfrm>
            <a:off x="5887844" y="2476513"/>
            <a:ext cx="3033132" cy="12201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Kvalitativní výzkum pro design služeb</a:t>
            </a: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826967B7-9A4F-CEBF-59BD-5CB0F25E2318}"/>
              </a:ext>
            </a:extLst>
          </p:cNvPr>
          <p:cNvSpPr txBox="1">
            <a:spLocks/>
          </p:cNvSpPr>
          <p:nvPr/>
        </p:nvSpPr>
        <p:spPr>
          <a:xfrm>
            <a:off x="5009502" y="2753434"/>
            <a:ext cx="532654" cy="6662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4000" kern="0" dirty="0"/>
              <a:t>+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51E2FCBF-CB93-2CFD-FEC2-2FAD814467AF}"/>
              </a:ext>
            </a:extLst>
          </p:cNvPr>
          <p:cNvSpPr txBox="1">
            <a:spLocks/>
          </p:cNvSpPr>
          <p:nvPr/>
        </p:nvSpPr>
        <p:spPr>
          <a:xfrm>
            <a:off x="8654648" y="2753434"/>
            <a:ext cx="1693683" cy="6662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4000" dirty="0"/>
              <a:t>=   ❤️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0353628F-EED1-1C15-AEEC-CE5BEF46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Praktický předmět</a:t>
            </a:r>
          </a:p>
        </p:txBody>
      </p:sp>
    </p:spTree>
    <p:extLst>
      <p:ext uri="{BB962C8B-B14F-4D97-AF65-F5344CB8AC3E}">
        <p14:creationId xmlns:p14="http://schemas.microsoft.com/office/powerpoint/2010/main" val="243761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8E39CC-9135-4BF6-F1C9-DDB4BF5C935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586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dirty="0"/>
              <a:t>Úvod do kurzu &amp; zadání semestrálního úkolu</a:t>
            </a:r>
          </a:p>
          <a:p>
            <a:pPr marL="586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dirty="0"/>
              <a:t>Příprava zadání pro výzkum</a:t>
            </a:r>
          </a:p>
          <a:p>
            <a:pPr marL="586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dirty="0"/>
              <a:t>Výzkumný plán</a:t>
            </a:r>
          </a:p>
          <a:p>
            <a:pPr marL="586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dirty="0"/>
              <a:t>Hloubkové rozhovory a další kvalitativní metody</a:t>
            </a:r>
          </a:p>
          <a:p>
            <a:pPr marL="586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dirty="0" err="1"/>
              <a:t>Rekrutace</a:t>
            </a:r>
            <a:r>
              <a:rPr lang="cs-CZ" dirty="0"/>
              <a:t> a etika výzkumu</a:t>
            </a:r>
          </a:p>
        </p:txBody>
      </p:sp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DD9AD2D5-6BEF-DBBA-F94B-6DA6F1E06DE8}"/>
              </a:ext>
            </a:extLst>
          </p:cNvPr>
          <p:cNvSpPr txBox="1">
            <a:spLocks/>
          </p:cNvSpPr>
          <p:nvPr/>
        </p:nvSpPr>
        <p:spPr>
          <a:xfrm>
            <a:off x="6096000" y="1701505"/>
            <a:ext cx="5219998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86350" indent="-514350">
              <a:spcAft>
                <a:spcPts val="1200"/>
              </a:spcAft>
              <a:buFont typeface="+mj-lt"/>
              <a:buAutoNum type="arabicPeriod" startAt="6"/>
            </a:pPr>
            <a:r>
              <a:rPr lang="cs-CZ" kern="0" dirty="0"/>
              <a:t>Sběr dat</a:t>
            </a:r>
          </a:p>
          <a:p>
            <a:pPr marL="586350" indent="-514350">
              <a:spcAft>
                <a:spcPts val="1200"/>
              </a:spcAft>
              <a:buFont typeface="+mj-lt"/>
              <a:buAutoNum type="arabicPeriod" startAt="6"/>
            </a:pPr>
            <a:r>
              <a:rPr lang="cs-CZ" kern="0" dirty="0"/>
              <a:t>Analýza kvalitativních dat</a:t>
            </a:r>
          </a:p>
          <a:p>
            <a:pPr marL="586350" indent="-514350">
              <a:spcAft>
                <a:spcPts val="1200"/>
              </a:spcAft>
              <a:buFont typeface="+mj-lt"/>
              <a:buAutoNum type="arabicPeriod" startAt="6"/>
            </a:pPr>
            <a:r>
              <a:rPr lang="cs-CZ" kern="0" dirty="0"/>
              <a:t>Vyhodnocení – syntéza a shrnutí výzkumu</a:t>
            </a:r>
          </a:p>
          <a:p>
            <a:pPr marL="586350" indent="-514350">
              <a:spcAft>
                <a:spcPts val="1200"/>
              </a:spcAft>
              <a:buFont typeface="+mj-lt"/>
              <a:buAutoNum type="arabicPeriod" startAt="6"/>
            </a:pPr>
            <a:r>
              <a:rPr lang="cs-CZ" kern="0" dirty="0"/>
              <a:t>Výzkumnický </a:t>
            </a:r>
            <a:r>
              <a:rPr lang="cs-CZ" kern="0" dirty="0" err="1"/>
              <a:t>storytelling</a:t>
            </a:r>
            <a:r>
              <a:rPr lang="cs-CZ" kern="0" dirty="0"/>
              <a:t> (společná hodina)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kern="0" dirty="0"/>
              <a:t> </a:t>
            </a:r>
          </a:p>
        </p:txBody>
      </p:sp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EC681033-69C8-7694-F2C3-8EA4ED029894}"/>
              </a:ext>
            </a:extLst>
          </p:cNvPr>
          <p:cNvSpPr txBox="1">
            <a:spLocks/>
          </p:cNvSpPr>
          <p:nvPr/>
        </p:nvSpPr>
        <p:spPr>
          <a:xfrm>
            <a:off x="720000" y="5708073"/>
            <a:ext cx="7821834" cy="845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400" kern="0" dirty="0"/>
              <a:t>Intenzivně 1. polovina semestru</a:t>
            </a:r>
          </a:p>
          <a:p>
            <a:pPr>
              <a:lnSpc>
                <a:spcPct val="150000"/>
              </a:lnSpc>
            </a:pPr>
            <a:r>
              <a:rPr lang="cs-CZ" sz="2400" kern="0" dirty="0"/>
              <a:t>Lekce se budou otevírat postupně</a:t>
            </a:r>
          </a:p>
        </p:txBody>
      </p:sp>
    </p:spTree>
    <p:extLst>
      <p:ext uri="{BB962C8B-B14F-4D97-AF65-F5344CB8AC3E}">
        <p14:creationId xmlns:p14="http://schemas.microsoft.com/office/powerpoint/2010/main" val="131930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DC60F31-719C-233F-1E9C-B92C6C2D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Uvidíme se na 3+1 společných setkáních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067C1D-CB23-98E7-3BCB-56A4707B3DC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7821834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3. 3. Stakeholder interview a plán výzkumu.</a:t>
            </a:r>
          </a:p>
          <a:p>
            <a:pPr>
              <a:lnSpc>
                <a:spcPct val="150000"/>
              </a:lnSpc>
            </a:pPr>
            <a:r>
              <a:rPr lang="cs-CZ" dirty="0"/>
              <a:t>17. 3. Pilot scénáře a screening dotazník.</a:t>
            </a:r>
          </a:p>
          <a:p>
            <a:pPr>
              <a:lnSpc>
                <a:spcPct val="150000"/>
              </a:lnSpc>
            </a:pPr>
            <a:r>
              <a:rPr lang="cs-CZ" dirty="0"/>
              <a:t>31. 3. Analýza dat v </a:t>
            </a:r>
            <a:r>
              <a:rPr lang="cs-CZ" dirty="0" err="1"/>
              <a:t>Dovetail</a:t>
            </a: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26. 5. Výzkumnický </a:t>
            </a:r>
            <a:r>
              <a:rPr lang="cs-CZ" dirty="0" err="1"/>
              <a:t>storytelling</a:t>
            </a:r>
            <a:r>
              <a:rPr lang="cs-CZ" dirty="0"/>
              <a:t> 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41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DC60F31-719C-233F-1E9C-B92C6C2D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Hodnocení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067C1D-CB23-98E7-3BCB-56A4707B3DC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7821834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Plnění průběžných úkolů</a:t>
            </a:r>
          </a:p>
          <a:p>
            <a:pPr>
              <a:lnSpc>
                <a:spcPct val="150000"/>
              </a:lnSpc>
            </a:pPr>
            <a:r>
              <a:rPr lang="cs-CZ" b="1" dirty="0"/>
              <a:t>Odevzdání semestrálního úkolu</a:t>
            </a:r>
            <a:r>
              <a:rPr lang="cs-CZ" dirty="0"/>
              <a:t> (závěry výzkumu, výzkumná zpráva + reflexe) – termín 14. 4.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01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DC60F31-719C-233F-1E9C-B92C6C2D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Semestrální úkol: </a:t>
            </a:r>
            <a:br>
              <a:rPr lang="cs-CZ" b="1" dirty="0">
                <a:effectLst/>
              </a:rPr>
            </a:br>
            <a:r>
              <a:rPr lang="cs-CZ" b="1" dirty="0">
                <a:effectLst/>
              </a:rPr>
              <a:t>realizace kvalitativního výzkumu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067C1D-CB23-98E7-3BCB-56A4707B3DC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200" cy="4139998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endParaRPr lang="cs-CZ" b="1" dirty="0"/>
          </a:p>
          <a:p>
            <a:pPr>
              <a:lnSpc>
                <a:spcPct val="150000"/>
              </a:lnSpc>
            </a:pPr>
            <a:r>
              <a:rPr lang="cs-CZ" b="1" dirty="0"/>
              <a:t>Cíl</a:t>
            </a:r>
            <a:r>
              <a:rPr lang="cs-CZ" dirty="0"/>
              <a:t>: Projít zrychleně celým procesem designového výzkumu</a:t>
            </a:r>
          </a:p>
          <a:p>
            <a:pPr>
              <a:lnSpc>
                <a:spcPct val="150000"/>
              </a:lnSpc>
            </a:pPr>
            <a:r>
              <a:rPr lang="cs-CZ" b="1" dirty="0"/>
              <a:t>Týmový</a:t>
            </a:r>
            <a:r>
              <a:rPr lang="cs-CZ" dirty="0"/>
              <a:t>: 4–6 (rozdělení do týmů 3. 3.)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Kontext</a:t>
            </a:r>
            <a:r>
              <a:rPr lang="cs-CZ" dirty="0"/>
              <a:t>: portál 100metod.cz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Téma výzkumu</a:t>
            </a:r>
            <a:r>
              <a:rPr lang="cs-CZ" dirty="0"/>
              <a:t>: Zvolíte v týmech</a:t>
            </a:r>
          </a:p>
          <a:p>
            <a:pPr>
              <a:lnSpc>
                <a:spcPct val="150000"/>
              </a:lnSpc>
            </a:pPr>
            <a:r>
              <a:rPr lang="cs-CZ" b="1" dirty="0"/>
              <a:t>Výstup</a:t>
            </a:r>
            <a:r>
              <a:rPr lang="cs-CZ" dirty="0"/>
              <a:t>: Závěry výzkumu, výzkumná zpráva + reflexe (do 14. 4.)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Možnost navázat v předmětu Praxe II. 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04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DC60F31-719C-233F-1E9C-B92C6C2D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Průběžné povinné úkoly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067C1D-CB23-98E7-3BCB-56A4707B3DC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199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Příprava otázek na stakeholder interview (1. 3.)</a:t>
            </a:r>
          </a:p>
          <a:p>
            <a:pPr>
              <a:lnSpc>
                <a:spcPct val="150000"/>
              </a:lnSpc>
            </a:pPr>
            <a:r>
              <a:rPr lang="cs-CZ" dirty="0"/>
              <a:t>Vytvoření výzkumného plánu (10. 3.)</a:t>
            </a:r>
          </a:p>
          <a:p>
            <a:pPr>
              <a:lnSpc>
                <a:spcPct val="150000"/>
              </a:lnSpc>
            </a:pPr>
            <a:r>
              <a:rPr lang="cs-CZ" dirty="0"/>
              <a:t>Sepsání výzkumného scénáře (rozhovoru) (15. 3.)</a:t>
            </a:r>
          </a:p>
          <a:p>
            <a:pPr>
              <a:lnSpc>
                <a:spcPct val="150000"/>
              </a:lnSpc>
            </a:pPr>
            <a:r>
              <a:rPr lang="cs-CZ" dirty="0"/>
              <a:t>Metoda designérská sebereflexe (24. 3.)</a:t>
            </a:r>
          </a:p>
          <a:p>
            <a:pPr>
              <a:lnSpc>
                <a:spcPct val="150000"/>
              </a:lnSpc>
            </a:pPr>
            <a:r>
              <a:rPr lang="cs-CZ" dirty="0"/>
              <a:t>(Každý/á) realizace min. 1 výzkumného setkání + sebereflexe</a:t>
            </a:r>
            <a:br>
              <a:rPr lang="cs-CZ" dirty="0"/>
            </a:br>
            <a:r>
              <a:rPr lang="cs-CZ" dirty="0"/>
              <a:t>Přepsání rozhovoru + zpětná vazba (30. 3.)</a:t>
            </a:r>
          </a:p>
          <a:p>
            <a:pPr marL="72000" indent="0"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Odevzdání semestrálního úkolu (14. 4.)</a:t>
            </a:r>
          </a:p>
        </p:txBody>
      </p:sp>
    </p:spTree>
    <p:extLst>
      <p:ext uri="{BB962C8B-B14F-4D97-AF65-F5344CB8AC3E}">
        <p14:creationId xmlns:p14="http://schemas.microsoft.com/office/powerpoint/2010/main" val="174570062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0bd3f0-8440-413d-9875-9ef0c319a968">
      <Terms xmlns="http://schemas.microsoft.com/office/infopath/2007/PartnerControls"/>
    </lcf76f155ced4ddcb4097134ff3c332f>
    <TaxCatchAll xmlns="5f8a3dbd-eabc-4ca2-b767-4e169b0b1a5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7EEC946F108E408FB4D2A886B6C084" ma:contentTypeVersion="13" ma:contentTypeDescription="Vytvoří nový dokument" ma:contentTypeScope="" ma:versionID="b98d6ed1e3b308c9d7d4e226c23d4aaa">
  <xsd:schema xmlns:xsd="http://www.w3.org/2001/XMLSchema" xmlns:xs="http://www.w3.org/2001/XMLSchema" xmlns:p="http://schemas.microsoft.com/office/2006/metadata/properties" xmlns:ns2="f30bd3f0-8440-413d-9875-9ef0c319a968" xmlns:ns3="5f8a3dbd-eabc-4ca2-b767-4e169b0b1a54" targetNamespace="http://schemas.microsoft.com/office/2006/metadata/properties" ma:root="true" ma:fieldsID="9f9d52fe31741bd064ecc26b60b404ae" ns2:_="" ns3:_="">
    <xsd:import namespace="f30bd3f0-8440-413d-9875-9ef0c319a968"/>
    <xsd:import namespace="5f8a3dbd-eabc-4ca2-b767-4e169b0b1a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bd3f0-8440-413d-9875-9ef0c319a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a3dbd-eabc-4ca2-b767-4e169b0b1a5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66eeaa1-f060-4459-a951-47081bc33063}" ma:internalName="TaxCatchAll" ma:showField="CatchAllData" ma:web="5f8a3dbd-eabc-4ca2-b767-4e169b0b1a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C6E5B4-B4FC-4F28-8247-821219E2A5FB}">
  <ds:schemaRefs>
    <ds:schemaRef ds:uri="http://purl.org/dc/terms/"/>
    <ds:schemaRef ds:uri="5f8a3dbd-eabc-4ca2-b767-4e169b0b1a5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f30bd3f0-8440-413d-9875-9ef0c319a96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9BAAA8C-7D13-4B51-925C-0C38DB50B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bd3f0-8440-413d-9875-9ef0c319a968"/>
    <ds:schemaRef ds:uri="5f8a3dbd-eabc-4ca2-b767-4e169b0b1a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3917</TotalTime>
  <Words>381</Words>
  <Application>Microsoft Macintosh PowerPoint</Application>
  <PresentationFormat>Širokoúhlá obrazovka</PresentationFormat>
  <Paragraphs>88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Standardní systémové písmo</vt:lpstr>
      <vt:lpstr>Tahoma</vt:lpstr>
      <vt:lpstr>Wingdings</vt:lpstr>
      <vt:lpstr>Prezentace_MU_CZ</vt:lpstr>
      <vt:lpstr>KVALITATIVNÍ VÝZKUM PRO  DESIGN SLUŽEB</vt:lpstr>
      <vt:lpstr>Josef</vt:lpstr>
      <vt:lpstr>Prezentace aplikace PowerPoint</vt:lpstr>
      <vt:lpstr>Praktický předmět</vt:lpstr>
      <vt:lpstr>Obsah kurzu</vt:lpstr>
      <vt:lpstr>Uvidíme se na 3+1 společných setkáních</vt:lpstr>
      <vt:lpstr>Hodnocení</vt:lpstr>
      <vt:lpstr>Semestrální úkol:  realizace kvalitativního výzkumu</vt:lpstr>
      <vt:lpstr>Průběžné povinné úkoly</vt:lpstr>
      <vt:lpstr>Doporučená literatura</vt:lpstr>
      <vt:lpstr>Doporučená literatura</vt:lpstr>
      <vt:lpstr>Zpětná vazba, konzultace a otázky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Weissar</dc:creator>
  <cp:lastModifiedBy>Josef Kocurek</cp:lastModifiedBy>
  <cp:revision>8</cp:revision>
  <cp:lastPrinted>1601-01-01T00:00:00Z</cp:lastPrinted>
  <dcterms:created xsi:type="dcterms:W3CDTF">2022-12-20T09:16:48Z</dcterms:created>
  <dcterms:modified xsi:type="dcterms:W3CDTF">2023-05-03T07:01:22Z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0x0101009E7EEC946F108E408FB4D2A886B6C084</vt:lpwstr>
  </property>
</Properties>
</file>