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7.xml" ContentType="application/inkml+xml"/>
  <Override PartName="/ppt/notesSlides/notesSlide6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8" r:id="rId2"/>
    <p:sldId id="277" r:id="rId3"/>
    <p:sldId id="285" r:id="rId4"/>
    <p:sldId id="275" r:id="rId5"/>
    <p:sldId id="279" r:id="rId6"/>
    <p:sldId id="278" r:id="rId7"/>
    <p:sldId id="280" r:id="rId8"/>
    <p:sldId id="282" r:id="rId9"/>
    <p:sldId id="286" r:id="rId10"/>
    <p:sldId id="276" r:id="rId11"/>
    <p:sldId id="287" r:id="rId12"/>
    <p:sldId id="283" r:id="rId13"/>
    <p:sldId id="288" r:id="rId14"/>
    <p:sldId id="290" r:id="rId15"/>
    <p:sldId id="289" r:id="rId16"/>
    <p:sldId id="291" r:id="rId17"/>
    <p:sldId id="284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84560"/>
  </p:normalViewPr>
  <p:slideViewPr>
    <p:cSldViewPr snapToGrid="0">
      <p:cViewPr varScale="1">
        <p:scale>
          <a:sx n="101" d="100"/>
          <a:sy n="101" d="100"/>
        </p:scale>
        <p:origin x="11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4T13:44:25.177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0,'70'0,"-1"0,-1 0,-3 0,28 0,4 0,-4 0,-6 0,-6 0,-9 0,-8 0,-4 2,-6 1,-3 2,-1 1,0-2,-3 2,0-2,-5-1,-8-1,-5-2,-6 0,6 5,-6-2,11 4,-6-2,1-1,1 1,0-1,0-1,6-1,6 1,11 0,10 0,8-1,7 0,3 2,3 0,0-1,-5-2,0-1,-7 3,-8 1,-3-1,-11 0,-1-3,-5 3,-7 0,-1-1,-1 0,0-2,3 0,2 0,3 0,6 0,1 0,3 0,6 0,7 0,8 0,7 0,-2-3,-1-1,-7 0,-7 1,-4 2,-10-1,-4-1,-5-2,1-1,5 1,6-3,6 1,6-4,3 0,-1-1,-2 3,-7 1,-7 2,-5 2,-5 2,-1 2,2 0,4 0,1 0,-1 0,-6 0,-9 0,-4 0,1 0,-1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4T13:45:25.626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95,'79'0,"-1"0,16 0,3 0,-4 0,3 0,-25 0,1 0,2 0,5 0,2 0,-2 0,-6 0,-2 0,0 0,-2 0,0 0,-2 0,24-1,-4 2,-20 0,-4 1,-2 1,-3 1,32 4,-22 2,0-4,7-3,6-2,4-1,-5 0,-5 0,-6 0,-1 0,6 0,9 0,7 0,-1 0,-5 0,-4 0,-2 0,4-1,3-3,5-3,7-2,2 0,-48 5,0 0,45-3,-13-1,-10 4,-16 1,-7 3,-1 0,2 0,2 0,5 0,4 0,3 0,1 0,-4 0,1-3,-3-1,3-3,5-1,3 1,7-2,8 1,5-1,-4 2,-10 1,-10 3,-10 2,-2 1,1 0,1 0,9 0,9 0,0 0,3 0,0 0,-1 0,2 3,0 3,0 5,1 3,0 1,-8 0,-12-3,-7-1,-10-1,-3-1,2-1,0 1,4-3,2 2,7-2,-2-3,-4 0,-11-3,-15 2,-1 0,-4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4T13:45:30.690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0,'58'0,"0"0,15 0,4 0,12 0,3 0,1 0,0 0,5 0,-2 0,-12 0,-2 0,-7 0,-3 0,-7 0,-3 0,28 0,-22 0,-15 0,-4 0,-8 0,-10 0,-9 0,3 0,1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4T13:45:33.039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1,'64'0,"0"0,0 0,0 0,2 0,1 0,-1-1,0 2,1 0,-1 1,-3 1,-2 0,-5 1,-2 0,40 6,-13-2,-17-3,-12-3,-6-2,-9 0,-3 0,-3 0,-2 0,3 0,3 0,3 0,1 0,-4 0,-7 0,-5 0,1 0,2 0,7 0,10 0,9 0,6 3,-2 1,-10-1,-6 0,-10-3,-3 0,-3 0,14 0,-5 0,13 0,-14 0,-4 0,-2-3,-5 1,9-4,-6 2,2-1,3 2,-9 1,10 1,-4-3,-5 3,12-6,-12 5,8-6,-4 6,-1-2,-1 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4T13:45:36.738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1,'68'0,"0"0,3 0,0 0,-1 0,1 0,6 0,1 0,-2 0,-1 0,-3 0,-2 0,-7 0,-3 0,36 0,-17 0,-21 0,-13 0,-8 0,-4 0,-6 0,0 0,-3 0,16 0,-6 0,17 0,-8 0,2 0,-2 0,-9 0,-6 0,-7 0,6 0,1 0,-3 0,3 0,-4 0,8 0,2 0,0 0,-3 0,-3 0,-2 0,-2 0,3 0,-3 0,5 0,-5 0,3 0,-2 0,2 0,7 0,-9 0,4 0,-7 0,2 0,6 0,-1 0,-5 0,-3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4T13:47:13.215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83,'63'0,"0"0,-1 0,-2 0,-7 0,-1 0,9 0,2 0,5 0,2 0,11 0,1 0,0 0,0 0,-5-1,-1-1,-4 0,-3-1,-9-1,-3 0,-2 0,-1 0,0 2,-1 0,46-1,-3 0,-7-1,-5 0,-4-2,-5 2,-4-2,-9-3,-5 2,-12 1,-11 4,-9 1,3 1,-5 0,9 0,0 0,7 0,12 0,8 3,11 0,11 1,6-2,0-2,-3 0,-11 0,-7 0,-8 0,-14 0,-8 0,-7 0,-2 0,0 2,4 0,6 1,1-1,-2-1,-7-1,-8 0,-4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4T13:47:18.349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87,'83'0,"0"0,-17 0,3 0,2 0,8 0,1 0,2 0,6 0,2 0,0 0,-1 0,-1 1,1-2,-1-2,0 0,0-2,0 0,0-2,-1 1,0 0,0-1,-2 1,-1 0,-1 1,-2 0,-8 3,-2 1,-1 0,27 1,-2 0,-5 0,-2 0,-8 0,-4 0,-11 0,-5 0,29 0,-33 0,-22 0,-11 0,0 0,4 0,-1 0,4 0,4 0,0-1,-2-2,-6 1,-3-3,-1 2,8-2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4T13:48:36.763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29,'79'0,"1"0,11 0,5 0,-23 0,3 0,3 0,14 0,4 0,3 0,-18 0,3 0,0 0,2 0,7 0,1 0,2 0,-1 0,1 0,1 0,-1 0,-1 0,-7 0,-1 0,-1 0,-1 0,-4 0,-1 0,-1 0,-3 0,15 0,-3 0,-3 0,-8 0,-2 0,0 0,-3 0,0 0,-3 0,22 0,-4 0,-6 0,-2 0,-6 0,-1 0,-3 0,-1 0,-6 0,-1 0,-6 0,0 0,43 0,-16 0,-11 0,-7 0,-5 0,3 0,3 0,8 0,11 0,12 0,1-5,-4-3,-12 0,-19 1,-13 7,-16 0,-10 0,-1 0,15 0,2 0,15 0,-9 2,0 3,-4 1,2 0,2 0,-5-1,-2-2,-10-2,-9-1,8 0,-1 0,-1 0,9 0,-9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10:42:46.0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10:00:20.6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3992 1125 24575,'0'-6'0,"0"-11"0,-3-8 0,-8-9 0,-15-23 0,-13-7 0,-7-3 0,2 8 0,-3 8 0,0 4 0,-8-8 0,-10-8 0,2 2 0,-6-3 0,5 9 0,12 9 0,3 7 0,7 6 0,5 4 0,-1 2 0,1 7 0,0 2 0,-11-2 0,15 8 0,-22-8 0,11 7 0,-14-5 0,2 0 0,5 1 0,-2 4 0,8 2 0,-11-2 0,-9 1 0,-3 1 0,-6 4 0,12 5 0,10 2 0,-18 1 0,-8 6 0,-15 3 0,40-3 0,-1 2 0,1 1 0,-1 1 0,-5-2 0,-1 1 0,6-2 0,-1 1 0,-3 0 0,0-1 0,0 1 0,1 2 0,5-1 0,1 2 0,0 1 0,3 1 0,-27 10 0,6 8 0,26-12 0,-19 22 0,5-1 0,18-11 0,-2 2 0,-5 5 0,-2 0 0,-2 2 0,1-1 0,1 0 0,3-1 0,5-6 0,0-1 0,-1 2 0,1 1 0,-27 24 0,4-2 0,8-4 0,24-17 0,7-5 0,7-2 0,2 1 0,1-4 0,1 0 0,2-6 0,3-1 0,3-3 0,-1 2 0,-1 0 0,1 0 0,1-2 0,2-5 0,1-5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10:00:24.2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1 8302,'0'13'0,"0"11"5075,0 28-5075,0 6 2802,0 5-2802,0-8 1703,0-9-1703,0-8 6693,0-7-6693,0-5 0,0-3 0,3-4 0,-1-6 0,1-2 0,0-3 0,-3-1 0,2-2 0,1 4 0,0-4 0,0 3 0,0-4 0,0 1 0,0 1 0,-2 0 0,2-2 0,2-2 0,0-1 0,3-1 0,0-7 0,3-4 0,4-5 0,1-2 0,0 2 0,3-1 0,5 0 0,2-1 0,2 0 0,-1 3 0,-1 1 0,-4 3 0,-2 2 0,-4-1 0,0-1 0,0 0 0,0 0 0,3-8 0,-7 10 0,3-9 0,-8 12 0,7-4 0,-5 4 0,5-4 0,-7 5 0,3-1 0,-2 1 0,3-1 0,-9 4 0,-2 1 0,-12 10 0,-6 11 0,3-6 0,-9 14 0,3-10 0,-5 4 0,3 0 0,3-2 0,3 0 0,1 0 0,-1-1 0,1-3 0,0-2 0,-1-2 0,4-3 0,0-1 0,3 0 0,1-1 0,-1-1 0,0 0 0,-1-1 0,-2 1 0,0-1 0,0 0 0,-1-1 0,3-1 0,1 1 0,2 0 0,0-1 0,1 0 0,1-2 0,0-1 0,1 0 0,-1 0 0,1-2 0,-1-6 0,3 2 0,-2-5 0,3 6 0,-2 0 0,2 0 0,-4-2 0,5 2 0,-4-1 0,3 3 0,-2-4 0,-1 5 0,-3-6 0,1 4 0,2-5 0,2-2 0,3-6 0,0-2 0,0-4 0,0-3 0,0 1 0,0-3 0,0-1 0,0 4 0,0 1 0,0 2 0,0 9 0,0-4 0,0 7 0,0-3 0,0 1 0,0-5 0,0 8 0,0-6 0,-2 8 0,-1-1 0,-3 2 0,3 3 0,1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4T13:44:30.426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 98,'86'-2,"1"-1,-2 1,0 0,-6 2,-2 0,2 0,-1 0,-8 0,-2 0,-5 0,-2 0,37 0,-15 0,-4-6,1-2,4-3,-4-2,-2 2,2 0,1 3,9 0,0 4,6-1,0 2,-4 3,-1 0,-12 0,0 0,-2 0,-6 0,-3 0,-9 0,-8 0,-1 0,-1 0,-4 0,1 0,-2 0,-1 0,1 0,2 0,1 1,4 2,3 1,1 2,4-1,4 2,3-2,6-2,3-1,2-2,2 0,-2 0,-4 0,-5 0,-4 0,-7 0,-7 0,-4 0,-6 0,2 0,3 0,-1 0,5 0,-4 0,-5 0,-2 0,-3 0,2 3,8 0,5 0,5 0,1-3,-1 0,4 0,1 0,8 0,7 0,5 0,4 0,-7 0,-8 0,-9 0,-7 0,8 0,9 0,8 0,7 0,-1 0,0 0,-1 0,-3 0,-1 0,-3 0,-6 0,-7 0,-14 0,-14 0,-11 0,4 0,-7 0,14 0,-4 0,9 0,2 0,3 0,-2 0,-2 0,-2 0,-5 0,5 0,5 0,8 0,10 3,-1 1,-1-1,-9 0,-5 0,-8 0,-6-1,-1 0,-4-2,4 0,1 0,6 0,1 1,0 2,-4 0,-7-1,-2-1,10-1,-3 0,15 0,-9 0,-3 0,-5 0,-7 0,8 0,-12 0,10 0,-5 0,4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10:00:31.1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4424 1 8191,'5'6'0,"-4"3"5063,-8 10-5063,-17 11 2818,-27 13-2818,12-13 0,-2 2 0,-8 4 0,-3 2 859,-6 6 1,-3 1-860,-3 4 0,0 1 3392,0 0 0,1-1-3392,2-1 0,0-1 0,8-8 0,2-3 0,7-5 0,1-3 0,-35 18 0,11-11 0,1-4 0,5-8 0,0-4 0,-5 0 0,-9 0 0,-7-1 0,-8 3 0,39-11 0,-1 0 0,-1 0 0,0 0 0,-6 1 0,-1 1 0,-1 1 0,0-1 0,1-1 0,0-2 0,3-1 0,1-1 0,2-3 0,1-2 0,-43-2 0,-2 0 0,46-1 0,1-2 0,-42-5 0,39-1 0,0-4 0,-2-1 0,1-2 0,-2-1 0,0 0 0,-2-2 0,0 0 0,6 2 0,2-1 0,2-2 0,2 0 0,-38-19 0,0-2 0,6 0 0,6 4 0,3-1 0,15 7 0,4 1 0,3 2 0,3 3 0,0-1 0,4-2 0,-7-6 0,-3-6 0,-4-4 0,2 0 0,9 4 0,11 9 0,10 6 0,11 8 0,7 6 0,4 5 0,1 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10:00:35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1 126 24575,'0'18'0,"12"9"0,-6-1 0,20 20 0,-2-3 0,7 11 0,0-5 0,-7-9 0,-6-10 0,-4-3 0,-2-3 0,-4-4 0,-1 0 0,-2-4 0,-1 0 0,0-1 0,0 2 0,-2-7 0,2 2 0,-4-7 0,0 0 0,0 0 0,0 0 0,0 2 0,0-2 0,0-4 0,-5-5 0,-1-10 0,-8-12 0,-1-9 0,-2-10 0,5-3 0,5 5 0,4 5 0,3 12 0,0 4 0,0 3 0,0 3 0,0-1 0,0 1 0,0 0 0,0 3 0,0-3 0,0 0 0,0-1 0,0 0 0,0 5 0,0 1 0,-2-2 0,-2-3 0,-1 5 0,0-7 0,2 7 0,-5-5 0,4 3 0,-6-2 0,4 8 0,-1-1 0,1-2 0,3 3 0,-2-2 0,1 1 0,1 3 0,0-3 0,6 5 0,4 0 0,7 3 0,8 0 0,5 0 0,0 0 0,-3 0 0,-1 0 0,-1 0 0,-2 0 0,0 0 0,-4 0 0,0 0 0,0 0 0,0 0 0,0 0 0,0 1 0,4 3 0,-9-2 0,4 1 0,-10-3 0,3 0 0,-1 1 0,0 2 0,1 0 0,0 0 0,-1 3 0,0-5 0,-2 4 0,1-5 0,-3 0 0,-18 2 0,-8 4 0,-16 3 0,0 1 0,3-3 0,4-3 0,2-2 0,6-2 0,2 1 0,3 2 0,3 0 0,1-1 0,-1 2 0,0 1 0,-2 1 0,2 2 0,1-2 0,3-3 0,1 1 0,2-1 0,-1 0 0,1-1 0,1-2 0,1 0 0,0 0 0,0 0 0,4 3 0,5 2 0,8 2 0,7 4 0,3 1 0,-1 1 0,-3 4 0,-5-1 0,-3 0 0,-2 4 0,-1 0 0,-2 1 0,1-1 0,-1-3 0,0-1 0,-1 1 0,-2 1 0,0-7 0,0 3 0,0-7 0,2 3 0,0 0 0,1-1 0,0-1 0,-2 4 0,-1-5 0,0 5 0,0-5 0,0 2 0,1 1 0,-1-4 0,2-1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10:00:57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1 128 24575,'0'25'0,"16"25"0,-5-18 0,29 45 0,-8-20 0,7 20 0,-6-5 0,-7-14 0,-10-22 0,4 1 0,-8-14 0,2 3 0,-3 0 0,-3-10 0,-2 0 0,0-2 0,0 1 0,-1 1 0,1 1 0,0 0 0,0-2 0,0-5 0,-1-6 0,-2-10 0,-2-12 0,0-6 0,5-7 0,5-5 0,5 2 0,3-7 0,-2 1 0,-4-1 0,-1-1 0,-3 2 0,-1 0 0,-2 3 0,-3 2 0,-3 4 0,0 1 0,0 3 0,3 5 0,3-1 0,2 2 0,4-4 0,3-3 0,1-2 0,3-2 0,-1 1 0,0 2 0,-3 6 0,-3 3 0,-4 7 0,-5 4 0,-1 5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10:00:59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0 24575,'-3'21'0,"-3"1"0,-5 5 0,-4-1 0,-1-4 0,2-2 0,1-2 0,4-2 0,1 0 0,0 0 0,2 0 0,0-1 0,0-1 0,2 2 0,2 3 0,-2 1 0,1 2 0,0-2 0,0-4 0,3 2 0,0-7 0,0 7 0,0-5 0,0 3 0,0-1 0,1-5 0,3 0 0,2 1 0,2 4 0,2 1 0,2 4 0,3 5 0,2 2 0,1 1 0,0 0 0,3-2 0,1 0 0,3-1 0,0-4 0,-5-3 0,0-7 0,-1-3 0,2-4 0,-1-1 0,0-1 0,-3 1 0,-1 0 0,1-1 0,3 0 0,8-2 0,6 0 0,0 0 0,-5 0 0,-9 0 0,-5-5 0,-2-7 0,-2-11 0,1-13 0,3-7 0,3-9 0,3-7 0,-2-4 0,-4-8 0,-6 2 0,-5 3 0,-2 9 0,-2 11 0,0 11 0,-3 11 0,-1 4 0,-4 6 0,-6 0 0,5 5 0,-8-5 0,8 7 0,-9-3 0,0 7 0,5 0 0,-5 3 0,9 0 0,-10 0 0,-1 0 0,-10 1 0,-2 4 0,1 4 0,3 4 0,6-1 0,2-1 0,2-2 0,5-4 0,1-1 0,3-1 0,1 0 0,0 0 0,1 0 0,1-3 0,2 0 0,2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10:01:02.0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24575,'0'14'0,"0"15"0,0 27 0,0 20 0,0 16 0,0-40 0,0-1 0,2 39 0,6 5 0,5-7 0,1-15 0,-4-9 0,-7-28 0,-3-14 0,0-6 0,0-3 0,0-1 0,0-7 0,0-1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10:01:04.0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71 24575,'11'25'0,"6"4"0,7 7 0,3 1 0,2-4 0,1 3 0,-4-2 0,2-1 0,-4-6 0,-3-6 0,-3-2 0,-6-2 0,-3-1 0,-1 0 0,1-2 0,-1-3 0,0-3 0,-2-5 0,0-2 0,1-2 0,-1-4 0,2-4 0,0-10 0,-1-6 0,1-9 0,3-7 0,1-1 0,3-3 0,-4 3 0,-4-2 0,-4 3 0,-3-3 0,0 20 0,0 2 0,0 14 0,0-1 0,0 1 0,-2 2 0,-1 1 0,-1 0 0,-1 2 0,3 0 0,-1 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10:01:08.8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1 369 8191,'5'-5'0,"-2"-15"5063,0-11-5063,0-8 2818,5-3-2818,3 5 1719,2 1-1719,0 6 6784,-2 8-6784,-4 5 0,-3 4 0,-1 3 0,-1-1 0,2 2 0,1 2 0,1 0 0,1-3 0,-1 6 0,0-5 0,1 6 0,1-1 0,0 2 0,0 2 0,-2 0 0,0 0 0,-1 0 0,1 3 0,-3 5 0,-1 13 0,0-8 0,4 16 0,3-11 0,4 7 0,1 2 0,1-7 0,1-1 0,-2-5 0,1 1 0,1 1 0,-2-1 0,0 0 0,-3-3 0,-2 1 0,-1-5 0,-1 3 0,-1-5 0,-1 1 0,4 0 0,-5-3 0,6-2 0,-4-2 0,-1 0 0,-3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10:37:55.6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2520 44 24575,'-24'11'0,"-17"12"0,-35 22 0,24-15 0,-4 2 0,-6 4 0,-1 1 0,-3-1 0,1-1 0,8-6 0,1-1 0,8-4 0,2-2 0,-31 11 0,11-6 0,6-9 0,4-4 0,-4-4 0,0-2 0,-8 3 0,0 1 0,2-2 0,-5-3 0,2-4 0,-14-3 0,34 0 0,-3 0 0,-2 0 0,-1 0 0,-5 0 0,1 0 0,4 0 0,2-2 0,-36-7 0,18-10 0,17-11 0,6-12 0,7-4 0,3 0 0,3-2 0,2 2 0,2 3 0,3 5 0,4 10 0,5 3 0,4 1 0,2 3 0,4 4 0,4 4 0,3 3 0,2 3 0,0-1 0,0 3 0,0-1 0,0 1 0,0-1 0,0 0 0,0-1 0,-1-1 0,-2 1 0,0 0 0,0 4 0,2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10:37:59.7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0 807 24575,'0'-38'0,"0"-23"0,0-37 0,0 40 0,0-2 0,0 2 0,0 1 0,0 4 0,0 3 0,0-31 0,0 23 0,0 19 0,0 13 0,0 13 0,0-2 0,2 6 0,1-2 0,1 0 0,2 3 0,-3 5 0,0 6 0,0 8 0,0 6 0,3 8 0,2 3 0,0 0 0,3 0 0,1-2 0,3-2 0,3-1 0,-2-3 0,4-3 0,3 0 0,2 0 0,3 1 0,0 0 0,0-2 0,-1-2 0,-3-4 0,-4-5 0,-5 0 0,-3-2 0,-2 0 0,-1-1 0,-1-2 0,-1 0 0,-4 0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4T13:44:34.660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1 145,'63'0,"1"0,10 0,5 0,7 0,4 0,-21 0,3 0,0 0,4-3,1 0,0-1,0 0,0-1,0 1,-2 0,1 0,-1 0,-4 0,0 0,-1 2,30 1,-2 2,0-1,-1 0,1 0,0 0,-2 0,1 0,-30-1,0 1,1 1,30 0,0 1,1 1,0 2,-2 1,0 2,-4-1,-1 0,-2-2,-3 0,-11 0,-4 0,-10-3,-3 0,39 3,-18 0,-19 0,-14 1,-7-1,-5 0,3 0,4 0,1 0,6-2,3 1,-2 0,0-1,-5 0,-2-3,2 0,1 0,8 0,5 0,6 0,4 0,2 0,-1 0,-4 0,-5 0,-5 0,0 0,3 0,1 0,-4 0,-2 0,-4 0,1 0,3 0,4 0,2 0,6 0,4 0,1 0,8-3,-1-1,0-3,0-3,-3 2,-5 2,-8 1,-2 2,-5-1,2-2,9 1,4-2,10-4,5 1,-6-2,-6 1,-5 4,0 4,8-3,7 2,13-3,-46 2,1 0,4 1,-1-1,2-1,-1 0,-3 0,-1 0,44-4,-15 0,-17 4,-10 2,-6 0,-5 2,-1-1,-3 0,-3 1,-6 2,-5 0,13 0,-4 0,18 0,3 0,6 0,0 0,-3 0,-12 0,-7 0,-9 0,-7 2,9 6,-11-2,13 5,-9-5,0-1,5-1,-6 1,2-1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4T13:44:44.843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0 109,'70'0,"-1"0,13 0,4 0,-20 0,4 0,1 0,6 0,2 0,0 0,1 0,0 0,-1 0,-6 0,-1 0,0 0,-3 0,1 0,-2 0,26 0,-2 0,0 0,-3 0,-8 0,-3 0,-12 0,-3 0,-4-1,-2-1,41-2,-11 0,-14 1,-9 3,-7-3,-2-1,-5 1,0 0,0 3,-3 0,2 0,1 0,5 0,7 0,7 0,3-3,2 0,4-1,-7-2,-8 2,-15-1,-14 1,-6 1,-1 0,2 0,10 0,6-3,6-2,0 1,-5-1,-6 2,-6 3,0 1,0 2,1 0,-1 0,-1 0,-5 0,0 0,-2 0,5 0,3 0,4 0,4 0,-3 0,6 0,3 0,8 0,10 0,5 0,6 2,-3 2,-4 0,-7-1,-10-2,-3-1,-5 0,1 0,3 0,2 0,8 0,1 3,0 0,-4 2,-11 1,-7-1,-5 0,-3-2,1-1,1-1,6-1,10 3,13 0,8 3,0 0,-6 0,-12-1,-12-2,-13-1,-2 1,-1-1,9 0,-7 0,3-2,-6 0,1-1,8-2,-9-2,1-4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4T13:45:03.875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32,'70'0,"0"0,-1 0,1 0,-3 0,0 0,-4 0,0 0,-3 0,-1 0,41 0,-22 0,-4 0,-5 0,4 0,18 0,-40 0,1 0,10-2,0 0,0-1,0 1,-1-1,-2 0,-7-1,-2 1,29-1,-14 1,-10 1,4 2,6 0,4 0,6 0,-1 0,0 0,-8 0,-6 0,-6 0,-7 2,-2 1,-6 0,-8 0,-3-1,-1 1,1 0,2 2,4-2,5 0,1-1,10 1,4 1,6 0,7-1,-2-3,0 0,-5 0,-4 0,-5 0,-6 0,-3 0,0 3,4 1,5-1,4 0,2-3,3 2,0 2,-1-1,-4 0,0-3,-3 0,3 0,0 0,6 0,3 0,-5 0,-4 0,-10 0,-5 0,-6 0,-3 0,-4 0,0 0,0 0,7 0,8 0,6 0,10 0,2 0,5 0,4 0,0 0,5 0,9 0,3 0,2 0,-4 0,-9 0,-7 0,-10 0,-9 0,-10 0,-2 0,2 0,6 0,11 0,6 0,9 0,6 0,4 0,3 0,-4 0,-2 0,-3 0,-2 0,-3 0,-7 0,-7 0,-6 0,-3 0,-5 0,-4 0,-7 0,-8 0,9 0,-6 0,7 0,-9 0,0 0,14 0,-4 0,13 0,-12 0,-4-2,-5 0,3-2,-5 0,3 2,1 0,-7 1,8 1,-1 0,-8 0,11 0,-9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4T13:45:07.209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1,'86'0,"0"0,5-1,-2 2,-11 0,-1 2,6 1,1 1,2-1,-2 2,-11 0,-3 0,-6-1,-2-2,-6 0,0-2,5 1,0-1,3 0,1-2,2 1,1 0,0 0,-1 0,-3 0,-1 0,-3 0,-1 0,-3 0,-2 0,35 0,-13 0,-8 3,1 1,5-1,2 0,2-3,-4 0,-5 0,-2 0,2 0,0 0,5 0,1 0,-5 0,-1 0,-1 0,2 0,3 0,2 0,-5 0,-2-1,-2-2,-2-1,0 0,4-2,0 2,1 0,0-1,-6 2,-6 0,-5 0,-10 1,-4 2,-6 0,1 0,10 0,9 0,5 0,-1 0,-12 0,-9 0,-11 0,-1 0,9 0,-2 0,6 0,-13 0,-1 0,-2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4T13:45:10.826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0,'90'0,"-1"0,-23 0,2 0,0 0,4 0,0 0,3 0,13 0,2 0,2 0,6 0,2 0,0 0,-23 0,0 0,0 0,1 0,5 0,0 1,1-1,-2 0,19 1,-1 1,-2-1,-12 1,-2 0,-3 0,20 0,-9 0,-32 0,-5 0,37 1,-18 0,-8 0,-11 0,-9-3,-12 0,-6 0,-1 0,3 0,13 0,12 0,16 0,11 0,0 0,-5 0,-11 0,-12 0,-10 0,-4 2,-4 2,2 2,6 0,3-3,6 0,-2-3,-9 0,-9 0,-11 0,-5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4T13:45:19.531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1,'58'0,"-1"0,-1 0,0 0,42 0,-45-1,1 2,1-1,1 1,3 0,2 1,9 1,1-1,2 0,-1 0,-2 1,-2-1,-3 0,-2 0,35 5,-6 4,6 4,0 0,-44-6,3 0,4 0,1-1,4-1,2-1,4 1,0 0,-2-3,-1-1,1 1,-1 0,-6 0,-2-1,-6 0,-2-1,41 3,-21-3,-13 1,-6 1,-4-1,-2-1,-1 0,-4 1,-1 0,-1-2,1-1,-5 0,-2 0,-5 0,-7 0,-3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4T13:45:22.862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77,'87'0,"1"0,6 0,3 0,-27 0,2 0,2 0,9 0,1 0,3 0,7 0,2 0,1 0,-1 0,1 0,1 0,1 0,1 0,-2 0,-8 0,-1 0,-4 0,-14 0,-2 0,-2 0,17 0,-6 0,-25 0,-4 0,41 0,-3 0,-3 0,-6 0,-7 0,-9 0,-7-2,-1-2,8-2,15-6,17-1,-39 5,1 1,2 0,0 1,-1 2,0 0,42 1,-19 3,-14 0,-15 0,-2 0,-6 0,-9 0,-9 0,-2 0,6 0,5 0,14 0,0 0,4 0,-1 0,-2 0,-2 0,-1 0,4 0,5 0,9 0,0 0,-3 0,-11 0,-14 0,-12 0,1 0,-3 0,7 0,-2 0,-2 0,-2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322EA-7E22-7143-BA66-5B084B140352}" type="datetimeFigureOut">
              <a:rPr lang="cs-CZ" smtClean="0"/>
              <a:t>03.05.2023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912C8-5B54-DB41-9A98-BACD373FA1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363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6915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912C8-5B54-DB41-9A98-BACD373FA10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182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912C8-5B54-DB41-9A98-BACD373FA10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3414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912C8-5B54-DB41-9A98-BACD373FA10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042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912C8-5B54-DB41-9A98-BACD373FA10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856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912C8-5B54-DB41-9A98-BACD373FA10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7184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CAF04E-D1A6-897F-B198-F2FE53E76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FC30667-CA5D-6247-F027-D4FFEB29ED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BCEEFA-A30E-5512-2445-FA14DFD65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2193-FA69-BE49-8CE1-9EF8D957AF8F}" type="datetimeFigureOut">
              <a:rPr lang="cs-CZ" smtClean="0"/>
              <a:t>03.05.2023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4E74FF-739F-E0A0-6DF2-0CDBDF23D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9A2AB3-7C37-E6B9-30FF-7E4FF4E7C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68F7-C072-6B4C-B840-9F1279B87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25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5B81AE-9C04-C349-B9B0-9AC65F100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CC402BD-B0DC-3161-5F24-F27DC0AAB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C362FD-2CD0-D733-B4DF-9A18DF8ED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2193-FA69-BE49-8CE1-9EF8D957AF8F}" type="datetimeFigureOut">
              <a:rPr lang="cs-CZ" smtClean="0"/>
              <a:t>03.05.2023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3E1902-F854-A19E-B0FE-1217AC4CD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3A281E-B60A-08F4-8008-4E3274CE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68F7-C072-6B4C-B840-9F1279B87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3904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A4524B3-949B-5BEB-41D7-E82FB6A346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C280408-A26C-22D3-8BFD-827F6FD1E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96626D-A913-0749-A930-8B34B00A8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2193-FA69-BE49-8CE1-9EF8D957AF8F}" type="datetimeFigureOut">
              <a:rPr lang="cs-CZ" smtClean="0"/>
              <a:t>03.05.2023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B5F589-F2F6-B69D-4637-2CD326E9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0845B7-A7FE-44BB-1C53-80E0EE78A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68F7-C072-6B4C-B840-9F1279B87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399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30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22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76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44950C-EF52-A179-2814-EC9D01B39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5FCC03-7E9C-803B-0326-832FAE299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FCEDDD1-179B-6AC8-1BE0-2E6776378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2193-FA69-BE49-8CE1-9EF8D957AF8F}" type="datetimeFigureOut">
              <a:rPr lang="cs-CZ" smtClean="0"/>
              <a:t>03.05.2023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F28E95-CA46-E7C1-71B3-DD9073BD4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4ACF97-AABA-5F58-B410-EBECBA6B5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68F7-C072-6B4C-B840-9F1279B87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2199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0DC677-7E18-D63C-C1BF-91C590468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FB659EE-D6D0-C9BF-1D02-00D0E8496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2750E9-0262-C88F-8F04-E484BEA5C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2193-FA69-BE49-8CE1-9EF8D957AF8F}" type="datetimeFigureOut">
              <a:rPr lang="cs-CZ" smtClean="0"/>
              <a:t>03.05.2023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0B1618-19C8-FC19-EF2A-B085B4363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F629E8-836C-B73F-55C9-D876B1D37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68F7-C072-6B4C-B840-9F1279B87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8855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1DC1F6-ACD8-E3D7-43E6-09FE408C4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577B48-2964-61C2-42D0-C14AEBB84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6A6F51B-FF26-6DE1-1F57-E8A6E1455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7C295AB-EE69-83C1-1D40-2C90E22AA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2193-FA69-BE49-8CE1-9EF8D957AF8F}" type="datetimeFigureOut">
              <a:rPr lang="cs-CZ" smtClean="0"/>
              <a:t>03.05.2023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25BFF00-D72B-9AD2-3A66-4D894FA72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B1A52F6-F8A6-8A79-D207-659C7AB99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68F7-C072-6B4C-B840-9F1279B87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050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CAC518-2979-D839-CB61-613B13A22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5CAF031-0345-584A-9D9E-93E2C42D1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C335731-946A-C2F7-1E51-B9C4C7402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323906E-61DA-824F-8474-C904B093E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7C7A3C8-0FB5-15F0-1514-E5404C3BF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E08D25D-2C91-AB37-643A-6797AB72B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2193-FA69-BE49-8CE1-9EF8D957AF8F}" type="datetimeFigureOut">
              <a:rPr lang="cs-CZ" smtClean="0"/>
              <a:t>03.05.2023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A739C0A-E845-8FC5-FD4A-417D39F91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AE60C28-3A20-46C1-5AEA-1C32A831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68F7-C072-6B4C-B840-9F1279B87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87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73F877-81BF-5964-CECD-EDC5A1673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456D6E9-8DB0-A964-89BC-B582E16E7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2193-FA69-BE49-8CE1-9EF8D957AF8F}" type="datetimeFigureOut">
              <a:rPr lang="cs-CZ" smtClean="0"/>
              <a:t>03.05.2023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55E9B59-93BA-E211-8936-78BE9F454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E249EED-BCB3-77E8-9D9A-52362519A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68F7-C072-6B4C-B840-9F1279B87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39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84CDFF4-A0E4-ED48-8AAD-26A510E17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2193-FA69-BE49-8CE1-9EF8D957AF8F}" type="datetimeFigureOut">
              <a:rPr lang="cs-CZ" smtClean="0"/>
              <a:t>03.05.2023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8045C98-5833-1EC7-BA67-11A22DA15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268BB0-36C2-08C7-6DDC-1D45A2BB1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68F7-C072-6B4C-B840-9F1279B87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883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1DC952-6C27-8CD9-7C63-169472CAE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F8F731-A0F1-50B5-7AD9-F5D4FE993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5D700EB-2181-56BA-D7F3-1694EDC3E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E416D7C-B865-8D62-9FBF-50CB1797D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2193-FA69-BE49-8CE1-9EF8D957AF8F}" type="datetimeFigureOut">
              <a:rPr lang="cs-CZ" smtClean="0"/>
              <a:t>03.05.2023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6386081-6B8A-11F5-F341-D8C8F4AB5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25330F-1F23-E525-C1D1-FF11E0BE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68F7-C072-6B4C-B840-9F1279B87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86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51B013-51EA-3AE2-2F47-5836B9C3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DCB4ECF-CE4D-9FD6-369F-6F125166FC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8A52642-FBE2-FF25-C2C1-B7E439A02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A416FA0-C7B7-B5AC-65E0-45FE79C71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2193-FA69-BE49-8CE1-9EF8D957AF8F}" type="datetimeFigureOut">
              <a:rPr lang="cs-CZ" smtClean="0"/>
              <a:t>03.05.2023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01BD11C-3F59-B050-4D1D-BA96CC34A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FFEF36D-DFC0-42A2-1677-66E5827A8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68F7-C072-6B4C-B840-9F1279B87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5942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2127D37-39B3-2F62-5A21-33E7EF4C9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E7B1204-6A8F-8321-70F1-E23809400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0F065D-6869-2E32-286E-67DAB069B9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12193-FA69-BE49-8CE1-9EF8D957AF8F}" type="datetimeFigureOut">
              <a:rPr lang="cs-CZ" smtClean="0"/>
              <a:t>03.05.2023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FF8370-057C-8E59-28EF-A3D7A2D71E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2B11DE-392E-9AC5-4988-E92CF32722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368F7-C072-6B4C-B840-9F1279B87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228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cyklopedie.soc.cas.cz/w/Hlavn%C3%AD_stran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customXml" Target="../ink/ink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13" Type="http://schemas.openxmlformats.org/officeDocument/2006/relationships/image" Target="../media/image31.png"/><Relationship Id="rId18" Type="http://schemas.openxmlformats.org/officeDocument/2006/relationships/customXml" Target="../ink/ink26.xml"/><Relationship Id="rId3" Type="http://schemas.openxmlformats.org/officeDocument/2006/relationships/image" Target="../media/image26.png"/><Relationship Id="rId21" Type="http://schemas.openxmlformats.org/officeDocument/2006/relationships/image" Target="../media/image35.png"/><Relationship Id="rId7" Type="http://schemas.openxmlformats.org/officeDocument/2006/relationships/image" Target="../media/image28.png"/><Relationship Id="rId12" Type="http://schemas.openxmlformats.org/officeDocument/2006/relationships/customXml" Target="../ink/ink23.xml"/><Relationship Id="rId17" Type="http://schemas.openxmlformats.org/officeDocument/2006/relationships/image" Target="../media/image33.png"/><Relationship Id="rId2" Type="http://schemas.openxmlformats.org/officeDocument/2006/relationships/customXml" Target="../ink/ink18.xml"/><Relationship Id="rId16" Type="http://schemas.openxmlformats.org/officeDocument/2006/relationships/customXml" Target="../ink/ink25.xml"/><Relationship Id="rId20" Type="http://schemas.openxmlformats.org/officeDocument/2006/relationships/customXml" Target="../ink/ink27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20.xml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5" Type="http://schemas.openxmlformats.org/officeDocument/2006/relationships/image" Target="../media/image32.png"/><Relationship Id="rId23" Type="http://schemas.openxmlformats.org/officeDocument/2006/relationships/image" Target="../media/image36.png"/><Relationship Id="rId10" Type="http://schemas.openxmlformats.org/officeDocument/2006/relationships/customXml" Target="../ink/ink22.xml"/><Relationship Id="rId19" Type="http://schemas.openxmlformats.org/officeDocument/2006/relationships/image" Target="../media/image34.png"/><Relationship Id="rId4" Type="http://schemas.openxmlformats.org/officeDocument/2006/relationships/customXml" Target="../ink/ink19.xml"/><Relationship Id="rId9" Type="http://schemas.openxmlformats.org/officeDocument/2006/relationships/image" Target="../media/image29.png"/><Relationship Id="rId14" Type="http://schemas.openxmlformats.org/officeDocument/2006/relationships/customXml" Target="../ink/ink24.xml"/><Relationship Id="rId22" Type="http://schemas.openxmlformats.org/officeDocument/2006/relationships/customXml" Target="../ink/ink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50.png"/><Relationship Id="rId21" Type="http://schemas.openxmlformats.org/officeDocument/2006/relationships/image" Target="../media/image14.png"/><Relationship Id="rId7" Type="http://schemas.openxmlformats.org/officeDocument/2006/relationships/image" Target="../media/image7.png"/><Relationship Id="rId12" Type="http://schemas.openxmlformats.org/officeDocument/2006/relationships/customXml" Target="../ink/ink6.xml"/><Relationship Id="rId17" Type="http://schemas.openxmlformats.org/officeDocument/2006/relationships/image" Target="../media/image12.png"/><Relationship Id="rId25" Type="http://schemas.openxmlformats.org/officeDocument/2006/relationships/image" Target="../media/image16.png"/><Relationship Id="rId33" Type="http://schemas.openxmlformats.org/officeDocument/2006/relationships/image" Target="../media/image20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3.xml"/><Relationship Id="rId11" Type="http://schemas.openxmlformats.org/officeDocument/2006/relationships/image" Target="../media/image9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28" Type="http://schemas.openxmlformats.org/officeDocument/2006/relationships/customXml" Target="../ink/ink14.xml"/><Relationship Id="rId10" Type="http://schemas.openxmlformats.org/officeDocument/2006/relationships/customXml" Target="../ink/ink5.xml"/><Relationship Id="rId19" Type="http://schemas.openxmlformats.org/officeDocument/2006/relationships/image" Target="../media/image13.png"/><Relationship Id="rId31" Type="http://schemas.openxmlformats.org/officeDocument/2006/relationships/image" Target="../media/image19.png"/><Relationship Id="rId4" Type="http://schemas.openxmlformats.org/officeDocument/2006/relationships/customXml" Target="../ink/ink2.xml"/><Relationship Id="rId9" Type="http://schemas.openxmlformats.org/officeDocument/2006/relationships/image" Target="../media/image8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7.png"/><Relationship Id="rId30" Type="http://schemas.openxmlformats.org/officeDocument/2006/relationships/customXml" Target="../ink/ink15.xml"/><Relationship Id="rId8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E6EA0D12-9D03-FFC8-4CA7-FB6F4535A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314575"/>
            <a:ext cx="5697498" cy="117158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ÚVOD DO</a:t>
            </a:r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ANALÝZY</a:t>
            </a:r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KVALITATIVNÍCH DAT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7C381F6-9570-BE27-B04F-9AC2517B8141}"/>
              </a:ext>
            </a:extLst>
          </p:cNvPr>
          <p:cNvSpPr/>
          <p:nvPr/>
        </p:nvSpPr>
        <p:spPr bwMode="auto">
          <a:xfrm>
            <a:off x="0" y="5241374"/>
            <a:ext cx="12192000" cy="16166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6" name="Obrázek 5" descr="Obsah obrázku text, zařízení, indikátor&#10;&#10;Popis byl vytvořen automaticky">
            <a:extLst>
              <a:ext uri="{FF2B5EF4-FFF2-40B4-BE49-F238E27FC236}">
                <a16:creationId xmlns:a16="http://schemas.microsoft.com/office/drawing/2014/main" id="{1935DA5F-D161-6502-8B77-677BB34D30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"/>
          <a:stretch/>
        </p:blipFill>
        <p:spPr>
          <a:xfrm>
            <a:off x="398502" y="5284052"/>
            <a:ext cx="11361036" cy="1490400"/>
          </a:xfrm>
          <a:prstGeom prst="rect">
            <a:avLst/>
          </a:prstGeom>
        </p:spPr>
      </p:pic>
      <p:sp>
        <p:nvSpPr>
          <p:cNvPr id="8" name="Podnadpis 7">
            <a:extLst>
              <a:ext uri="{FF2B5EF4-FFF2-40B4-BE49-F238E27FC236}">
                <a16:creationId xmlns:a16="http://schemas.microsoft.com/office/drawing/2014/main" id="{94D410A0-C7D8-46C9-6B85-2D90131E23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DESB23</a:t>
            </a:r>
          </a:p>
        </p:txBody>
      </p:sp>
      <p:pic>
        <p:nvPicPr>
          <p:cNvPr id="4" name="Obrázek 3" descr="Obsah obrázku diagram&#10;&#10;Popis byl vytvořen automaticky">
            <a:extLst>
              <a:ext uri="{FF2B5EF4-FFF2-40B4-BE49-F238E27FC236}">
                <a16:creationId xmlns:a16="http://schemas.microsoft.com/office/drawing/2014/main" id="{8B017C88-DFDF-D8E5-C80B-1E2FFEF44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576" y="842630"/>
            <a:ext cx="7453424" cy="559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27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1B84832-40D7-BF7B-8818-67C610D8C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Kódování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28E39CC-9135-4BF6-F1C9-DDB4BF5C935C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7920417" cy="4139998"/>
          </a:xfrm>
        </p:spPr>
        <p:txBody>
          <a:bodyPr>
            <a:normAutofit/>
          </a:bodyPr>
          <a:lstStyle/>
          <a:p>
            <a:pPr marL="72000" indent="0">
              <a:lnSpc>
                <a:spcPct val="150000"/>
              </a:lnSpc>
              <a:buNone/>
            </a:pPr>
            <a:r>
              <a:rPr lang="cs-CZ" b="1" i="0" u="none" strike="noStrike" spc="75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„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postup, při kterém </a:t>
            </a:r>
            <a:r>
              <a:rPr lang="cs-CZ" b="1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se jednotlivým kvalitativních údajům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, získaným při sběru informací v procesu sociologického výzkumu, </a:t>
            </a:r>
            <a:r>
              <a:rPr lang="cs-CZ" b="1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přiřazují </a:t>
            </a:r>
            <a:r>
              <a:rPr lang="cs-CZ" b="1" i="1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kódy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, většinou v podobě čísel, písmen, event. určitých značek, </a:t>
            </a:r>
            <a:r>
              <a:rPr lang="cs-CZ" b="1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aby informace mohly být zpracovány a vyhodnoceny </a:t>
            </a:r>
            <a:r>
              <a:rPr lang="cs-CZ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[…]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 “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8A95FDF-832C-AA16-FB30-A43A1C382D1D}"/>
              </a:ext>
            </a:extLst>
          </p:cNvPr>
          <p:cNvSpPr txBox="1"/>
          <p:nvPr/>
        </p:nvSpPr>
        <p:spPr>
          <a:xfrm>
            <a:off x="838200" y="6059748"/>
            <a:ext cx="58071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Forst, V. (2017). </a:t>
            </a:r>
            <a:r>
              <a:rPr lang="cs-CZ" b="0" i="1" u="none" strike="noStrike" dirty="0">
                <a:solidFill>
                  <a:srgbClr val="000000"/>
                </a:solidFill>
                <a:effectLst/>
              </a:rPr>
              <a:t>Kódování</a:t>
            </a:r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. Sociologická encyklopedie. 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hlinkClick r:id="rId3"/>
              </a:rPr>
              <a:t>https://encyklopedie.soc.cas.cz/w/Hlavn%C3%AD_strana</a:t>
            </a:r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28174FE0-C266-F738-93D4-C4217480A16F}"/>
                  </a:ext>
                </a:extLst>
              </p14:cNvPr>
              <p14:cNvContentPartPr/>
              <p14:nvPr/>
            </p14:nvContentPartPr>
            <p14:xfrm>
              <a:off x="3826767" y="6135371"/>
              <a:ext cx="360" cy="36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28174FE0-C266-F738-93D4-C4217480A16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18127" y="6126371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6863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1B84832-40D7-BF7B-8818-67C610D8C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Kódování</a:t>
            </a:r>
          </a:p>
        </p:txBody>
      </p:sp>
      <p:pic>
        <p:nvPicPr>
          <p:cNvPr id="8" name="Zástupný obsah 7" descr="Obsah obrázku text&#10;&#10;Popis byl vytvořen automaticky">
            <a:extLst>
              <a:ext uri="{FF2B5EF4-FFF2-40B4-BE49-F238E27FC236}">
                <a16:creationId xmlns:a16="http://schemas.microsoft.com/office/drawing/2014/main" id="{11943D68-1AB2-92B8-DECF-CDA10F75A959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 rotWithShape="1">
          <a:blip r:embed="rId3"/>
          <a:srcRect t="8107"/>
          <a:stretch/>
        </p:blipFill>
        <p:spPr>
          <a:xfrm>
            <a:off x="838200" y="2001171"/>
            <a:ext cx="10926778" cy="1325564"/>
          </a:xfrm>
        </p:spPr>
      </p:pic>
      <p:sp>
        <p:nvSpPr>
          <p:cNvPr id="9" name="Zástupný obsah 4">
            <a:extLst>
              <a:ext uri="{FF2B5EF4-FFF2-40B4-BE49-F238E27FC236}">
                <a16:creationId xmlns:a16="http://schemas.microsoft.com/office/drawing/2014/main" id="{F2D2ABC5-A817-9E95-BF53-0819513CF6EA}"/>
              </a:ext>
            </a:extLst>
          </p:cNvPr>
          <p:cNvSpPr txBox="1">
            <a:spLocks/>
          </p:cNvSpPr>
          <p:nvPr/>
        </p:nvSpPr>
        <p:spPr>
          <a:xfrm>
            <a:off x="719999" y="1701505"/>
            <a:ext cx="7920417" cy="41399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52000" indent="-180000" algn="l" defTabSz="914400" rtl="0" eaLnBrk="1" latinLnBrk="0" hangingPunct="1">
              <a:lnSpc>
                <a:spcPts val="36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̶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cs-CZ" dirty="0"/>
          </a:p>
          <a:p>
            <a:pPr marL="7200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cs-CZ" dirty="0"/>
          </a:p>
          <a:p>
            <a:pPr marL="7200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Kdo? Kdy? Kde? Co? Jak? Kolik? Proč?</a:t>
            </a:r>
          </a:p>
          <a:p>
            <a:pPr>
              <a:lnSpc>
                <a:spcPct val="150000"/>
              </a:lnSpc>
            </a:pPr>
            <a:r>
              <a:rPr lang="cs-CZ" dirty="0"/>
              <a:t>Deskriptivní vs. induktivní kódy</a:t>
            </a:r>
          </a:p>
          <a:p>
            <a:pPr>
              <a:lnSpc>
                <a:spcPct val="150000"/>
              </a:lnSpc>
            </a:pPr>
            <a:r>
              <a:rPr lang="cs-CZ" dirty="0"/>
              <a:t>Hledání míry detailu</a:t>
            </a:r>
          </a:p>
        </p:txBody>
      </p:sp>
    </p:spTree>
    <p:extLst>
      <p:ext uri="{BB962C8B-B14F-4D97-AF65-F5344CB8AC3E}">
        <p14:creationId xmlns:p14="http://schemas.microsoft.com/office/powerpoint/2010/main" val="1163708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6D40CC-121E-9A50-8478-8F971853D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Kategorizace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E4319C9F-10DB-B2C7-45E3-A2A858C3B751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9689274" cy="4139998"/>
          </a:xfrm>
        </p:spPr>
        <p:txBody>
          <a:bodyPr>
            <a:noAutofit/>
          </a:bodyPr>
          <a:lstStyle/>
          <a:p>
            <a:r>
              <a:rPr lang="cs-CZ" dirty="0">
                <a:solidFill>
                  <a:srgbClr val="374151"/>
                </a:solidFill>
              </a:rPr>
              <a:t>Seskupení kódů (pojmů) do abstraktnější kategorie</a:t>
            </a:r>
          </a:p>
          <a:p>
            <a:r>
              <a:rPr lang="cs-CZ" dirty="0">
                <a:solidFill>
                  <a:srgbClr val="374151"/>
                </a:solidFill>
              </a:rPr>
              <a:t>Jeden pojem se může vyskytovat ve více kategoriích</a:t>
            </a:r>
          </a:p>
          <a:p>
            <a:pPr marL="72000" indent="0">
              <a:buNone/>
            </a:pPr>
            <a:endParaRPr lang="cs-CZ" dirty="0">
              <a:solidFill>
                <a:srgbClr val="374151"/>
              </a:solidFill>
            </a:endParaRPr>
          </a:p>
          <a:p>
            <a:r>
              <a:rPr lang="cs-CZ" dirty="0">
                <a:solidFill>
                  <a:srgbClr val="374151"/>
                </a:solidFill>
              </a:rPr>
              <a:t>Hledání vztahů mezi kategoriemi</a:t>
            </a:r>
          </a:p>
          <a:p>
            <a:r>
              <a:rPr lang="cs-CZ" dirty="0">
                <a:solidFill>
                  <a:srgbClr val="374151"/>
                </a:solidFill>
              </a:rPr>
              <a:t>Revize &amp; iterace</a:t>
            </a:r>
          </a:p>
        </p:txBody>
      </p:sp>
    </p:spTree>
    <p:extLst>
      <p:ext uri="{BB962C8B-B14F-4D97-AF65-F5344CB8AC3E}">
        <p14:creationId xmlns:p14="http://schemas.microsoft.com/office/powerpoint/2010/main" val="3817149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6D40CC-121E-9A50-8478-8F971853D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Tematická analýza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4F72AF5-BCC9-CDC1-2DA3-C12B25534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9692409" cy="436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05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3190ECFE-4B7D-BCED-4B28-88EAA83B7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8126"/>
            <a:ext cx="11046016" cy="4101747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E7723B09-592D-0080-57D0-92149AD9D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653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6D40CC-121E-9A50-8478-8F971853D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Závěry</a:t>
            </a: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273E0849-F91B-782A-6E40-3C5497F91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152688"/>
            <a:ext cx="7765473" cy="3399264"/>
          </a:xfrm>
          <a:prstGeom prst="rect">
            <a:avLst/>
          </a:prstGeom>
        </p:spPr>
      </p:pic>
      <p:sp>
        <p:nvSpPr>
          <p:cNvPr id="5" name="Zástupný obsah 7">
            <a:extLst>
              <a:ext uri="{FF2B5EF4-FFF2-40B4-BE49-F238E27FC236}">
                <a16:creationId xmlns:a16="http://schemas.microsoft.com/office/drawing/2014/main" id="{737566A9-CCC1-C598-142E-B64302A0F0DA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9689274" cy="4139998"/>
          </a:xfrm>
        </p:spPr>
        <p:txBody>
          <a:bodyPr>
            <a:noAutofit/>
          </a:bodyPr>
          <a:lstStyle/>
          <a:p>
            <a:r>
              <a:rPr lang="cs-CZ" dirty="0">
                <a:solidFill>
                  <a:srgbClr val="374151"/>
                </a:solidFill>
              </a:rPr>
              <a:t>Popisují, co z dat vychází.</a:t>
            </a:r>
          </a:p>
          <a:p>
            <a:r>
              <a:rPr lang="cs-CZ" dirty="0">
                <a:solidFill>
                  <a:srgbClr val="374151"/>
                </a:solidFill>
              </a:rPr>
              <a:t>Shrnutí kategorií vs. shrnutí vztahu mezi více kategoriemi</a:t>
            </a:r>
          </a:p>
          <a:p>
            <a:r>
              <a:rPr lang="cs-CZ" dirty="0">
                <a:solidFill>
                  <a:srgbClr val="374151"/>
                </a:solidFill>
              </a:rPr>
              <a:t>V této fázi spíše deskriptivní (nehodnotící).</a:t>
            </a:r>
          </a:p>
          <a:p>
            <a:r>
              <a:rPr lang="cs-CZ" dirty="0">
                <a:solidFill>
                  <a:srgbClr val="374151"/>
                </a:solidFill>
              </a:rPr>
              <a:t>Interpretace se opírá o data.</a:t>
            </a:r>
          </a:p>
          <a:p>
            <a:endParaRPr lang="cs-CZ" dirty="0">
              <a:solidFill>
                <a:srgbClr val="3741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67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6D40CC-121E-9A50-8478-8F971853D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analýzy?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BE9182-7B12-B27C-1161-7BDE695C93E0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46813" y="1690799"/>
            <a:ext cx="10898373" cy="4139998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přepis </a:t>
            </a:r>
            <a:r>
              <a:rPr lang="cs-CZ" dirty="0">
                <a:sym typeface="Wingdings" pitchFamily="2" charset="2"/>
              </a:rPr>
              <a:t> metadata  1. čtení  kódování  kategorizace  závěry  </a:t>
            </a:r>
            <a:endParaRPr lang="cs-CZ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54FF2333-5CAA-7AD5-C5EC-6021456482A4}"/>
                  </a:ext>
                </a:extLst>
              </p14:cNvPr>
              <p14:cNvContentPartPr/>
              <p14:nvPr/>
            </p14:nvContentPartPr>
            <p14:xfrm>
              <a:off x="6832767" y="1259531"/>
              <a:ext cx="1437480" cy="43344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54FF2333-5CAA-7AD5-C5EC-6021456482A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23767" y="1250891"/>
                <a:ext cx="145512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0593ADDE-8004-08AC-2EE8-FD13408C44B6}"/>
                  </a:ext>
                </a:extLst>
              </p14:cNvPr>
              <p14:cNvContentPartPr/>
              <p14:nvPr/>
            </p14:nvContentPartPr>
            <p14:xfrm>
              <a:off x="6800367" y="1543931"/>
              <a:ext cx="195840" cy="19836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0593ADDE-8004-08AC-2EE8-FD13408C44B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91727" y="1535291"/>
                <a:ext cx="2134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7E47605E-2395-403C-49F9-C44151286EFC}"/>
                  </a:ext>
                </a:extLst>
              </p14:cNvPr>
              <p14:cNvContentPartPr/>
              <p14:nvPr/>
            </p14:nvContentPartPr>
            <p14:xfrm>
              <a:off x="8675247" y="2301731"/>
              <a:ext cx="1595160" cy="40320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7E47605E-2395-403C-49F9-C44151286EF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66607" y="2293091"/>
                <a:ext cx="161280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068AA07B-CBE9-B65C-1B5C-E4D930D27AD6}"/>
                  </a:ext>
                </a:extLst>
              </p14:cNvPr>
              <p14:cNvContentPartPr/>
              <p14:nvPr/>
            </p14:nvContentPartPr>
            <p14:xfrm>
              <a:off x="8579847" y="2317211"/>
              <a:ext cx="180720" cy="24120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068AA07B-CBE9-B65C-1B5C-E4D930D27AD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71207" y="2308571"/>
                <a:ext cx="198360" cy="25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A74BBB0-B888-16F6-176C-F907701B8B65}"/>
              </a:ext>
            </a:extLst>
          </p:cNvPr>
          <p:cNvGrpSpPr/>
          <p:nvPr/>
        </p:nvGrpSpPr>
        <p:grpSpPr>
          <a:xfrm>
            <a:off x="9968367" y="702251"/>
            <a:ext cx="519480" cy="336960"/>
            <a:chOff x="9968367" y="702251"/>
            <a:chExt cx="519480" cy="33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Rukopis 9">
                  <a:extLst>
                    <a:ext uri="{FF2B5EF4-FFF2-40B4-BE49-F238E27FC236}">
                      <a16:creationId xmlns:a16="http://schemas.microsoft.com/office/drawing/2014/main" id="{00D6ED2C-515F-5A71-D105-260671FF7B8F}"/>
                    </a:ext>
                  </a:extLst>
                </p14:cNvPr>
                <p14:cNvContentPartPr/>
                <p14:nvPr/>
              </p14:nvContentPartPr>
              <p14:xfrm>
                <a:off x="9968367" y="702251"/>
                <a:ext cx="220320" cy="311040"/>
              </p14:xfrm>
            </p:contentPart>
          </mc:Choice>
          <mc:Fallback xmlns="">
            <p:pic>
              <p:nvPicPr>
                <p:cNvPr id="10" name="Rukopis 9">
                  <a:extLst>
                    <a:ext uri="{FF2B5EF4-FFF2-40B4-BE49-F238E27FC236}">
                      <a16:creationId xmlns:a16="http://schemas.microsoft.com/office/drawing/2014/main" id="{00D6ED2C-515F-5A71-D105-260671FF7B8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959727" y="693611"/>
                  <a:ext cx="2379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Rukopis 10">
                  <a:extLst>
                    <a:ext uri="{FF2B5EF4-FFF2-40B4-BE49-F238E27FC236}">
                      <a16:creationId xmlns:a16="http://schemas.microsoft.com/office/drawing/2014/main" id="{2AE5ADE0-8148-1985-B6E9-E28BEB940B2A}"/>
                    </a:ext>
                  </a:extLst>
                </p14:cNvPr>
                <p14:cNvContentPartPr/>
                <p14:nvPr/>
              </p14:nvContentPartPr>
              <p14:xfrm>
                <a:off x="10239087" y="751931"/>
                <a:ext cx="248760" cy="287280"/>
              </p14:xfrm>
            </p:contentPart>
          </mc:Choice>
          <mc:Fallback xmlns="">
            <p:pic>
              <p:nvPicPr>
                <p:cNvPr id="11" name="Rukopis 10">
                  <a:extLst>
                    <a:ext uri="{FF2B5EF4-FFF2-40B4-BE49-F238E27FC236}">
                      <a16:creationId xmlns:a16="http://schemas.microsoft.com/office/drawing/2014/main" id="{2AE5ADE0-8148-1985-B6E9-E28BEB940B2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230087" y="742931"/>
                  <a:ext cx="266400" cy="30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D59DC690-DBE6-05F3-8E03-3EBBCDFA1D56}"/>
              </a:ext>
            </a:extLst>
          </p:cNvPr>
          <p:cNvGrpSpPr/>
          <p:nvPr/>
        </p:nvGrpSpPr>
        <p:grpSpPr>
          <a:xfrm>
            <a:off x="10181847" y="1308851"/>
            <a:ext cx="153000" cy="449640"/>
            <a:chOff x="10181847" y="1308851"/>
            <a:chExt cx="153000" cy="44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Rukopis 12">
                  <a:extLst>
                    <a:ext uri="{FF2B5EF4-FFF2-40B4-BE49-F238E27FC236}">
                      <a16:creationId xmlns:a16="http://schemas.microsoft.com/office/drawing/2014/main" id="{F1296E3A-C5A1-045C-88DE-012BAAE51089}"/>
                    </a:ext>
                  </a:extLst>
                </p14:cNvPr>
                <p14:cNvContentPartPr/>
                <p14:nvPr/>
              </p14:nvContentPartPr>
              <p14:xfrm>
                <a:off x="10230807" y="1308851"/>
                <a:ext cx="18720" cy="320040"/>
              </p14:xfrm>
            </p:contentPart>
          </mc:Choice>
          <mc:Fallback xmlns="">
            <p:pic>
              <p:nvPicPr>
                <p:cNvPr id="13" name="Rukopis 12">
                  <a:extLst>
                    <a:ext uri="{FF2B5EF4-FFF2-40B4-BE49-F238E27FC236}">
                      <a16:creationId xmlns:a16="http://schemas.microsoft.com/office/drawing/2014/main" id="{F1296E3A-C5A1-045C-88DE-012BAAE5108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222167" y="1300211"/>
                  <a:ext cx="363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Rukopis 13">
                  <a:extLst>
                    <a:ext uri="{FF2B5EF4-FFF2-40B4-BE49-F238E27FC236}">
                      <a16:creationId xmlns:a16="http://schemas.microsoft.com/office/drawing/2014/main" id="{5995E054-252B-DE0D-A396-ED66CAAC6491}"/>
                    </a:ext>
                  </a:extLst>
                </p14:cNvPr>
                <p14:cNvContentPartPr/>
                <p14:nvPr/>
              </p14:nvContentPartPr>
              <p14:xfrm>
                <a:off x="10181847" y="1582811"/>
                <a:ext cx="153000" cy="175680"/>
              </p14:xfrm>
            </p:contentPart>
          </mc:Choice>
          <mc:Fallback xmlns="">
            <p:pic>
              <p:nvPicPr>
                <p:cNvPr id="14" name="Rukopis 13">
                  <a:extLst>
                    <a:ext uri="{FF2B5EF4-FFF2-40B4-BE49-F238E27FC236}">
                      <a16:creationId xmlns:a16="http://schemas.microsoft.com/office/drawing/2014/main" id="{5995E054-252B-DE0D-A396-ED66CAAC649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173207" y="1573811"/>
                  <a:ext cx="170640" cy="19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Rukopis 16">
                <a:extLst>
                  <a:ext uri="{FF2B5EF4-FFF2-40B4-BE49-F238E27FC236}">
                    <a16:creationId xmlns:a16="http://schemas.microsoft.com/office/drawing/2014/main" id="{3108947B-0CDA-30D0-10EF-F504C67A0C90}"/>
                  </a:ext>
                </a:extLst>
              </p14:cNvPr>
              <p14:cNvContentPartPr/>
              <p14:nvPr/>
            </p14:nvContentPartPr>
            <p14:xfrm>
              <a:off x="10167807" y="1205531"/>
              <a:ext cx="147960" cy="132840"/>
            </p14:xfrm>
          </p:contentPart>
        </mc:Choice>
        <mc:Fallback xmlns="">
          <p:pic>
            <p:nvPicPr>
              <p:cNvPr id="17" name="Rukopis 16">
                <a:extLst>
                  <a:ext uri="{FF2B5EF4-FFF2-40B4-BE49-F238E27FC236}">
                    <a16:creationId xmlns:a16="http://schemas.microsoft.com/office/drawing/2014/main" id="{3108947B-0CDA-30D0-10EF-F504C67A0C9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159167" y="1196891"/>
                <a:ext cx="16560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Rukopis 22">
                <a:extLst>
                  <a:ext uri="{FF2B5EF4-FFF2-40B4-BE49-F238E27FC236}">
                    <a16:creationId xmlns:a16="http://schemas.microsoft.com/office/drawing/2014/main" id="{D89B36CF-5C55-EA50-0846-28384C3A2C8A}"/>
                  </a:ext>
                </a:extLst>
              </p14:cNvPr>
              <p14:cNvContentPartPr/>
              <p14:nvPr/>
            </p14:nvContentPartPr>
            <p14:xfrm>
              <a:off x="5810727" y="2374091"/>
              <a:ext cx="907200" cy="210960"/>
            </p14:xfrm>
          </p:contentPart>
        </mc:Choice>
        <mc:Fallback xmlns="">
          <p:pic>
            <p:nvPicPr>
              <p:cNvPr id="23" name="Rukopis 22">
                <a:extLst>
                  <a:ext uri="{FF2B5EF4-FFF2-40B4-BE49-F238E27FC236}">
                    <a16:creationId xmlns:a16="http://schemas.microsoft.com/office/drawing/2014/main" id="{D89B36CF-5C55-EA50-0846-28384C3A2C8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02087" y="2365091"/>
                <a:ext cx="92484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Rukopis 24">
                <a:extLst>
                  <a:ext uri="{FF2B5EF4-FFF2-40B4-BE49-F238E27FC236}">
                    <a16:creationId xmlns:a16="http://schemas.microsoft.com/office/drawing/2014/main" id="{F4480627-1C15-5C76-5CA7-F712F2166E44}"/>
                  </a:ext>
                </a:extLst>
              </p14:cNvPr>
              <p14:cNvContentPartPr/>
              <p14:nvPr/>
            </p14:nvContentPartPr>
            <p14:xfrm>
              <a:off x="5772567" y="2206331"/>
              <a:ext cx="147960" cy="290880"/>
            </p14:xfrm>
          </p:contentPart>
        </mc:Choice>
        <mc:Fallback xmlns="">
          <p:pic>
            <p:nvPicPr>
              <p:cNvPr id="25" name="Rukopis 24">
                <a:extLst>
                  <a:ext uri="{FF2B5EF4-FFF2-40B4-BE49-F238E27FC236}">
                    <a16:creationId xmlns:a16="http://schemas.microsoft.com/office/drawing/2014/main" id="{F4480627-1C15-5C76-5CA7-F712F2166E4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63567" y="2197331"/>
                <a:ext cx="165600" cy="30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2397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002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1B84832-40D7-BF7B-8818-67C610D8C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kvalitativních dat</a:t>
            </a:r>
          </a:p>
        </p:txBody>
      </p:sp>
      <p:pic>
        <p:nvPicPr>
          <p:cNvPr id="2" name="Zástupný obsah 6">
            <a:extLst>
              <a:ext uri="{FF2B5EF4-FFF2-40B4-BE49-F238E27FC236}">
                <a16:creationId xmlns:a16="http://schemas.microsoft.com/office/drawing/2014/main" id="{09E22FA8-F67F-A074-6F26-7A3F30E5B2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" b="7058"/>
          <a:stretch/>
        </p:blipFill>
        <p:spPr>
          <a:xfrm>
            <a:off x="1988880" y="1425755"/>
            <a:ext cx="6868041" cy="5072437"/>
          </a:xfrm>
          <a:prstGeom prst="rect">
            <a:avLst/>
          </a:prstGeom>
          <a:noFill/>
        </p:spPr>
      </p:pic>
      <p:sp>
        <p:nvSpPr>
          <p:cNvPr id="6" name="Lichoběžník 5">
            <a:extLst>
              <a:ext uri="{FF2B5EF4-FFF2-40B4-BE49-F238E27FC236}">
                <a16:creationId xmlns:a16="http://schemas.microsoft.com/office/drawing/2014/main" id="{08B884BB-EA06-A73D-1FEA-DAD155FB1B5F}"/>
              </a:ext>
            </a:extLst>
          </p:cNvPr>
          <p:cNvSpPr/>
          <p:nvPr/>
        </p:nvSpPr>
        <p:spPr>
          <a:xfrm rot="5400000">
            <a:off x="5078176" y="2810149"/>
            <a:ext cx="4742223" cy="2303648"/>
          </a:xfrm>
          <a:prstGeom prst="trapezoid">
            <a:avLst>
              <a:gd name="adj" fmla="val 108287"/>
            </a:avLst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txBody>
          <a:bodyPr wrap="square" rtlCol="0" anchor="ctr" anchorCtr="1">
            <a:spAutoFit/>
          </a:bodyPr>
          <a:lstStyle/>
          <a:p>
            <a:pPr algn="l">
              <a:defRPr sz="2800" dirty="0" err="1" smtClean="0">
                <a:latin typeface="+mn-lt"/>
              </a:defRPr>
            </a:pPr>
            <a:endParaRPr lang="de-DE" sz="2800" dirty="0" err="1">
              <a:solidFill>
                <a:srgbClr val="E7122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1100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1B84832-40D7-BF7B-8818-67C610D8C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= od dat k vhledům</a:t>
            </a:r>
          </a:p>
        </p:txBody>
      </p:sp>
      <p:sp>
        <p:nvSpPr>
          <p:cNvPr id="3" name="Zástupný obsah 4">
            <a:extLst>
              <a:ext uri="{FF2B5EF4-FFF2-40B4-BE49-F238E27FC236}">
                <a16:creationId xmlns:a16="http://schemas.microsoft.com/office/drawing/2014/main" id="{8225EDDA-35B0-6572-16E5-DF2D9396386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8232615" cy="413999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dirty="0"/>
              <a:t>Uspořádání dat, prozkoumání dílčích částí, popis (kategorizace), hledání vzorců/témat/kategorií a jejich interpretace.</a:t>
            </a:r>
          </a:p>
        </p:txBody>
      </p:sp>
    </p:spTree>
    <p:extLst>
      <p:ext uri="{BB962C8B-B14F-4D97-AF65-F5344CB8AC3E}">
        <p14:creationId xmlns:p14="http://schemas.microsoft.com/office/powerpoint/2010/main" val="223755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1B84832-40D7-BF7B-8818-67C610D8C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kvalitativních dat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28E39CC-9135-4BF6-F1C9-DDB4BF5C935C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8232615" cy="413999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dirty="0"/>
              <a:t>Rozhovory (hloubkové, expertní, kontextové atd.)</a:t>
            </a:r>
          </a:p>
          <a:p>
            <a:pPr>
              <a:lnSpc>
                <a:spcPct val="100000"/>
              </a:lnSpc>
            </a:pPr>
            <a:r>
              <a:rPr lang="cs-CZ" dirty="0"/>
              <a:t>Uživatelské testování</a:t>
            </a:r>
          </a:p>
          <a:p>
            <a:pPr>
              <a:lnSpc>
                <a:spcPct val="100000"/>
              </a:lnSpc>
            </a:pPr>
            <a:r>
              <a:rPr lang="cs-CZ" dirty="0"/>
              <a:t>Focus Group</a:t>
            </a:r>
          </a:p>
          <a:p>
            <a:pPr>
              <a:lnSpc>
                <a:spcPct val="100000"/>
              </a:lnSpc>
            </a:pPr>
            <a:r>
              <a:rPr lang="cs-CZ" dirty="0"/>
              <a:t>Etnografie / Pozorování</a:t>
            </a:r>
          </a:p>
          <a:p>
            <a:pPr>
              <a:lnSpc>
                <a:spcPct val="100000"/>
              </a:lnSpc>
            </a:pPr>
            <a:r>
              <a:rPr lang="cs-CZ" dirty="0"/>
              <a:t>Dotazníky (otevřené odpovědi)</a:t>
            </a:r>
          </a:p>
          <a:p>
            <a:pPr>
              <a:lnSpc>
                <a:spcPct val="100000"/>
              </a:lnSpc>
            </a:pPr>
            <a:r>
              <a:rPr lang="cs-CZ" dirty="0"/>
              <a:t>Recenze (produktů / služeb)</a:t>
            </a:r>
          </a:p>
          <a:p>
            <a:pPr>
              <a:lnSpc>
                <a:spcPct val="100000"/>
              </a:lnSpc>
            </a:pPr>
            <a:r>
              <a:rPr lang="cs-CZ" dirty="0"/>
              <a:t>Zpětná vazba / </a:t>
            </a:r>
            <a:r>
              <a:rPr lang="cs-CZ" dirty="0" err="1"/>
              <a:t>Customer</a:t>
            </a:r>
            <a:r>
              <a:rPr lang="cs-CZ" dirty="0"/>
              <a:t> Support</a:t>
            </a:r>
          </a:p>
          <a:p>
            <a:pPr>
              <a:lnSpc>
                <a:spcPct val="100000"/>
              </a:lnSpc>
            </a:pPr>
            <a:r>
              <a:rPr lang="cs-CZ" dirty="0"/>
              <a:t>Dokumenty (texty, obrázky, video, fotografie, obrazy)</a:t>
            </a:r>
          </a:p>
          <a:p>
            <a:pPr>
              <a:lnSpc>
                <a:spcPct val="100000"/>
              </a:lnSpc>
            </a:pPr>
            <a:r>
              <a:rPr lang="cs-CZ" dirty="0"/>
              <a:t>Deníkové studie</a:t>
            </a:r>
          </a:p>
        </p:txBody>
      </p:sp>
    </p:spTree>
    <p:extLst>
      <p:ext uri="{BB962C8B-B14F-4D97-AF65-F5344CB8AC3E}">
        <p14:creationId xmlns:p14="http://schemas.microsoft.com/office/powerpoint/2010/main" val="931002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1B84832-40D7-BF7B-8818-67C610D8C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kvalitativních dat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28E39CC-9135-4BF6-F1C9-DDB4BF5C935C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8232615" cy="413999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dirty="0"/>
              <a:t>Rozhovory (hloubkové, expertní, kontextové atd.)</a:t>
            </a:r>
          </a:p>
          <a:p>
            <a:pPr>
              <a:lnSpc>
                <a:spcPct val="100000"/>
              </a:lnSpc>
            </a:pPr>
            <a:r>
              <a:rPr lang="cs-CZ" dirty="0"/>
              <a:t>Uživatelské testování</a:t>
            </a:r>
          </a:p>
          <a:p>
            <a:pPr>
              <a:lnSpc>
                <a:spcPct val="100000"/>
              </a:lnSpc>
            </a:pPr>
            <a:r>
              <a:rPr lang="cs-CZ" dirty="0"/>
              <a:t>Focus Group</a:t>
            </a:r>
          </a:p>
          <a:p>
            <a:pPr>
              <a:lnSpc>
                <a:spcPct val="100000"/>
              </a:lnSpc>
            </a:pPr>
            <a:r>
              <a:rPr lang="cs-CZ" dirty="0"/>
              <a:t>Etnografie / Pozorování</a:t>
            </a:r>
          </a:p>
          <a:p>
            <a:pPr>
              <a:lnSpc>
                <a:spcPct val="100000"/>
              </a:lnSpc>
            </a:pPr>
            <a:r>
              <a:rPr lang="cs-CZ" dirty="0"/>
              <a:t>Dotazníky (otevřené odpovědi)</a:t>
            </a:r>
          </a:p>
          <a:p>
            <a:pPr>
              <a:lnSpc>
                <a:spcPct val="100000"/>
              </a:lnSpc>
            </a:pPr>
            <a:r>
              <a:rPr lang="cs-CZ" dirty="0"/>
              <a:t>Recenze (produktů / služeb)</a:t>
            </a:r>
          </a:p>
          <a:p>
            <a:pPr>
              <a:lnSpc>
                <a:spcPct val="100000"/>
              </a:lnSpc>
            </a:pPr>
            <a:r>
              <a:rPr lang="cs-CZ" dirty="0"/>
              <a:t>Zpětná vazba / </a:t>
            </a:r>
            <a:r>
              <a:rPr lang="cs-CZ" dirty="0" err="1"/>
              <a:t>Customer</a:t>
            </a:r>
            <a:r>
              <a:rPr lang="cs-CZ" dirty="0"/>
              <a:t> Support</a:t>
            </a:r>
          </a:p>
          <a:p>
            <a:pPr>
              <a:lnSpc>
                <a:spcPct val="100000"/>
              </a:lnSpc>
            </a:pPr>
            <a:r>
              <a:rPr lang="cs-CZ" dirty="0"/>
              <a:t>Dokumenty (texty, obrázky, video, fotografie, obrazy)</a:t>
            </a:r>
          </a:p>
          <a:p>
            <a:pPr>
              <a:lnSpc>
                <a:spcPct val="100000"/>
              </a:lnSpc>
            </a:pPr>
            <a:r>
              <a:rPr lang="cs-CZ" dirty="0"/>
              <a:t>Deníkové studie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16F31F47-A89A-694B-DBDB-EA56EDBEE835}"/>
                  </a:ext>
                </a:extLst>
              </p14:cNvPr>
              <p14:cNvContentPartPr/>
              <p14:nvPr/>
            </p14:nvContentPartPr>
            <p14:xfrm>
              <a:off x="5785175" y="1978979"/>
              <a:ext cx="1760760" cy="4356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16F31F47-A89A-694B-DBDB-EA56EDBEE83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95175" y="1798979"/>
                <a:ext cx="194040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42EA1F71-7019-6612-0592-0F35DA93304B}"/>
                  </a:ext>
                </a:extLst>
              </p14:cNvPr>
              <p14:cNvContentPartPr/>
              <p14:nvPr/>
            </p14:nvContentPartPr>
            <p14:xfrm>
              <a:off x="1142255" y="2507099"/>
              <a:ext cx="2943360" cy="3528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42EA1F71-7019-6612-0592-0F35DA93304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2615" y="2327459"/>
                <a:ext cx="312300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F9EC3FAD-BFBD-BFE1-E6B2-99557EEB8A91}"/>
                  </a:ext>
                </a:extLst>
              </p14:cNvPr>
              <p14:cNvContentPartPr/>
              <p14:nvPr/>
            </p14:nvContentPartPr>
            <p14:xfrm>
              <a:off x="1137215" y="3554699"/>
              <a:ext cx="3302640" cy="8172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F9EC3FAD-BFBD-BFE1-E6B2-99557EEB8A9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7575" y="3374699"/>
                <a:ext cx="348228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8C6590BF-DE16-B8A2-8C36-EDBD706A460D}"/>
                  </a:ext>
                </a:extLst>
              </p14:cNvPr>
              <p14:cNvContentPartPr/>
              <p14:nvPr/>
            </p14:nvContentPartPr>
            <p14:xfrm>
              <a:off x="5103335" y="5815859"/>
              <a:ext cx="2300400" cy="3924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8C6590BF-DE16-B8A2-8C36-EDBD706A460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3335" y="5636219"/>
                <a:ext cx="248004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1FB6638D-F010-68D6-10D4-B7482CA812BC}"/>
                  </a:ext>
                </a:extLst>
              </p14:cNvPr>
              <p14:cNvContentPartPr/>
              <p14:nvPr/>
            </p14:nvContentPartPr>
            <p14:xfrm>
              <a:off x="2789615" y="1980419"/>
              <a:ext cx="2780280" cy="2592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1FB6638D-F010-68D6-10D4-B7482CA812B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99975" y="1800779"/>
                <a:ext cx="295992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06D6412E-6B6E-01C4-1693-981FB7F33F6E}"/>
                  </a:ext>
                </a:extLst>
              </p14:cNvPr>
              <p14:cNvContentPartPr/>
              <p14:nvPr/>
            </p14:nvContentPartPr>
            <p14:xfrm>
              <a:off x="1096175" y="3065099"/>
              <a:ext cx="1791000" cy="2304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06D6412E-6B6E-01C4-1693-981FB7F33F6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06535" y="2885099"/>
                <a:ext cx="197064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29B47428-7AFD-CCEF-9445-CC991259844D}"/>
                  </a:ext>
                </a:extLst>
              </p14:cNvPr>
              <p14:cNvContentPartPr/>
              <p14:nvPr/>
            </p14:nvContentPartPr>
            <p14:xfrm>
              <a:off x="1052975" y="4216379"/>
              <a:ext cx="1482480" cy="2016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29B47428-7AFD-CCEF-9445-CC991259844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63335" y="4036379"/>
                <a:ext cx="166212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7A090957-5EE4-5C09-F657-9FE19DF9199C}"/>
                  </a:ext>
                </a:extLst>
              </p14:cNvPr>
              <p14:cNvContentPartPr/>
              <p14:nvPr/>
            </p14:nvContentPartPr>
            <p14:xfrm>
              <a:off x="1119215" y="4757459"/>
              <a:ext cx="1210680" cy="6768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7A090957-5EE4-5C09-F657-9FE19DF9199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29215" y="4577459"/>
                <a:ext cx="139032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9B1D473B-62D6-682B-D7B3-320087CB4B57}"/>
                  </a:ext>
                </a:extLst>
              </p14:cNvPr>
              <p14:cNvContentPartPr/>
              <p14:nvPr/>
            </p14:nvContentPartPr>
            <p14:xfrm>
              <a:off x="1108055" y="5281259"/>
              <a:ext cx="1811160" cy="2772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9B1D473B-62D6-682B-D7B3-320087CB4B5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18415" y="5101619"/>
                <a:ext cx="199080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FE7965E0-1DE0-CA8C-1803-870409C6C328}"/>
                  </a:ext>
                </a:extLst>
              </p14:cNvPr>
              <p14:cNvContentPartPr/>
              <p14:nvPr/>
            </p14:nvContentPartPr>
            <p14:xfrm>
              <a:off x="3349775" y="5247779"/>
              <a:ext cx="2571840" cy="5688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FE7965E0-1DE0-CA8C-1803-870409C6C32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60135" y="5068139"/>
                <a:ext cx="275148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651697D8-4C72-784D-F3AF-B0D80E0858FD}"/>
                  </a:ext>
                </a:extLst>
              </p14:cNvPr>
              <p14:cNvContentPartPr/>
              <p14:nvPr/>
            </p14:nvContentPartPr>
            <p14:xfrm>
              <a:off x="2986175" y="5882819"/>
              <a:ext cx="601920" cy="360"/>
            </p14:xfrm>
          </p:contentPart>
        </mc:Choice>
        <mc:Fallback xmlns=""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651697D8-4C72-784D-F3AF-B0D80E0858F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96175" y="5702819"/>
                <a:ext cx="78156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Rukopis 14">
                <a:extLst>
                  <a:ext uri="{FF2B5EF4-FFF2-40B4-BE49-F238E27FC236}">
                    <a16:creationId xmlns:a16="http://schemas.microsoft.com/office/drawing/2014/main" id="{B492265E-EF04-488A-719E-422E21D90C48}"/>
                  </a:ext>
                </a:extLst>
              </p14:cNvPr>
              <p14:cNvContentPartPr/>
              <p14:nvPr/>
            </p14:nvContentPartPr>
            <p14:xfrm>
              <a:off x="3869975" y="5868419"/>
              <a:ext cx="947160" cy="20160"/>
            </p14:xfrm>
          </p:contentPart>
        </mc:Choice>
        <mc:Fallback xmlns="">
          <p:pic>
            <p:nvPicPr>
              <p:cNvPr id="15" name="Rukopis 14">
                <a:extLst>
                  <a:ext uri="{FF2B5EF4-FFF2-40B4-BE49-F238E27FC236}">
                    <a16:creationId xmlns:a16="http://schemas.microsoft.com/office/drawing/2014/main" id="{B492265E-EF04-488A-719E-422E21D90C4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779975" y="5688419"/>
                <a:ext cx="112680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Rukopis 15">
                <a:extLst>
                  <a:ext uri="{FF2B5EF4-FFF2-40B4-BE49-F238E27FC236}">
                    <a16:creationId xmlns:a16="http://schemas.microsoft.com/office/drawing/2014/main" id="{3681023E-B435-8AE7-A49B-FBACC0CFACE7}"/>
                  </a:ext>
                </a:extLst>
              </p14:cNvPr>
              <p14:cNvContentPartPr/>
              <p14:nvPr/>
            </p14:nvContentPartPr>
            <p14:xfrm>
              <a:off x="7626575" y="5856539"/>
              <a:ext cx="906120" cy="360"/>
            </p14:xfrm>
          </p:contentPart>
        </mc:Choice>
        <mc:Fallback xmlns="">
          <p:pic>
            <p:nvPicPr>
              <p:cNvPr id="16" name="Rukopis 15">
                <a:extLst>
                  <a:ext uri="{FF2B5EF4-FFF2-40B4-BE49-F238E27FC236}">
                    <a16:creationId xmlns:a16="http://schemas.microsoft.com/office/drawing/2014/main" id="{3681023E-B435-8AE7-A49B-FBACC0CFACE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536575" y="5676899"/>
                <a:ext cx="1085760" cy="3600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ovéPole 16">
            <a:extLst>
              <a:ext uri="{FF2B5EF4-FFF2-40B4-BE49-F238E27FC236}">
                <a16:creationId xmlns:a16="http://schemas.microsoft.com/office/drawing/2014/main" id="{5C1E816A-7572-E748-34B1-7C19E2B14CA4}"/>
              </a:ext>
            </a:extLst>
          </p:cNvPr>
          <p:cNvSpPr txBox="1"/>
          <p:nvPr/>
        </p:nvSpPr>
        <p:spPr>
          <a:xfrm>
            <a:off x="2547134" y="1212984"/>
            <a:ext cx="1550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CHOVÁNÍ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CAFBB071-3F27-59F9-1ACA-602AADD886F8}"/>
              </a:ext>
            </a:extLst>
          </p:cNvPr>
          <p:cNvSpPr txBox="1"/>
          <p:nvPr/>
        </p:nvSpPr>
        <p:spPr>
          <a:xfrm>
            <a:off x="948589" y="1195466"/>
            <a:ext cx="1456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POSTOJE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Rukopis 18">
                <a:extLst>
                  <a:ext uri="{FF2B5EF4-FFF2-40B4-BE49-F238E27FC236}">
                    <a16:creationId xmlns:a16="http://schemas.microsoft.com/office/drawing/2014/main" id="{BE56F0DE-5CAB-4859-052F-347358660C29}"/>
                  </a:ext>
                </a:extLst>
              </p14:cNvPr>
              <p14:cNvContentPartPr/>
              <p14:nvPr/>
            </p14:nvContentPartPr>
            <p14:xfrm>
              <a:off x="1067230" y="1469219"/>
              <a:ext cx="1306440" cy="30240"/>
            </p14:xfrm>
          </p:contentPart>
        </mc:Choice>
        <mc:Fallback xmlns="">
          <p:pic>
            <p:nvPicPr>
              <p:cNvPr id="19" name="Rukopis 18">
                <a:extLst>
                  <a:ext uri="{FF2B5EF4-FFF2-40B4-BE49-F238E27FC236}">
                    <a16:creationId xmlns:a16="http://schemas.microsoft.com/office/drawing/2014/main" id="{BE56F0DE-5CAB-4859-052F-347358660C2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77230" y="1289219"/>
                <a:ext cx="148608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Rukopis 19">
                <a:extLst>
                  <a:ext uri="{FF2B5EF4-FFF2-40B4-BE49-F238E27FC236}">
                    <a16:creationId xmlns:a16="http://schemas.microsoft.com/office/drawing/2014/main" id="{29D514E7-C053-4D71-0737-DAAA6191BA2B}"/>
                  </a:ext>
                </a:extLst>
              </p14:cNvPr>
              <p14:cNvContentPartPr/>
              <p14:nvPr/>
            </p14:nvContentPartPr>
            <p14:xfrm>
              <a:off x="2709695" y="1437179"/>
              <a:ext cx="1280160" cy="32040"/>
            </p14:xfrm>
          </p:contentPart>
        </mc:Choice>
        <mc:Fallback xmlns="">
          <p:pic>
            <p:nvPicPr>
              <p:cNvPr id="20" name="Rukopis 19">
                <a:extLst>
                  <a:ext uri="{FF2B5EF4-FFF2-40B4-BE49-F238E27FC236}">
                    <a16:creationId xmlns:a16="http://schemas.microsoft.com/office/drawing/2014/main" id="{29D514E7-C053-4D71-0737-DAAA6191BA2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619695" y="1257179"/>
                <a:ext cx="145980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Rukopis 20">
                <a:extLst>
                  <a:ext uri="{FF2B5EF4-FFF2-40B4-BE49-F238E27FC236}">
                    <a16:creationId xmlns:a16="http://schemas.microsoft.com/office/drawing/2014/main" id="{AA08477B-1897-B3C7-DBDB-0F1F69395152}"/>
                  </a:ext>
                </a:extLst>
              </p14:cNvPr>
              <p14:cNvContentPartPr/>
              <p14:nvPr/>
            </p14:nvContentPartPr>
            <p14:xfrm>
              <a:off x="1118135" y="6404099"/>
              <a:ext cx="2189160" cy="12960"/>
            </p14:xfrm>
          </p:contentPart>
        </mc:Choice>
        <mc:Fallback xmlns="">
          <p:pic>
            <p:nvPicPr>
              <p:cNvPr id="21" name="Rukopis 20">
                <a:extLst>
                  <a:ext uri="{FF2B5EF4-FFF2-40B4-BE49-F238E27FC236}">
                    <a16:creationId xmlns:a16="http://schemas.microsoft.com/office/drawing/2014/main" id="{AA08477B-1897-B3C7-DBDB-0F1F6939515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28135" y="6224459"/>
                <a:ext cx="2368800" cy="37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22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6D40CC-121E-9A50-8478-8F971853D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Strategie analýzy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BE9182-7B12-B27C-1161-7BDE695C93E0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11084073" cy="4139998"/>
          </a:xfrm>
        </p:spPr>
        <p:txBody>
          <a:bodyPr>
            <a:noAutofit/>
          </a:bodyPr>
          <a:lstStyle/>
          <a:p>
            <a:pPr marL="72000" indent="0">
              <a:buNone/>
            </a:pPr>
            <a:r>
              <a:rPr lang="cs-CZ" b="1" dirty="0"/>
              <a:t>Induktivní</a:t>
            </a:r>
            <a:r>
              <a:rPr lang="cs-CZ" dirty="0"/>
              <a:t> (otevřené kódování) – </a:t>
            </a:r>
            <a:r>
              <a:rPr lang="cs-CZ" dirty="0" err="1"/>
              <a:t>bottom</a:t>
            </a:r>
            <a:r>
              <a:rPr lang="cs-CZ" dirty="0"/>
              <a:t>-up</a:t>
            </a:r>
          </a:p>
          <a:p>
            <a:r>
              <a:rPr lang="cs-CZ" dirty="0"/>
              <a:t>Rozložení textu na jednotky, kterým jsou přiděleny kódy (jména/pojmy). </a:t>
            </a:r>
          </a:p>
          <a:p>
            <a:r>
              <a:rPr lang="cs-CZ" dirty="0"/>
              <a:t>Kódy (kategorie) „vystupují“ z obsahu. Netvoří se dopředu. </a:t>
            </a:r>
          </a:p>
          <a:p>
            <a:pPr marL="72000" indent="0">
              <a:buNone/>
            </a:pPr>
            <a:r>
              <a:rPr lang="cs-CZ" b="1" dirty="0"/>
              <a:t>Deduktivní </a:t>
            </a:r>
            <a:r>
              <a:rPr lang="cs-CZ" dirty="0"/>
              <a:t>– top-</a:t>
            </a:r>
            <a:r>
              <a:rPr lang="cs-CZ" dirty="0" err="1"/>
              <a:t>down</a:t>
            </a:r>
            <a:r>
              <a:rPr lang="cs-CZ" b="1" dirty="0"/>
              <a:t> </a:t>
            </a:r>
          </a:p>
          <a:p>
            <a:r>
              <a:rPr lang="cs-CZ" dirty="0"/>
              <a:t>Kategorie se definují před kódováním. </a:t>
            </a:r>
          </a:p>
          <a:p>
            <a:r>
              <a:rPr lang="cs-CZ" dirty="0"/>
              <a:t>Měly by se opírat o existující teorie (z literatury, tématu, praxe).</a:t>
            </a:r>
          </a:p>
          <a:p>
            <a:r>
              <a:rPr lang="cs-CZ" dirty="0"/>
              <a:t>V designové praxi např. potřeby / obavy / touhy / bariéry; </a:t>
            </a:r>
            <a:r>
              <a:rPr lang="cs-CZ" dirty="0" err="1"/>
              <a:t>service</a:t>
            </a:r>
            <a:r>
              <a:rPr lang="cs-CZ" dirty="0"/>
              <a:t> </a:t>
            </a:r>
            <a:r>
              <a:rPr lang="cs-CZ" dirty="0" err="1"/>
              <a:t>blueprint</a:t>
            </a:r>
            <a:r>
              <a:rPr lang="cs-CZ" dirty="0"/>
              <a:t>; empatická mapa; user </a:t>
            </a:r>
            <a:r>
              <a:rPr lang="cs-CZ" dirty="0" err="1"/>
              <a:t>stories</a:t>
            </a:r>
            <a:r>
              <a:rPr lang="cs-CZ" dirty="0"/>
              <a:t>; apod. </a:t>
            </a:r>
            <a:endParaRPr lang="cs-CZ" b="1" dirty="0"/>
          </a:p>
          <a:p>
            <a:pPr marL="72000" indent="0">
              <a:buNone/>
            </a:pPr>
            <a:r>
              <a:rPr lang="cs-CZ" b="1" dirty="0"/>
              <a:t>Kombinace</a:t>
            </a:r>
          </a:p>
        </p:txBody>
      </p:sp>
    </p:spTree>
    <p:extLst>
      <p:ext uri="{BB962C8B-B14F-4D97-AF65-F5344CB8AC3E}">
        <p14:creationId xmlns:p14="http://schemas.microsoft.com/office/powerpoint/2010/main" val="2548837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6D40CC-121E-9A50-8478-8F971853D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analýzy?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BE9182-7B12-B27C-1161-7BDE695C93E0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46813" y="1690799"/>
            <a:ext cx="10898373" cy="4139998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přepis </a:t>
            </a:r>
            <a:r>
              <a:rPr lang="cs-CZ" dirty="0">
                <a:sym typeface="Wingdings" pitchFamily="2" charset="2"/>
              </a:rPr>
              <a:t> metadata  1. čtení  kódování  kategorizace  závěry 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1804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6D40CC-121E-9A50-8478-8F971853D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Metadata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E5F8A96A-85DA-EA02-60A4-98D76B093D9C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9689274" cy="4139998"/>
          </a:xfrm>
        </p:spPr>
        <p:txBody>
          <a:bodyPr>
            <a:noAutofit/>
          </a:bodyPr>
          <a:lstStyle/>
          <a:p>
            <a:r>
              <a:rPr lang="cs-CZ" dirty="0"/>
              <a:t>Údaje, které nejsou obsaženy explicitně v sesbíraných datech.</a:t>
            </a:r>
          </a:p>
          <a:p>
            <a:r>
              <a:rPr lang="cs-CZ" dirty="0"/>
              <a:t>Pomohou vám s analýzou. </a:t>
            </a:r>
          </a:p>
          <a:p>
            <a:r>
              <a:rPr lang="cs-CZ" dirty="0"/>
              <a:t>Umožní vám vracet se k sebraným datům.</a:t>
            </a:r>
          </a:p>
          <a:p>
            <a:r>
              <a:rPr lang="cs-CZ" dirty="0"/>
              <a:t>Typicky</a:t>
            </a:r>
          </a:p>
          <a:p>
            <a:pPr lvl="1"/>
            <a:r>
              <a:rPr lang="cs-CZ" dirty="0"/>
              <a:t>Projekt</a:t>
            </a:r>
          </a:p>
          <a:p>
            <a:pPr lvl="1"/>
            <a:r>
              <a:rPr lang="cs-CZ" dirty="0"/>
              <a:t>Datum / Místo</a:t>
            </a:r>
          </a:p>
          <a:p>
            <a:pPr lvl="1"/>
            <a:r>
              <a:rPr lang="cs-CZ" dirty="0"/>
              <a:t>Metoda</a:t>
            </a:r>
          </a:p>
          <a:p>
            <a:pPr lvl="1"/>
            <a:r>
              <a:rPr lang="cs-CZ" b="0" i="0" u="none" strike="noStrike" dirty="0" err="1">
                <a:solidFill>
                  <a:srgbClr val="374151"/>
                </a:solidFill>
                <a:effectLst/>
              </a:rPr>
              <a:t>Výzkumík</a:t>
            </a:r>
            <a:r>
              <a:rPr lang="cs-CZ" dirty="0">
                <a:solidFill>
                  <a:srgbClr val="374151"/>
                </a:solidFill>
              </a:rPr>
              <a:t>*</a:t>
            </a:r>
            <a:r>
              <a:rPr lang="cs-CZ" b="0" i="0" u="none" strike="noStrike" dirty="0" err="1">
                <a:solidFill>
                  <a:srgbClr val="374151"/>
                </a:solidFill>
                <a:effectLst/>
              </a:rPr>
              <a:t>ce</a:t>
            </a:r>
            <a:r>
              <a:rPr lang="cs-CZ" b="0" i="0" u="none" strike="noStrike" dirty="0">
                <a:solidFill>
                  <a:srgbClr val="374151"/>
                </a:solidFill>
                <a:effectLst/>
              </a:rPr>
              <a:t> </a:t>
            </a:r>
          </a:p>
          <a:p>
            <a:pPr lvl="1"/>
            <a:r>
              <a:rPr lang="cs-CZ" dirty="0">
                <a:solidFill>
                  <a:srgbClr val="374151"/>
                </a:solidFill>
              </a:rPr>
              <a:t>Označení participanta</a:t>
            </a:r>
          </a:p>
          <a:p>
            <a:pPr lvl="1"/>
            <a:r>
              <a:rPr lang="cs-CZ" dirty="0">
                <a:solidFill>
                  <a:srgbClr val="374151"/>
                </a:solidFill>
              </a:rPr>
              <a:t>Další údaje o participantech: organizace, pozice, role, věk, atd.</a:t>
            </a:r>
          </a:p>
        </p:txBody>
      </p:sp>
      <p:sp>
        <p:nvSpPr>
          <p:cNvPr id="9" name="Zástupný obsah 4">
            <a:extLst>
              <a:ext uri="{FF2B5EF4-FFF2-40B4-BE49-F238E27FC236}">
                <a16:creationId xmlns:a16="http://schemas.microsoft.com/office/drawing/2014/main" id="{E1DE8D98-16AD-858E-8491-6E7A094C029E}"/>
              </a:ext>
            </a:extLst>
          </p:cNvPr>
          <p:cNvSpPr txBox="1">
            <a:spLocks/>
          </p:cNvSpPr>
          <p:nvPr/>
        </p:nvSpPr>
        <p:spPr>
          <a:xfrm>
            <a:off x="719999" y="1701505"/>
            <a:ext cx="8232615" cy="4139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00" indent="-180000" algn="l" defTabSz="914400" rtl="0" eaLnBrk="1" latinLnBrk="0" hangingPunct="1">
              <a:lnSpc>
                <a:spcPts val="36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̶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2124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6D40CC-121E-9A50-8478-8F971853D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analýzy?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BE9182-7B12-B27C-1161-7BDE695C93E0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46813" y="1690799"/>
            <a:ext cx="10898373" cy="4139998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přepis </a:t>
            </a:r>
            <a:r>
              <a:rPr lang="cs-CZ" dirty="0">
                <a:sym typeface="Wingdings" pitchFamily="2" charset="2"/>
              </a:rPr>
              <a:t> metadata  1. čtení  kódování  kategorizace  závěry  </a:t>
            </a:r>
            <a:endParaRPr lang="cs-CZ" dirty="0"/>
          </a:p>
        </p:txBody>
      </p:sp>
      <p:sp>
        <p:nvSpPr>
          <p:cNvPr id="4" name="Zástupný obsah 7">
            <a:extLst>
              <a:ext uri="{FF2B5EF4-FFF2-40B4-BE49-F238E27FC236}">
                <a16:creationId xmlns:a16="http://schemas.microsoft.com/office/drawing/2014/main" id="{172E6E33-393A-AE9D-8771-101DCE386320}"/>
              </a:ext>
            </a:extLst>
          </p:cNvPr>
          <p:cNvSpPr txBox="1">
            <a:spLocks/>
          </p:cNvSpPr>
          <p:nvPr/>
        </p:nvSpPr>
        <p:spPr>
          <a:xfrm>
            <a:off x="646813" y="3989125"/>
            <a:ext cx="9689274" cy="665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00" indent="-180000" algn="l" defTabSz="914400" rtl="0" eaLnBrk="1" latinLnBrk="0" hangingPunct="1">
              <a:lnSpc>
                <a:spcPts val="36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̶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0">
              <a:buNone/>
            </a:pPr>
            <a:r>
              <a:rPr lang="cs-CZ" dirty="0">
                <a:solidFill>
                  <a:srgbClr val="374151"/>
                </a:solidFill>
              </a:rPr>
              <a:t>+ Připomenutí si cíle výzkumu &amp; výzkumných otázek</a:t>
            </a:r>
          </a:p>
        </p:txBody>
      </p:sp>
    </p:spTree>
    <p:extLst>
      <p:ext uri="{BB962C8B-B14F-4D97-AF65-F5344CB8AC3E}">
        <p14:creationId xmlns:p14="http://schemas.microsoft.com/office/powerpoint/2010/main" val="136618764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5723</TotalTime>
  <Words>494</Words>
  <Application>Microsoft Macintosh PowerPoint</Application>
  <PresentationFormat>Širokoúhlá obrazovka</PresentationFormat>
  <Paragraphs>82</Paragraphs>
  <Slides>17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Motiv Office</vt:lpstr>
      <vt:lpstr>ÚVOD DO ANALÝZY KVALITATIVNÍCH DAT</vt:lpstr>
      <vt:lpstr>Analýza kvalitativních dat</vt:lpstr>
      <vt:lpstr>Analýza = od dat k vhledům</vt:lpstr>
      <vt:lpstr>Zdroje kvalitativních dat </vt:lpstr>
      <vt:lpstr>Zdroje kvalitativních dat </vt:lpstr>
      <vt:lpstr>Strategie analýzy</vt:lpstr>
      <vt:lpstr>Postup analýzy?</vt:lpstr>
      <vt:lpstr>Metadata</vt:lpstr>
      <vt:lpstr>Postup analýzy?</vt:lpstr>
      <vt:lpstr>Kódování</vt:lpstr>
      <vt:lpstr>Kódování</vt:lpstr>
      <vt:lpstr>Kategorizace</vt:lpstr>
      <vt:lpstr>Tematická analýza</vt:lpstr>
      <vt:lpstr>Prezentace aplikace PowerPoint</vt:lpstr>
      <vt:lpstr>Závěry</vt:lpstr>
      <vt:lpstr>Postup analýzy?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ANALÝZY KVALITATIVNÍCH DAT</dc:title>
  <dc:creator>Josef Kocurek</dc:creator>
  <cp:lastModifiedBy>Josef Kocurek</cp:lastModifiedBy>
  <cp:revision>5</cp:revision>
  <dcterms:created xsi:type="dcterms:W3CDTF">2023-03-23T16:43:00Z</dcterms:created>
  <dcterms:modified xsi:type="dcterms:W3CDTF">2023-05-03T07:11:53Z</dcterms:modified>
</cp:coreProperties>
</file>