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8" r:id="rId5"/>
    <p:sldId id="272" r:id="rId6"/>
    <p:sldId id="275" r:id="rId7"/>
    <p:sldId id="279" r:id="rId8"/>
    <p:sldId id="276" r:id="rId9"/>
    <p:sldId id="277" r:id="rId10"/>
    <p:sldId id="278" r:id="rId11"/>
    <p:sldId id="274" r:id="rId12"/>
    <p:sldId id="280" r:id="rId13"/>
    <p:sldId id="281" r:id="rId14"/>
    <p:sldId id="282" r:id="rId15"/>
    <p:sldId id="273" r:id="rId16"/>
    <p:sldId id="283" r:id="rId17"/>
    <p:sldId id="284" r:id="rId18"/>
    <p:sldId id="26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82107"/>
  </p:normalViewPr>
  <p:slideViewPr>
    <p:cSldViewPr snapToGrid="0">
      <p:cViewPr varScale="1">
        <p:scale>
          <a:sx n="97" d="100"/>
          <a:sy n="97" d="100"/>
        </p:scale>
        <p:origin x="1024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1:40:4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24575,'28'33'0,"27"22"0,-2-4 0,7 6 0,11 10 0,3 4 0,-17-16 0,2 2 0,0 0 0,0-2 0,1 1 0,-2-1 0,-7-5 0,-1-1 0,0 0 0,2 1 0,0 0 0,0 0 0,-4-3 0,0 0 0,-1 1 0,20 22 0,-1 0 0,-16-19 0,1 0 0,-4-3 0,-2 0 0,0-2 0,16 18 0,0-1 0,-22-24 0,-1-1 0,6 5 0,-2-1 0,25 21 0,-30-31 0,-12-12 0,-9-10 0,-4-4 0,-6-5 0,-3-1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1:40:43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0 24575,'0'17'0,"13"19"0,18 29 0,11 14 0,-10-23 0,2 2 0,1 6 0,1 1 0,0 4 0,0 2 0,3 7 0,-2-1 0,-5-9 0,-2-1 0,0-2 0,-2-2 0,-3-6 0,0-2 0,14 32 0,-12-22 0,-12-22 0,-4-16 0,-6-10 0,-4-10 0,-6-7 0,-6-9 0,-6-7 0,-5-3 0,-5-3 0,0 2 0,-5-2 0,2-1 0,-7-10 0,-11-5 0,-15-4 0,-18-7 0,36 24 0,-2 1 0,-2-4 0,-1-1 0,-1 0 0,0-1 0,-1 1 0,0 0 0,6 3 0,1 1 0,-36-16 0,16 9 0,14 10 0,10 4 0,12 6 0,8 4 0,7 3 0,6 5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91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749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510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802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557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007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332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691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5" Type="http://schemas.openxmlformats.org/officeDocument/2006/relationships/customXml" Target="../ink/ink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19DFE60-9041-BA3C-B9DB-4FB6D87B1016}"/>
              </a:ext>
            </a:extLst>
          </p:cNvPr>
          <p:cNvSpPr/>
          <p:nvPr/>
        </p:nvSpPr>
        <p:spPr bwMode="auto">
          <a:xfrm>
            <a:off x="0" y="5241374"/>
            <a:ext cx="12192000" cy="1616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Obrázek 3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112D0C1C-9560-8CCA-13CC-1AEB515A9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/>
          <a:stretch/>
        </p:blipFill>
        <p:spPr>
          <a:xfrm>
            <a:off x="398502" y="5284052"/>
            <a:ext cx="11361036" cy="1490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554399-D6EC-D09F-CA2A-766D35CF0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20387"/>
            <a:ext cx="7772399" cy="5829299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6EA0D12-9D03-FFC8-4CA7-FB6F4535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0" y="2314575"/>
            <a:ext cx="6784177" cy="1171580"/>
          </a:xfrm>
        </p:spPr>
        <p:txBody>
          <a:bodyPr/>
          <a:lstStyle/>
          <a:p>
            <a:r>
              <a:rPr lang="cs-CZ" dirty="0"/>
              <a:t>NÁSTROJE </a:t>
            </a:r>
            <a:br>
              <a:rPr lang="cs-CZ" dirty="0"/>
            </a:br>
            <a:r>
              <a:rPr lang="cs-CZ" dirty="0"/>
              <a:t>PRO ANALÝZU</a:t>
            </a:r>
            <a:br>
              <a:rPr lang="cs-CZ" dirty="0"/>
            </a:br>
            <a:r>
              <a:rPr lang="cs-CZ" dirty="0"/>
              <a:t>KVALITATIVNÍCH DAT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DB40AA5-3B44-91EF-1448-5058B4921829}"/>
              </a:ext>
            </a:extLst>
          </p:cNvPr>
          <p:cNvSpPr txBox="1"/>
          <p:nvPr/>
        </p:nvSpPr>
        <p:spPr>
          <a:xfrm>
            <a:off x="398500" y="41356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DESB23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2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Dovetail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259ED1-5129-D8D3-CFE0-E8D73A935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31"/>
            <a:ext cx="12271187" cy="65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EFA03C5-C0FE-D8FC-E442-EA58B8B0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1478621"/>
            <a:ext cx="12161734" cy="5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3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Miro / </a:t>
            </a:r>
            <a:r>
              <a:rPr lang="cs-CZ" dirty="0" err="1"/>
              <a:t>Mural</a:t>
            </a:r>
            <a:endParaRPr lang="cs-CZ" dirty="0"/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A04620F6-C366-4377-DCED-1B381390D2D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Vizuální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Participativní / kolaborativní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Pořád jsou to jen lístečky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err="1"/>
              <a:t>Povrchovější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Výkon</a:t>
            </a:r>
          </a:p>
        </p:txBody>
      </p:sp>
    </p:spTree>
    <p:extLst>
      <p:ext uri="{BB962C8B-B14F-4D97-AF65-F5344CB8AC3E}">
        <p14:creationId xmlns:p14="http://schemas.microsoft.com/office/powerpoint/2010/main" val="71265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diagram&#10;&#10;Popis byl vytvořen automaticky">
            <a:extLst>
              <a:ext uri="{FF2B5EF4-FFF2-40B4-BE49-F238E27FC236}">
                <a16:creationId xmlns:a16="http://schemas.microsoft.com/office/drawing/2014/main" id="{213102E4-6BFB-4C04-1473-028D6BA3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1257"/>
            <a:ext cx="7772400" cy="4856743"/>
          </a:xfrm>
          <a:prstGeom prst="rect">
            <a:avLst/>
          </a:prstGeom>
        </p:spPr>
      </p:pic>
      <p:pic>
        <p:nvPicPr>
          <p:cNvPr id="11" name="Obrázek 10" descr="Obsah obrázku stůl&#10;&#10;Popis byl vytvořen automaticky">
            <a:extLst>
              <a:ext uri="{FF2B5EF4-FFF2-40B4-BE49-F238E27FC236}">
                <a16:creationId xmlns:a16="http://schemas.microsoft.com/office/drawing/2014/main" id="{947AEEEF-7DD8-2CBC-97DD-576D84FD1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1" cy="3121909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EE3D8FC-2F71-F335-5794-24806A58BC01}"/>
              </a:ext>
            </a:extLst>
          </p:cNvPr>
          <p:cNvGrpSpPr/>
          <p:nvPr/>
        </p:nvGrpSpPr>
        <p:grpSpPr>
          <a:xfrm>
            <a:off x="4509960" y="2455006"/>
            <a:ext cx="956880" cy="1046520"/>
            <a:chOff x="4509960" y="2455006"/>
            <a:chExt cx="956880" cy="10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B4897D33-6A09-3FBB-E54F-A3CA91B45F3D}"/>
                    </a:ext>
                  </a:extLst>
                </p14:cNvPr>
                <p14:cNvContentPartPr/>
                <p14:nvPr/>
              </p14:nvContentPartPr>
              <p14:xfrm>
                <a:off x="4509960" y="2455006"/>
                <a:ext cx="708120" cy="68940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B4897D33-6A09-3FBB-E54F-A3CA91B45F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1320" y="2446366"/>
                  <a:ext cx="72576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91FCBD57-F93C-B3B3-986B-3DA2D22DADF6}"/>
                    </a:ext>
                  </a:extLst>
                </p14:cNvPr>
                <p14:cNvContentPartPr/>
                <p14:nvPr/>
              </p14:nvContentPartPr>
              <p14:xfrm>
                <a:off x="5033760" y="3013006"/>
                <a:ext cx="433080" cy="4885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91FCBD57-F93C-B3B3-986B-3DA2D22DAD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24760" y="3004006"/>
                  <a:ext cx="450720" cy="50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539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zvažovat při výběru nástroje?</a:t>
            </a:r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A04620F6-C366-4377-DCED-1B381390D2D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Množství dat</a:t>
            </a:r>
          </a:p>
          <a:p>
            <a:pPr>
              <a:lnSpc>
                <a:spcPct val="150000"/>
              </a:lnSpc>
            </a:pPr>
            <a:r>
              <a:rPr lang="cs-CZ" dirty="0"/>
              <a:t>Sám/sama vs. tým</a:t>
            </a:r>
          </a:p>
          <a:p>
            <a:pPr>
              <a:lnSpc>
                <a:spcPct val="150000"/>
              </a:lnSpc>
            </a:pPr>
            <a:r>
              <a:rPr lang="cs-CZ" dirty="0"/>
              <a:t>Rozpočet</a:t>
            </a:r>
          </a:p>
          <a:p>
            <a:pPr>
              <a:lnSpc>
                <a:spcPct val="150000"/>
              </a:lnSpc>
            </a:pPr>
            <a:r>
              <a:rPr lang="cs-CZ" dirty="0"/>
              <a:t>Jednorázová data vs. dlouhodobá </a:t>
            </a:r>
          </a:p>
          <a:p>
            <a:pPr>
              <a:lnSpc>
                <a:spcPct val="150000"/>
              </a:lnSpc>
            </a:pPr>
            <a:r>
              <a:rPr lang="cs-CZ" dirty="0"/>
              <a:t>Další funkce – přepisy dat, nahrávky, práce s obrázky apod.</a:t>
            </a:r>
          </a:p>
          <a:p>
            <a:pPr>
              <a:lnSpc>
                <a:spcPct val="150000"/>
              </a:lnSpc>
            </a:pPr>
            <a:r>
              <a:rPr lang="cs-CZ" dirty="0"/>
              <a:t>Bezpečí dat</a:t>
            </a:r>
          </a:p>
        </p:txBody>
      </p:sp>
    </p:spTree>
    <p:extLst>
      <p:ext uri="{BB962C8B-B14F-4D97-AF65-F5344CB8AC3E}">
        <p14:creationId xmlns:p14="http://schemas.microsoft.com/office/powerpoint/2010/main" val="421034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2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Papír a tužka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A6A109B0-166B-EF65-BF95-B2A76048247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38" y="128588"/>
            <a:ext cx="4932826" cy="6285996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60BC319-B0D0-C23E-3749-EAAC01C9A34A}"/>
              </a:ext>
            </a:extLst>
          </p:cNvPr>
          <p:cNvSpPr txBox="1"/>
          <p:nvPr/>
        </p:nvSpPr>
        <p:spPr>
          <a:xfrm>
            <a:off x="5024437" y="6138000"/>
            <a:ext cx="5807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0" u="none" strike="noStrike" dirty="0" err="1">
                <a:solidFill>
                  <a:srgbClr val="000000"/>
                </a:solidFill>
                <a:effectLst/>
              </a:rPr>
              <a:t>Hendl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, J. (2005). Axiální kódování.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</a:rPr>
              <a:t>Kvalitativní výzkum: Základní metody a aplikace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 (s. 249|). obrázek, Portál. </a:t>
            </a:r>
          </a:p>
          <a:p>
            <a:pPr algn="l"/>
            <a:endParaRPr lang="cs-CZ" sz="1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8937231D-ABEB-3AE9-A75C-E6DEAEA06513}"/>
              </a:ext>
            </a:extLst>
          </p:cNvPr>
          <p:cNvSpPr txBox="1">
            <a:spLocks/>
          </p:cNvSpPr>
          <p:nvPr/>
        </p:nvSpPr>
        <p:spPr>
          <a:xfrm>
            <a:off x="719999" y="1701505"/>
            <a:ext cx="7920417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kern="0" dirty="0"/>
              <a:t>+ Kontakt s obsahem</a:t>
            </a:r>
          </a:p>
          <a:p>
            <a:pPr marL="7200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kern="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kern="0" dirty="0"/>
              <a:t>Manuální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kern="0" dirty="0"/>
              <a:t>Náročný na pozornost,</a:t>
            </a:r>
            <a:br>
              <a:rPr lang="cs-CZ" kern="0" dirty="0"/>
            </a:br>
            <a:r>
              <a:rPr lang="cs-CZ" kern="0" dirty="0"/>
              <a:t>poznámkování</a:t>
            </a:r>
          </a:p>
          <a:p>
            <a:pPr>
              <a:lnSpc>
                <a:spcPct val="150000"/>
              </a:lnSpc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5254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Větší počet jednoduchých odpovědí</a:t>
            </a:r>
            <a:br>
              <a:rPr lang="cs-CZ" dirty="0"/>
            </a:br>
            <a:r>
              <a:rPr lang="cs-CZ" dirty="0"/>
              <a:t>   (např. z dotazníku)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Navázaní na další odpovědi (</a:t>
            </a:r>
            <a:r>
              <a:rPr lang="cs-CZ" dirty="0" err="1"/>
              <a:t>kvanti</a:t>
            </a:r>
            <a:r>
              <a:rPr lang="cs-CZ" dirty="0"/>
              <a:t>)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Přehlednost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Těžkopádnost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00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Excel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-</a:t>
            </a:r>
          </a:p>
        </p:txBody>
      </p:sp>
      <p:pic>
        <p:nvPicPr>
          <p:cNvPr id="2" name="Obrázek 1" descr="Obsah obrázku kalendář&#10;&#10;Popis byl vytvořen automaticky">
            <a:extLst>
              <a:ext uri="{FF2B5EF4-FFF2-40B4-BE49-F238E27FC236}">
                <a16:creationId xmlns:a16="http://schemas.microsoft.com/office/drawing/2014/main" id="{D71E368F-0072-5E9D-6E4A-F1A812FD5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88" y="0"/>
            <a:ext cx="1253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Textový editor (Google / Word)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Nízkonákladový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Snadná manipulace s textem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Obtížné kódování / hledání vztahů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Lineární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„Uzavřené“ prostředí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64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F5241BD-986E-F586-F406-EF8D0E05C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47047"/>
              </p:ext>
            </p:extLst>
          </p:nvPr>
        </p:nvGraphicFramePr>
        <p:xfrm>
          <a:off x="2289504" y="468454"/>
          <a:ext cx="7505694" cy="403084"/>
        </p:xfrm>
        <a:graphic>
          <a:graphicData uri="http://schemas.openxmlformats.org/drawingml/2006/table">
            <a:tbl>
              <a:tblPr/>
              <a:tblGrid>
                <a:gridCol w="833966">
                  <a:extLst>
                    <a:ext uri="{9D8B030D-6E8A-4147-A177-3AD203B41FA5}">
                      <a16:colId xmlns:a16="http://schemas.microsoft.com/office/drawing/2014/main" val="3763100587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1259418712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472820835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3817646873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3534567640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4032484514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1199832312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3737647853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val="3210609614"/>
                    </a:ext>
                  </a:extLst>
                </a:gridCol>
              </a:tblGrid>
              <a:tr h="403084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AFF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56449B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00A995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95C93D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FC40C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ED1B33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F8A599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B572AF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solidFill>
                            <a:srgbClr val="7A89C4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28575" marT="28575" marB="2857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40878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9200CB3-28C8-5A66-9FE4-1C22DC30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20" y="1271613"/>
            <a:ext cx="7505700" cy="1536701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597E44D-5D72-3D8C-684B-39091E646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1"/>
          <a:stretch/>
        </p:blipFill>
        <p:spPr bwMode="auto">
          <a:xfrm>
            <a:off x="2250919" y="3208390"/>
            <a:ext cx="7544276" cy="3521024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70E7D4CE-5D76-4386-34C7-D8A01946B9F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468453"/>
            <a:ext cx="1530921" cy="798833"/>
          </a:xfrm>
        </p:spPr>
        <p:txBody>
          <a:bodyPr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/>
              <a:t>Označení </a:t>
            </a:r>
            <a:br>
              <a:rPr lang="cs-CZ" sz="2000" dirty="0"/>
            </a:br>
            <a:r>
              <a:rPr lang="cs-CZ" sz="2000" dirty="0"/>
              <a:t>participantů</a:t>
            </a:r>
          </a:p>
        </p:txBody>
      </p:sp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2CD15179-48E3-2DC7-210D-B658D532A380}"/>
              </a:ext>
            </a:extLst>
          </p:cNvPr>
          <p:cNvSpPr txBox="1">
            <a:spLocks/>
          </p:cNvSpPr>
          <p:nvPr/>
        </p:nvSpPr>
        <p:spPr>
          <a:xfrm>
            <a:off x="719998" y="1640546"/>
            <a:ext cx="1530921" cy="798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Přepis </a:t>
            </a:r>
            <a:br>
              <a:rPr lang="cs-CZ" sz="2000" kern="0" dirty="0"/>
            </a:br>
            <a:r>
              <a:rPr lang="cs-CZ" sz="2000" kern="0" dirty="0"/>
              <a:t>rozhovoru</a:t>
            </a:r>
          </a:p>
        </p:txBody>
      </p:sp>
      <p:sp>
        <p:nvSpPr>
          <p:cNvPr id="13" name="Zástupný obsah 4">
            <a:extLst>
              <a:ext uri="{FF2B5EF4-FFF2-40B4-BE49-F238E27FC236}">
                <a16:creationId xmlns:a16="http://schemas.microsoft.com/office/drawing/2014/main" id="{46A6F24C-A620-6914-4F4F-576FF5DBC174}"/>
              </a:ext>
            </a:extLst>
          </p:cNvPr>
          <p:cNvSpPr txBox="1">
            <a:spLocks/>
          </p:cNvSpPr>
          <p:nvPr/>
        </p:nvSpPr>
        <p:spPr>
          <a:xfrm>
            <a:off x="719998" y="3300873"/>
            <a:ext cx="1530921" cy="798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Analýza</a:t>
            </a:r>
            <a:br>
              <a:rPr lang="cs-CZ" sz="2000" kern="0" dirty="0"/>
            </a:br>
            <a:r>
              <a:rPr lang="cs-CZ" sz="2000" kern="0" dirty="0"/>
              <a:t>rozhovoru</a:t>
            </a:r>
          </a:p>
        </p:txBody>
      </p:sp>
    </p:spTree>
    <p:extLst>
      <p:ext uri="{BB962C8B-B14F-4D97-AF65-F5344CB8AC3E}">
        <p14:creationId xmlns:p14="http://schemas.microsoft.com/office/powerpoint/2010/main" val="407374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E31FEA3-1436-1452-F95F-1C40EBCD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80" y="476393"/>
            <a:ext cx="7413470" cy="2635120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5912F3E-A2B7-4597-8F45-4348CB40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80" y="3463176"/>
            <a:ext cx="7413470" cy="2747062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20622846-209B-29E2-1FA1-45BC83ED15BE}"/>
              </a:ext>
            </a:extLst>
          </p:cNvPr>
          <p:cNvSpPr txBox="1">
            <a:spLocks/>
          </p:cNvSpPr>
          <p:nvPr/>
        </p:nvSpPr>
        <p:spPr>
          <a:xfrm>
            <a:off x="719999" y="1149544"/>
            <a:ext cx="1530921" cy="798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Analýza</a:t>
            </a:r>
            <a:br>
              <a:rPr lang="cs-CZ" sz="2000" kern="0" dirty="0"/>
            </a:br>
            <a:r>
              <a:rPr lang="cs-CZ" sz="2000" kern="0" dirty="0"/>
              <a:t>všech</a:t>
            </a:r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3406F49D-3B45-E3F6-C141-31E15DED94ED}"/>
              </a:ext>
            </a:extLst>
          </p:cNvPr>
          <p:cNvSpPr txBox="1">
            <a:spLocks/>
          </p:cNvSpPr>
          <p:nvPr/>
        </p:nvSpPr>
        <p:spPr>
          <a:xfrm>
            <a:off x="812229" y="4420202"/>
            <a:ext cx="1530921" cy="798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kern="0" dirty="0"/>
              <a:t>Citace </a:t>
            </a:r>
            <a:br>
              <a:rPr lang="cs-CZ" sz="2000" kern="0" dirty="0"/>
            </a:br>
            <a:r>
              <a:rPr lang="cs-CZ" sz="2000" kern="0" dirty="0"/>
              <a:t>v práci</a:t>
            </a:r>
          </a:p>
        </p:txBody>
      </p:sp>
    </p:spTree>
    <p:extLst>
      <p:ext uri="{BB962C8B-B14F-4D97-AF65-F5344CB8AC3E}">
        <p14:creationId xmlns:p14="http://schemas.microsoft.com/office/powerpoint/2010/main" val="20164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Dovetail</a:t>
            </a:r>
            <a:r>
              <a:rPr lang="cs-CZ" dirty="0"/>
              <a:t> / </a:t>
            </a:r>
            <a:r>
              <a:rPr lang="cs-CZ" dirty="0" err="1"/>
              <a:t>Condens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E39CC-9135-4BF6-F1C9-DDB4BF5C93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Výzkumnický nástroj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Celý proces výzkumu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</a:t>
            </a:r>
            <a:r>
              <a:rPr lang="cs-CZ" dirty="0" err="1"/>
              <a:t>Repozitář</a:t>
            </a:r>
            <a:r>
              <a:rPr lang="cs-CZ" dirty="0"/>
              <a:t> dat / </a:t>
            </a:r>
            <a:r>
              <a:rPr lang="cs-CZ" dirty="0" err="1"/>
              <a:t>Atomic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+ Uživatelsky přívětivý 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Nákladný</a:t>
            </a:r>
          </a:p>
        </p:txBody>
      </p:sp>
    </p:spTree>
    <p:extLst>
      <p:ext uri="{BB962C8B-B14F-4D97-AF65-F5344CB8AC3E}">
        <p14:creationId xmlns:p14="http://schemas.microsoft.com/office/powerpoint/2010/main" val="144063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Dovetail</a:t>
            </a:r>
            <a:r>
              <a:rPr lang="cs-CZ" dirty="0"/>
              <a:t> / </a:t>
            </a:r>
            <a:r>
              <a:rPr lang="cs-CZ" dirty="0" err="1"/>
              <a:t>Condens</a:t>
            </a:r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9A936491-C645-DA56-83C8-B5A793AA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2" y="1608381"/>
            <a:ext cx="10345738" cy="36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70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0bd3f0-8440-413d-9875-9ef0c319a968">
      <Terms xmlns="http://schemas.microsoft.com/office/infopath/2007/PartnerControls"/>
    </lcf76f155ced4ddcb4097134ff3c332f>
    <TaxCatchAll xmlns="5f8a3dbd-eabc-4ca2-b767-4e169b0b1a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EEC946F108E408FB4D2A886B6C084" ma:contentTypeVersion="13" ma:contentTypeDescription="Vytvoří nový dokument" ma:contentTypeScope="" ma:versionID="b98d6ed1e3b308c9d7d4e226c23d4aaa">
  <xsd:schema xmlns:xsd="http://www.w3.org/2001/XMLSchema" xmlns:xs="http://www.w3.org/2001/XMLSchema" xmlns:p="http://schemas.microsoft.com/office/2006/metadata/properties" xmlns:ns2="f30bd3f0-8440-413d-9875-9ef0c319a968" xmlns:ns3="5f8a3dbd-eabc-4ca2-b767-4e169b0b1a54" targetNamespace="http://schemas.microsoft.com/office/2006/metadata/properties" ma:root="true" ma:fieldsID="9f9d52fe31741bd064ecc26b60b404ae" ns2:_="" ns3:_="">
    <xsd:import namespace="f30bd3f0-8440-413d-9875-9ef0c319a968"/>
    <xsd:import namespace="5f8a3dbd-eabc-4ca2-b767-4e169b0b1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d3f0-8440-413d-9875-9ef0c319a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3dbd-eabc-4ca2-b767-4e169b0b1a5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6eeaa1-f060-4459-a951-47081bc33063}" ma:internalName="TaxCatchAll" ma:showField="CatchAllData" ma:web="5f8a3dbd-eabc-4ca2-b767-4e169b0b1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purl.org/dc/terms/"/>
    <ds:schemaRef ds:uri="5f8a3dbd-eabc-4ca2-b767-4e169b0b1a5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f30bd3f0-8440-413d-9875-9ef0c319a96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9BAAA8C-7D13-4B51-925C-0C38DB50B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bd3f0-8440-413d-9875-9ef0c319a968"/>
    <ds:schemaRef ds:uri="5f8a3dbd-eabc-4ca2-b767-4e169b0b1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9578</TotalTime>
  <Words>207</Words>
  <Application>Microsoft Macintosh PowerPoint</Application>
  <PresentationFormat>Širokoúhlá obrazovka</PresentationFormat>
  <Paragraphs>70</Paragraphs>
  <Slides>15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NÁSTROJE  PRO ANALÝZU KVALITATIVNÍCH DAT</vt:lpstr>
      <vt:lpstr>Papír a tužka</vt:lpstr>
      <vt:lpstr>Excel </vt:lpstr>
      <vt:lpstr>Excel </vt:lpstr>
      <vt:lpstr>Textový editor (Google / Word)</vt:lpstr>
      <vt:lpstr>Prezentace aplikace PowerPoint</vt:lpstr>
      <vt:lpstr>Prezentace aplikace PowerPoint</vt:lpstr>
      <vt:lpstr>Dovetail / Condens</vt:lpstr>
      <vt:lpstr>Dovetail / Condens</vt:lpstr>
      <vt:lpstr>Dovetail</vt:lpstr>
      <vt:lpstr>Prezentace aplikace PowerPoint</vt:lpstr>
      <vt:lpstr>Miro / Mural</vt:lpstr>
      <vt:lpstr>Prezentace aplikace PowerPoint</vt:lpstr>
      <vt:lpstr>Co zvažovat při výběru nástroje?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Weissar</dc:creator>
  <cp:lastModifiedBy>Josef Kocurek</cp:lastModifiedBy>
  <cp:revision>13</cp:revision>
  <cp:lastPrinted>1601-01-01T00:00:00Z</cp:lastPrinted>
  <dcterms:created xsi:type="dcterms:W3CDTF">2022-12-20T09:16:48Z</dcterms:created>
  <dcterms:modified xsi:type="dcterms:W3CDTF">2023-05-03T07:16:09Z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0x0101009E7EEC946F108E408FB4D2A886B6C084</vt:lpwstr>
  </property>
</Properties>
</file>