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A10A2-73B6-26A5-B5E9-4594014A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3AFD6B-C537-491F-D26E-D72E498D8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3AEF88-9E1B-29CA-97D2-556977B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DC137-AD31-42D7-FDCA-34C0F8F1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7D6BB-A4F3-3CC5-8F79-8309322C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5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9338B-E402-3C32-716F-3DA00FAA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8B7D67-9BEA-DF5F-2AC8-12D304037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312879-1AC9-693C-DA5E-73AA07EA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07F75-66BE-E491-5DA0-5421C98D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8E0BD7-0C98-13A9-A4D8-E63724A1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2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194445-ED8D-7EC4-9FFD-FD0A236B2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72208F-2970-58B3-E8B3-BB49E0358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AAB563-473B-B8DE-EFCD-555FF20A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FEDFD-294C-8EF0-58FE-465AD31A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14655-DD0D-10D7-02B7-8F265FD3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362D-9849-E72E-66EA-79C833D3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5C4E0-CEEF-D628-6102-2E146860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22DDE-970E-9445-1DEC-9DA8E9D6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32593-CF71-BC4E-6DB5-FA424208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E7FC5D-8C27-108C-E9EE-68B13A75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6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9A55E-EA22-5998-B6FC-9F5DEB42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A1DF93-B609-673D-6826-C7D9E0BE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6E8C4-2510-6672-DA5F-3FAC0DD4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DC6DA6-1467-29B9-7278-4CBE6EF7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8D1807-4AC1-935A-A13B-DB3A99F5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A6774-6104-2581-C140-DD969E05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1AAD7-94C1-7873-7B2B-A40A0603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BC7E04-2FA7-6D36-4B1F-212D43F87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AD576C-9E82-CB4D-26B7-DB87C12B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F63C5C-AD19-59E9-110D-59C1E05B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835A52-1B95-6E14-7198-E0CD1E8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20AAD-1D3A-FD19-A588-98D131B1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64C2B-A075-6D62-6797-DEB4CB0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463EAE-62BA-8C5A-88D2-12B83EA4D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E10E4F-4A62-A7D0-AC36-402341A88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28EDBA-C630-B6FC-BA82-EB323CCB6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47B101-BEAC-DDCE-58FD-7A432A87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BC9C1D-CAA4-739B-B92B-89D15C57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002E2D-1F28-CF6B-E23D-8E25D0E2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2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0E3C1-88AD-7718-B88E-02EC4E12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22F862-3F71-9D2F-9FFD-8812530B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1B808A-CD74-3F0C-A471-C6AE1297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C38A7-32BE-0F35-F8C3-3D1EFA24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FF0E17-3BDD-56CC-21F4-091D8839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FB3787-C886-B191-BA7D-9A11FFE7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9BF75E-9A58-6BD5-B705-DF5F4868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7C3D3-F4E3-A77C-C997-67CAD235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F1151-D750-8811-9600-FE113825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CF8EB5-01C5-7C95-B20B-04094F06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23364-D668-4BAE-F032-7478CCD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A55EA9-777A-ACBA-4863-3C97B1D8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272CD8-24F8-4F7C-AA2D-BAAE3127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B4C6A-967B-75F6-8652-B9EE2D20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2592E8-F8A5-34DF-00B0-8DC6C9AFF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3D54A8-A132-09F0-3360-5CAE5883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E70DD-A69B-DD8E-CF67-77D52007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94E3F4-E22F-2754-5F1C-C9DE808F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D1B684-C12F-9F12-A59A-076A411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F51AC2-97B6-1ADB-444C-5174C74B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D5358B-D0E0-926B-3FCC-1D4CACB50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C0EACF-DAB3-C4BD-2BA6-1DAE0DBBB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A8FF-BBFC-854D-AD80-B2B2DF9C8E1E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5017E-6BA6-95AB-673A-A6B142966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93A9E-B336-C792-96B4-76BB11ABA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0E40-1DBA-FD4F-8EDC-2FDD856BBF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4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0f52Ar52j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OBabnmxJ6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LrXCW-bS7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TbnuGUwxBz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bílé, cesta&#10;&#10;Popis byl vytvořen automaticky">
            <a:extLst>
              <a:ext uri="{FF2B5EF4-FFF2-40B4-BE49-F238E27FC236}">
                <a16:creationId xmlns:a16="http://schemas.microsoft.com/office/drawing/2014/main" id="{2F3C2545-86A6-FE15-78AC-7C197968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83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F5ED86-9D26-20BE-1A42-262CB496F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The Golden Sixties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3FC51E-3B23-57E7-D1F7-055D1AFCF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Czechoslovak Theatre, Film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123483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C21FD7-3AB2-4592-A725-DEDDB689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dirty="0"/>
              <a:t>Jiří Menzel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5999E-8EDF-325E-B48A-1115EF31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/>
          </a:bodyPr>
          <a:lstStyle/>
          <a:p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best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known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his film </a:t>
            </a:r>
            <a:r>
              <a:rPr lang="cs-CZ" sz="2200" b="0" i="1" u="none" strike="noStrike" dirty="0" err="1">
                <a:effectLst/>
                <a:latin typeface="Cambria" panose="02040503050406030204" pitchFamily="18" charset="0"/>
              </a:rPr>
              <a:t>Closely</a:t>
            </a:r>
            <a:r>
              <a:rPr lang="cs-CZ" sz="22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1" u="none" strike="noStrike" dirty="0" err="1">
                <a:effectLst/>
                <a:latin typeface="Cambria" panose="02040503050406030204" pitchFamily="18" charset="0"/>
              </a:rPr>
              <a:t>Watched</a:t>
            </a:r>
            <a:r>
              <a:rPr lang="cs-CZ" sz="22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1" u="none" strike="noStrike" dirty="0" err="1">
                <a:effectLst/>
                <a:latin typeface="Cambria" panose="02040503050406030204" pitchFamily="18" charset="0"/>
              </a:rPr>
              <a:t>Trains</a:t>
            </a:r>
            <a:r>
              <a:rPr lang="cs-CZ" sz="22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(1966),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which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won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Academy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Award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Best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Foreign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Language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Film</a:t>
            </a:r>
          </a:p>
          <a:p>
            <a:r>
              <a:rPr lang="cs-CZ" sz="2200" dirty="0">
                <a:latin typeface="Cambria" panose="02040503050406030204" pitchFamily="18" charset="0"/>
              </a:rPr>
              <a:t>h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e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gained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a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reputation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his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idiosyncratic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style and his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ability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to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blend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comedy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tragedy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in his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films</a:t>
            </a:r>
            <a:endParaRPr lang="cs-CZ" sz="22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2200" dirty="0" err="1">
                <a:latin typeface="Cambria" panose="02040503050406030204" pitchFamily="18" charset="0"/>
              </a:rPr>
              <a:t>p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ortraying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lives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ordinary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people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in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,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compassionate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humorous</a:t>
            </a:r>
            <a:r>
              <a:rPr lang="cs-CZ" sz="2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2200" b="0" i="0" u="none" strike="noStrike" dirty="0" err="1">
                <a:effectLst/>
                <a:latin typeface="Cambria" panose="02040503050406030204" pitchFamily="18" charset="0"/>
              </a:rPr>
              <a:t>portraits</a:t>
            </a:r>
            <a:endParaRPr lang="cs-CZ" sz="22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2200" dirty="0">
                <a:hlinkClick r:id="rId2"/>
              </a:rPr>
              <a:t>https://www.youtube.com/watch?v=0f52Ar52jdE</a:t>
            </a:r>
            <a:r>
              <a:rPr lang="cs-CZ" sz="2200" dirty="0">
                <a:latin typeface="Söhne"/>
              </a:rPr>
              <a:t> </a:t>
            </a:r>
            <a:endParaRPr lang="cs-CZ" sz="2200" dirty="0"/>
          </a:p>
        </p:txBody>
      </p:sp>
      <p:pic>
        <p:nvPicPr>
          <p:cNvPr id="5" name="Obrázek 4" descr="Obsah obrázku osoba, interiér, muž, mosaz&#10;&#10;Popis byl vytvořen automaticky">
            <a:extLst>
              <a:ext uri="{FF2B5EF4-FFF2-40B4-BE49-F238E27FC236}">
                <a16:creationId xmlns:a16="http://schemas.microsoft.com/office/drawing/2014/main" id="{806B4E39-B4FE-582F-5C83-01A7CD31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CCEFEE-0A38-82D7-ADB0-A2DDF8E7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Cambria" panose="02040503050406030204" pitchFamily="18" charset="0"/>
              </a:rPr>
              <a:t>Věra Chytilová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17ED0-EDDD-C830-0E0B-939B2F1B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500" b="0" i="1" u="none" strike="noStrike" dirty="0" err="1">
                <a:effectLst/>
                <a:latin typeface="Cambria" panose="02040503050406030204" pitchFamily="18" charset="0"/>
              </a:rPr>
              <a:t>Daisies</a:t>
            </a:r>
            <a:r>
              <a:rPr lang="cs-CZ" sz="15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u="none" strike="noStrike" dirty="0">
                <a:effectLst/>
                <a:latin typeface="Cambria" panose="02040503050406030204" pitchFamily="18" charset="0"/>
              </a:rPr>
              <a:t>(Sedmikrásky) 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1966: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considered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a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masterpiece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avant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-garde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cinema</a:t>
            </a:r>
            <a:endParaRPr lang="cs-CZ" sz="15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colorful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anarchic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satire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about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two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young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women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who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decide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to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reject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societal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norms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and live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according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to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their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own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whims</a:t>
            </a:r>
            <a:endParaRPr lang="cs-CZ" sz="15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500" b="0" i="0" u="none" strike="noStrike" dirty="0">
                <a:effectLst/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https://www.youtube.com/watch?v=OBabnmxJ6bE</a:t>
            </a:r>
            <a:endParaRPr lang="cs-CZ" sz="1500" dirty="0">
              <a:latin typeface="Cambria" panose="02040503050406030204" pitchFamily="18" charset="0"/>
            </a:endParaRPr>
          </a:p>
          <a:p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use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surrealism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,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fragmentation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, and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nonlinear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storytelling</a:t>
            </a:r>
            <a:endParaRPr lang="cs-CZ" sz="15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explored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themes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gender, sexuality, and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5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500" b="0" i="0" u="none" strike="noStrike" dirty="0" err="1">
                <a:effectLst/>
                <a:latin typeface="Cambria" panose="02040503050406030204" pitchFamily="18" charset="0"/>
              </a:rPr>
              <a:t>dissent</a:t>
            </a:r>
            <a:endParaRPr lang="cs-CZ" sz="1500" b="0" i="0" u="none" strike="noStrike" dirty="0">
              <a:effectLst/>
              <a:latin typeface="Cambria" panose="02040503050406030204" pitchFamily="18" charset="0"/>
            </a:endParaRPr>
          </a:p>
          <a:p>
            <a:endParaRPr lang="cs-CZ" sz="1500" dirty="0"/>
          </a:p>
        </p:txBody>
      </p:sp>
      <p:pic>
        <p:nvPicPr>
          <p:cNvPr id="5" name="Obrázek 4" descr="Obsah obrázku strom, venku, osoba&#10;&#10;Popis byl vytvořen automaticky">
            <a:extLst>
              <a:ext uri="{FF2B5EF4-FFF2-40B4-BE49-F238E27FC236}">
                <a16:creationId xmlns:a16="http://schemas.microsoft.com/office/drawing/2014/main" id="{3F53F0BF-083E-99E3-B1EE-8B9488E3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7" r="160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169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33E7EB-9DEB-B005-6705-4376696E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Cambria" panose="02040503050406030204" pitchFamily="18" charset="0"/>
              </a:rPr>
              <a:t>Semafor </a:t>
            </a:r>
            <a:r>
              <a:rPr lang="cs-CZ" sz="5400" dirty="0" err="1">
                <a:latin typeface="Cambria" panose="02040503050406030204" pitchFamily="18" charset="0"/>
              </a:rPr>
              <a:t>Theatre</a:t>
            </a:r>
            <a:endParaRPr lang="cs-CZ" sz="5400" dirty="0">
              <a:latin typeface="Cambria" panose="020405030504060302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7822B0-DDAD-F3D1-5930-4FFD7F16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founded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in Prague in 1959 by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songwriter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composer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Jiří Suchý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actor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writer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Jiří Šlitr</a:t>
            </a:r>
          </a:p>
          <a:p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cultural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phenomenon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and a center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Czechoslovakian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cultural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scene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in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1960s</a:t>
            </a: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unique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blend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music,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comedy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,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social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commentary</a:t>
            </a:r>
            <a:endParaRPr lang="cs-CZ" sz="16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m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any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its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productions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satirized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socialist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government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,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theatre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became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a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haven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young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artists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intellectuals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who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were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critical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600" b="0" i="0" u="none" strike="noStrike" dirty="0" err="1">
                <a:effectLst/>
                <a:latin typeface="Cambria" panose="02040503050406030204" pitchFamily="18" charset="0"/>
              </a:rPr>
              <a:t>regime</a:t>
            </a:r>
            <a:endParaRPr lang="cs-CZ" sz="16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musical </a:t>
            </a:r>
            <a:r>
              <a:rPr lang="cs-CZ" sz="1600" b="0" i="1" u="none" strike="noStrike" dirty="0">
                <a:effectLst/>
                <a:latin typeface="Cambria" panose="02040503050406030204" pitchFamily="18" charset="0"/>
              </a:rPr>
              <a:t>Hop </a:t>
            </a:r>
            <a:r>
              <a:rPr lang="cs-CZ" sz="1600" b="0" i="1" u="none" strike="noStrike" dirty="0" err="1">
                <a:effectLst/>
                <a:latin typeface="Cambria" panose="02040503050406030204" pitchFamily="18" charset="0"/>
              </a:rPr>
              <a:t>Side</a:t>
            </a:r>
            <a:r>
              <a:rPr lang="cs-CZ" sz="1600" b="0" i="1" u="none" strike="noStrike" dirty="0">
                <a:effectLst/>
                <a:latin typeface="Cambria" panose="02040503050406030204" pitchFamily="18" charset="0"/>
              </a:rPr>
              <a:t> Story </a:t>
            </a:r>
            <a:r>
              <a:rPr lang="cs-CZ" sz="1600" b="0" i="0" u="none" strike="noStrike" dirty="0">
                <a:effectLst/>
                <a:latin typeface="Cambria" panose="02040503050406030204" pitchFamily="18" charset="0"/>
              </a:rPr>
              <a:t>(1964)</a:t>
            </a:r>
            <a:endParaRPr lang="en-US" sz="2200" dirty="0">
              <a:latin typeface="Cambria" panose="02040503050406030204" pitchFamily="18" charset="0"/>
            </a:endParaRPr>
          </a:p>
        </p:txBody>
      </p:sp>
      <p:pic>
        <p:nvPicPr>
          <p:cNvPr id="5" name="Zástupný obsah 4" descr="Obsah obrázku osoba, venku, stojící, pózování&#10;&#10;Popis byl vytvořen automaticky">
            <a:extLst>
              <a:ext uri="{FF2B5EF4-FFF2-40B4-BE49-F238E27FC236}">
                <a16:creationId xmlns:a16="http://schemas.microsoft.com/office/drawing/2014/main" id="{C6606513-F7DD-AABB-4E4F-AF49F36C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29" y="640080"/>
            <a:ext cx="68756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959067-3AD9-30A9-B8FA-8A168504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3525B-B60B-C36A-65C2-B3DD7111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  <a:latin typeface="Cambria" panose="02040503050406030204" pitchFamily="18" charset="0"/>
              </a:rPr>
              <a:t>Czechoslovakia became a part of Eastern block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  <a:latin typeface="Cambria" panose="02040503050406030204" pitchFamily="18" charset="0"/>
              </a:rPr>
              <a:t>1948: communist coup d'état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effectLst/>
                <a:latin typeface="Cambria" panose="02040503050406030204" pitchFamily="18" charset="0"/>
              </a:rPr>
              <a:t>Forced collectivization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dirty="0">
                <a:latin typeface="Cambria" panose="02040503050406030204" pitchFamily="18" charset="0"/>
              </a:rPr>
              <a:t>P</a:t>
            </a:r>
            <a:r>
              <a:rPr lang="en-GB" sz="2200" b="0" i="0" u="none" strike="noStrike" dirty="0">
                <a:effectLst/>
                <a:latin typeface="Cambria" panose="02040503050406030204" pitchFamily="18" charset="0"/>
              </a:rPr>
              <a:t>olitical trials and purges</a:t>
            </a:r>
            <a:r>
              <a:rPr lang="en-GB" sz="2200" b="0" i="0" dirty="0">
                <a:effectLst/>
                <a:latin typeface="Cambria" panose="02040503050406030204" pitchFamily="18" charset="0"/>
              </a:rPr>
              <a:t>​</a:t>
            </a:r>
          </a:p>
          <a:p>
            <a:pPr lvl="1" fontAlgn="base"/>
            <a:r>
              <a:rPr lang="en-GB" sz="1800" dirty="0">
                <a:latin typeface="Cambria" panose="02040503050406030204" pitchFamily="18" charset="0"/>
              </a:rPr>
              <a:t>Trial with </a:t>
            </a:r>
            <a:r>
              <a:rPr lang="en-GB" sz="1800" dirty="0" err="1">
                <a:latin typeface="Cambria" panose="02040503050406030204" pitchFamily="18" charset="0"/>
              </a:rPr>
              <a:t>Milada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</a:rPr>
              <a:t>Horáková</a:t>
            </a:r>
            <a:endParaRPr lang="en-GB" sz="1800" dirty="0">
              <a:latin typeface="Cambria" panose="02040503050406030204" pitchFamily="18" charset="0"/>
            </a:endParaRPr>
          </a:p>
          <a:p>
            <a:pPr lvl="1" fontAlgn="base"/>
            <a:r>
              <a:rPr lang="en-GB" sz="1800" b="0" i="0" dirty="0">
                <a:effectLst/>
                <a:latin typeface="Cambria" panose="02040503050406030204" pitchFamily="18" charset="0"/>
              </a:rPr>
              <a:t>Trial with Rudolf </a:t>
            </a:r>
            <a:r>
              <a:rPr lang="en-GB" sz="1800" b="0" i="0" dirty="0" err="1">
                <a:effectLst/>
                <a:latin typeface="Cambria" panose="02040503050406030204" pitchFamily="18" charset="0"/>
              </a:rPr>
              <a:t>Slánský</a:t>
            </a:r>
            <a:endParaRPr lang="en-GB" sz="1800" b="0" i="0" dirty="0">
              <a:effectLst/>
              <a:latin typeface="Cambria" panose="02040503050406030204" pitchFamily="18" charset="0"/>
            </a:endParaRPr>
          </a:p>
          <a:p>
            <a:pPr lvl="1" fontAlgn="base"/>
            <a:r>
              <a:rPr lang="en-GB" sz="1800" dirty="0">
                <a:latin typeface="Cambria" panose="02040503050406030204" pitchFamily="18" charset="0"/>
              </a:rPr>
              <a:t>Trials with the members of church and clergy</a:t>
            </a:r>
            <a:endParaRPr lang="en-GB" sz="1800" b="0" i="0" dirty="0">
              <a:effectLst/>
              <a:latin typeface="Cambria" panose="020405030504060302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  <a:latin typeface="Cambria" panose="02040503050406030204" pitchFamily="18" charset="0"/>
              </a:rPr>
              <a:t>Since 1956: revision of Stalin‘s cult and thawing</a:t>
            </a:r>
            <a:endParaRPr lang="cs-CZ" sz="2200" dirty="0"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F9844A7A-FF2A-6BA3-41A4-01C16BC1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16" y="640080"/>
            <a:ext cx="369883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B6FE21-8AAA-5C2A-3AA0-80E7A5CE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BD3A4-4C90-0979-0569-3A7209B8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Communist reforms – socialism with „human face“</a:t>
            </a:r>
            <a:r>
              <a:rPr lang="en-GB" sz="2000" b="0" i="0" dirty="0">
                <a:effectLst/>
                <a:latin typeface="Cambria" panose="02040503050406030204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More liberal and open atmosphere</a:t>
            </a:r>
            <a:r>
              <a:rPr lang="en-GB" sz="2000" b="0" i="0" dirty="0">
                <a:effectLst/>
                <a:latin typeface="Cambria" panose="02040503050406030204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Rise of liberal theatres</a:t>
            </a:r>
            <a:r>
              <a:rPr lang="en-GB" sz="2000" b="0" i="0" dirty="0">
                <a:effectLst/>
                <a:latin typeface="Cambria" panose="02040503050406030204" pitchFamily="18" charset="0"/>
              </a:rPr>
              <a:t>​ - i.e. opening the repertoire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Rise of different types of literature</a:t>
            </a:r>
            <a:r>
              <a:rPr lang="en-GB" sz="2000" b="0" i="0" dirty="0">
                <a:effectLst/>
                <a:latin typeface="Cambria" panose="02040503050406030204" pitchFamily="18" charset="0"/>
              </a:rPr>
              <a:t>​, influx of Western literature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Rise of film production</a:t>
            </a:r>
            <a:endParaRPr lang="en-GB" sz="2000" b="0" i="0" dirty="0">
              <a:effectLst/>
              <a:latin typeface="Cambria" panose="020405030504060302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The Prague spring of 1968</a:t>
            </a:r>
          </a:p>
          <a:p>
            <a:pPr lvl="1" fontAlgn="base"/>
            <a:r>
              <a:rPr lang="en-GB" sz="2000" b="0" i="0" u="none" strike="noStrike" dirty="0">
                <a:effectLst/>
                <a:latin typeface="Cambria" panose="02040503050406030204" pitchFamily="18" charset="0"/>
              </a:rPr>
              <a:t> democratic reforms</a:t>
            </a:r>
            <a:r>
              <a:rPr lang="en-GB" sz="2000" b="0" i="0" dirty="0">
                <a:effectLst/>
                <a:latin typeface="Cambria" panose="02040503050406030204" pitchFamily="18" charset="0"/>
              </a:rPr>
              <a:t>​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 descr="Obsah obrázku osoba, venku, obloha, muž&#10;&#10;Popis byl vytvořen automaticky">
            <a:extLst>
              <a:ext uri="{FF2B5EF4-FFF2-40B4-BE49-F238E27FC236}">
                <a16:creationId xmlns:a16="http://schemas.microsoft.com/office/drawing/2014/main" id="{8F018EEA-855A-CDFC-D88C-4B944817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75307"/>
            <a:ext cx="5458968" cy="35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BB5E2B-3DF2-10AD-9282-DAEB0E60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D0934-74F2-A2D7-2171-1E6FDBF3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Cambria" panose="02040503050406030204" pitchFamily="18" charset="0"/>
                <a:hlinkClick r:id="rId2"/>
              </a:rPr>
              <a:t>https://www.youtube.com/watch?v=LLrXCW-bS7Y</a:t>
            </a:r>
            <a:endParaRPr lang="cs-CZ" sz="2200" dirty="0">
              <a:latin typeface="Cambria" panose="02040503050406030204" pitchFamily="18" charset="0"/>
            </a:endParaRPr>
          </a:p>
          <a:p>
            <a:r>
              <a:rPr lang="cs-CZ" sz="2200" dirty="0">
                <a:latin typeface="Cambria" panose="02040503050406030204" pitchFamily="18" charset="0"/>
              </a:rPr>
              <a:t>Night </a:t>
            </a:r>
            <a:r>
              <a:rPr lang="cs-CZ" sz="2200" dirty="0" err="1">
                <a:latin typeface="Cambria" panose="02040503050406030204" pitchFamily="18" charset="0"/>
              </a:rPr>
              <a:t>of</a:t>
            </a:r>
            <a:r>
              <a:rPr lang="cs-CZ" sz="2200" dirty="0">
                <a:latin typeface="Cambria" panose="02040503050406030204" pitchFamily="18" charset="0"/>
              </a:rPr>
              <a:t> August 20/21: </a:t>
            </a:r>
            <a:r>
              <a:rPr lang="cs-CZ" sz="2200" dirty="0" err="1">
                <a:latin typeface="Cambria" panose="02040503050406030204" pitchFamily="18" charset="0"/>
              </a:rPr>
              <a:t>Soviet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err="1">
                <a:latin typeface="Cambria" panose="02040503050406030204" pitchFamily="18" charset="0"/>
              </a:rPr>
              <a:t>invasion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err="1">
                <a:latin typeface="Cambria" panose="02040503050406030204" pitchFamily="18" charset="0"/>
              </a:rPr>
              <a:t>of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err="1">
                <a:latin typeface="Cambria" panose="02040503050406030204" pitchFamily="18" charset="0"/>
              </a:rPr>
              <a:t>Czechoslovakia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5" name="Obrázek 4" descr="Obsah obrázku venku, území, přeprava, ulice&#10;&#10;Popis byl vytvořen automaticky">
            <a:extLst>
              <a:ext uri="{FF2B5EF4-FFF2-40B4-BE49-F238E27FC236}">
                <a16:creationId xmlns:a16="http://schemas.microsoft.com/office/drawing/2014/main" id="{36F476F2-D4BA-C922-9BF5-A59322AF1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" r="4214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413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65263E-F912-77AA-6883-05F57410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cs-CZ" sz="5400" dirty="0">
                <a:latin typeface="Cambria" panose="02040503050406030204" pitchFamily="18" charset="0"/>
              </a:rPr>
              <a:t>Czech </a:t>
            </a:r>
            <a:r>
              <a:rPr lang="cs-CZ" sz="5400" dirty="0" err="1">
                <a:latin typeface="Cambria" panose="02040503050406030204" pitchFamily="18" charset="0"/>
              </a:rPr>
              <a:t>Literature</a:t>
            </a:r>
            <a:r>
              <a:rPr lang="cs-CZ" sz="54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9EBB58-94CB-CB00-9D89-61CE21AB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200" dirty="0">
                <a:latin typeface="Cambria" panose="02040503050406030204" pitchFamily="18" charset="0"/>
              </a:rPr>
              <a:t>Milan Kundera</a:t>
            </a:r>
          </a:p>
          <a:p>
            <a:pPr lvl="1"/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known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his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innovative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experimental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approach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to fiction</a:t>
            </a:r>
          </a:p>
          <a:p>
            <a:pPr lvl="1"/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emphasized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use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language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as a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tool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exploring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human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consciousness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experience</a:t>
            </a:r>
            <a:endParaRPr lang="cs-CZ" sz="1200" b="0" i="0" u="none" strike="noStrike" dirty="0">
              <a:effectLst/>
              <a:latin typeface="Cambria" panose="02040503050406030204" pitchFamily="18" charset="0"/>
            </a:endParaRPr>
          </a:p>
          <a:p>
            <a:pPr lvl="1"/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prominent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figure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in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intellectual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cultural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life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during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1960s</a:t>
            </a:r>
            <a:endParaRPr lang="cs-CZ" sz="1200" dirty="0">
              <a:latin typeface="Cambria" panose="02040503050406030204" pitchFamily="18" charset="0"/>
            </a:endParaRPr>
          </a:p>
          <a:p>
            <a:pPr lvl="1"/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his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writing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was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closely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associated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with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cultural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changes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taking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place in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country</a:t>
            </a:r>
          </a:p>
          <a:p>
            <a:pPr lvl="1"/>
            <a:r>
              <a:rPr lang="cs-CZ" sz="1200" i="1" dirty="0" err="1">
                <a:latin typeface="Cambria" panose="02040503050406030204" pitchFamily="18" charset="0"/>
              </a:rPr>
              <a:t>The</a:t>
            </a:r>
            <a:r>
              <a:rPr lang="cs-CZ" sz="1200" i="1" dirty="0">
                <a:latin typeface="Cambria" panose="02040503050406030204" pitchFamily="18" charset="0"/>
              </a:rPr>
              <a:t> </a:t>
            </a:r>
            <a:r>
              <a:rPr lang="cs-CZ" sz="1200" i="1" dirty="0" err="1">
                <a:latin typeface="Cambria" panose="02040503050406030204" pitchFamily="18" charset="0"/>
              </a:rPr>
              <a:t>Joke</a:t>
            </a:r>
            <a:r>
              <a:rPr lang="cs-CZ" sz="1200" i="1" dirty="0">
                <a:latin typeface="Cambria" panose="02040503050406030204" pitchFamily="18" charset="0"/>
              </a:rPr>
              <a:t> </a:t>
            </a:r>
            <a:r>
              <a:rPr lang="cs-CZ" sz="1200" dirty="0">
                <a:latin typeface="Cambria" panose="02040503050406030204" pitchFamily="18" charset="0"/>
              </a:rPr>
              <a:t>(Žert), 1967</a:t>
            </a:r>
          </a:p>
          <a:p>
            <a:pPr lvl="2"/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satire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set in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communist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,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which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explores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themes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individual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freedom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dangers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conformism</a:t>
            </a:r>
            <a:endParaRPr lang="cs-CZ" sz="1200" b="0" i="0" u="none" strike="noStrike" dirty="0">
              <a:effectLst/>
              <a:latin typeface="Cambria" panose="02040503050406030204" pitchFamily="18" charset="0"/>
            </a:endParaRPr>
          </a:p>
          <a:p>
            <a:pPr lvl="1"/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following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Soviet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invasion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in 1968, Kundera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became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disillusioned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with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communist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regime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eventually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left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country </a:t>
            </a:r>
            <a:r>
              <a:rPr lang="cs-CZ" sz="12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200" b="0" i="0" u="none" strike="noStrike" dirty="0">
                <a:effectLst/>
                <a:latin typeface="Cambria" panose="02040503050406030204" pitchFamily="18" charset="0"/>
              </a:rPr>
              <a:t> France</a:t>
            </a:r>
            <a:endParaRPr lang="cs-CZ" sz="1200" dirty="0"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osoba, muž&#10;&#10;Popis byl vytvořen automaticky">
            <a:extLst>
              <a:ext uri="{FF2B5EF4-FFF2-40B4-BE49-F238E27FC236}">
                <a16:creationId xmlns:a16="http://schemas.microsoft.com/office/drawing/2014/main" id="{033AD9E9-34A7-1A48-0565-4E8E80AC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11" y="640080"/>
            <a:ext cx="467144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1F2357-CB8C-ADF4-AA37-D4760573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Cambria" panose="02040503050406030204" pitchFamily="18" charset="0"/>
              </a:rPr>
              <a:t>Ludvík Vaculík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05F25-3019-5D6F-8A94-A69684D6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Czech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writer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dissident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who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gained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prominence in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1960s</a:t>
            </a:r>
          </a:p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leading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figure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in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Prague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Spring</a:t>
            </a:r>
            <a:endParaRPr lang="cs-CZ" sz="17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prolific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writer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,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publishing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number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essays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short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stories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that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explored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human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condition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criticized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Soviet-backed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government</a:t>
            </a:r>
            <a:endParaRPr lang="cs-CZ" sz="17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essay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Two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Thousand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Words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(Dva tisíce slov)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which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was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published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in 1968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called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an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open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discussion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about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country's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social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problems</a:t>
            </a:r>
            <a:endParaRPr lang="cs-CZ" sz="1700" dirty="0"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osoba, muž, brýle, zeď&#10;&#10;Popis byl vytvořen automaticky">
            <a:extLst>
              <a:ext uri="{FF2B5EF4-FFF2-40B4-BE49-F238E27FC236}">
                <a16:creationId xmlns:a16="http://schemas.microsoft.com/office/drawing/2014/main" id="{9042258D-C179-7A0A-DA2E-028A0A7C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" r="2075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6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EA4424-EB4C-7A77-3D6C-AD58F749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Cambria" panose="02040503050406030204" pitchFamily="18" charset="0"/>
              </a:rPr>
              <a:t>Bohumil Hrabal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8A115-3E90-95EE-49ED-9DB4C8DC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best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known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his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playful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experimental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writing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style,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which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often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blended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humor,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nostalgia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,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surrealism</a:t>
            </a:r>
            <a:endParaRPr lang="cs-CZ" sz="1700" b="0" i="0" u="none" strike="noStrike" dirty="0">
              <a:effectLst/>
              <a:latin typeface="Cambria" panose="02040503050406030204" pitchFamily="18" charset="0"/>
            </a:endParaRPr>
          </a:p>
          <a:p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Closely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Watched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1" u="none" strike="noStrike" dirty="0" err="1">
                <a:effectLst/>
                <a:latin typeface="Cambria" panose="02040503050406030204" pitchFamily="18" charset="0"/>
              </a:rPr>
              <a:t>Trains</a:t>
            </a:r>
            <a:r>
              <a:rPr lang="cs-CZ" sz="1700" b="0" i="1" u="none" strike="noStrike" dirty="0">
                <a:effectLst/>
                <a:latin typeface="Cambria" panose="02040503050406030204" pitchFamily="18" charset="0"/>
              </a:rPr>
              <a:t> (Ostře sledované vlaky) 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(1965),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were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set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during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World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War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II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post-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war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period in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Czechoslovakia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,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explored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the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lives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of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ordinary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people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in a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rapidly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changing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society</a:t>
            </a:r>
          </a:p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Hrabal's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writing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was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known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for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its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vivid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characters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unique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perspective</a:t>
            </a:r>
            <a:endParaRPr lang="cs-CZ" sz="1700" dirty="0">
              <a:latin typeface="Cambria" panose="02040503050406030204" pitchFamily="18" charset="0"/>
            </a:endParaRPr>
          </a:p>
          <a:p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often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used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humor and irony to comment on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social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and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political</a:t>
            </a:r>
            <a:r>
              <a:rPr lang="cs-CZ" sz="1700" b="0" i="0" u="none" strike="noStrike" dirty="0">
                <a:effectLst/>
                <a:latin typeface="Cambria" panose="02040503050406030204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Cambria" panose="02040503050406030204" pitchFamily="18" charset="0"/>
              </a:rPr>
              <a:t>issues</a:t>
            </a:r>
            <a:endParaRPr lang="cs-CZ" sz="1700" dirty="0"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osoba, muž, interiér, pruhované&#10;&#10;Popis byl vytvořen automaticky">
            <a:extLst>
              <a:ext uri="{FF2B5EF4-FFF2-40B4-BE49-F238E27FC236}">
                <a16:creationId xmlns:a16="http://schemas.microsoft.com/office/drawing/2014/main" id="{5773753D-A649-F3A5-6523-9C773132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5" r="1677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40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598CC1-074B-6D7E-F2AD-CCA8962B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Cambria" panose="02040503050406030204" pitchFamily="18" charset="0"/>
              </a:rPr>
              <a:t>Czech New Wave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5F3E5-21BD-036C-DAFB-1A4B3506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film movement that emerged in the 1960s</a:t>
            </a:r>
          </a:p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experimentation with form, narrative structure, and visual style</a:t>
            </a:r>
          </a:p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closely associated with the political and cultural changes taking place in the country</a:t>
            </a:r>
            <a:endParaRPr lang="cs-CZ" sz="1200">
              <a:latin typeface="Cambria" panose="02040503050406030204" pitchFamily="18" charset="0"/>
            </a:endParaRPr>
          </a:p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often focused on the lives of ordinary people and used humor and satire to comment on social and political issues</a:t>
            </a:r>
          </a:p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innovative camera work, use of non-professional actors, and incorporation of documentary elements into fictional narratives</a:t>
            </a:r>
            <a:endParaRPr lang="cs-CZ" sz="1200">
              <a:latin typeface="Cambria" panose="02040503050406030204" pitchFamily="18" charset="0"/>
            </a:endParaRPr>
          </a:p>
          <a:p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came to an end with the Soviet invasion of Czechoslovakia in 1968</a:t>
            </a:r>
          </a:p>
          <a:p>
            <a:r>
              <a:rPr lang="cs-CZ" sz="1200">
                <a:latin typeface="Cambria" panose="02040503050406030204" pitchFamily="18" charset="0"/>
              </a:rPr>
              <a:t>m</a:t>
            </a:r>
            <a:r>
              <a:rPr lang="cs-CZ" sz="1200" b="0" i="0" u="none" strike="noStrike">
                <a:effectLst/>
                <a:latin typeface="Cambria" panose="02040503050406030204" pitchFamily="18" charset="0"/>
              </a:rPr>
              <a:t>any of the filmmakers associated with the movement were banned or exiled from the country</a:t>
            </a:r>
            <a:endParaRPr lang="cs-CZ" sz="1200"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text, osoba, dav&#10;&#10;Popis byl vytvořen automaticky">
            <a:extLst>
              <a:ext uri="{FF2B5EF4-FFF2-40B4-BE49-F238E27FC236}">
                <a16:creationId xmlns:a16="http://schemas.microsoft.com/office/drawing/2014/main" id="{AED95B52-DAEC-6EC6-7828-A28E1FBBF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3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37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C6F97E-AFC5-97B9-3B6D-42FCAD5C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Miloš Forman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0CB61-AFB8-BCEB-BF96-FA95195B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cs-CZ" sz="1400" b="0" i="0" u="none" strike="noStrike" dirty="0">
                <a:effectLst/>
                <a:latin typeface="Söhne"/>
              </a:rPr>
              <a:t>Czech-</a:t>
            </a:r>
            <a:r>
              <a:rPr lang="cs-CZ" sz="1400" b="0" i="0" u="none" strike="noStrike" dirty="0" err="1">
                <a:effectLst/>
                <a:latin typeface="Söhne"/>
              </a:rPr>
              <a:t>American</a:t>
            </a:r>
            <a:r>
              <a:rPr lang="cs-CZ" sz="1400" b="0" i="0" u="none" strike="noStrike" dirty="0">
                <a:effectLst/>
                <a:latin typeface="Söhne"/>
              </a:rPr>
              <a:t> film </a:t>
            </a:r>
            <a:r>
              <a:rPr lang="cs-CZ" sz="1400" b="0" i="0" u="none" strike="noStrike" dirty="0" err="1">
                <a:effectLst/>
                <a:latin typeface="Söhne"/>
              </a:rPr>
              <a:t>director</a:t>
            </a:r>
            <a:r>
              <a:rPr lang="cs-CZ" sz="1400" b="0" i="0" u="none" strike="noStrike" dirty="0">
                <a:effectLst/>
                <a:latin typeface="Söhne"/>
              </a:rPr>
              <a:t>, </a:t>
            </a:r>
            <a:r>
              <a:rPr lang="cs-CZ" sz="1400" b="0" i="0" u="none" strike="noStrike" dirty="0" err="1">
                <a:effectLst/>
                <a:latin typeface="Söhne"/>
              </a:rPr>
              <a:t>screenwriter</a:t>
            </a:r>
            <a:r>
              <a:rPr lang="cs-CZ" sz="1400" b="0" i="0" u="none" strike="noStrike" dirty="0">
                <a:effectLst/>
                <a:latin typeface="Söhne"/>
              </a:rPr>
              <a:t>, and </a:t>
            </a:r>
            <a:r>
              <a:rPr lang="cs-CZ" sz="1400" b="0" i="0" u="none" strike="noStrike" dirty="0" err="1">
                <a:effectLst/>
                <a:latin typeface="Söhne"/>
              </a:rPr>
              <a:t>actor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</a:p>
          <a:p>
            <a:r>
              <a:rPr lang="cs-CZ" sz="1400" b="0" i="0" u="none" strike="noStrike" dirty="0" err="1">
                <a:effectLst/>
                <a:latin typeface="Söhne"/>
              </a:rPr>
              <a:t>best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known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for</a:t>
            </a:r>
            <a:r>
              <a:rPr lang="cs-CZ" sz="1400" b="0" i="0" u="none" strike="noStrike" dirty="0">
                <a:effectLst/>
                <a:latin typeface="Söhne"/>
              </a:rPr>
              <a:t> his </a:t>
            </a:r>
            <a:r>
              <a:rPr lang="cs-CZ" sz="1400" b="0" i="0" u="none" strike="noStrike" dirty="0" err="1">
                <a:effectLst/>
                <a:latin typeface="Söhne"/>
              </a:rPr>
              <a:t>films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One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Flew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Over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the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Cuckoo's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Nest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>
                <a:effectLst/>
                <a:latin typeface="Söhne"/>
              </a:rPr>
              <a:t>(1975) and </a:t>
            </a:r>
            <a:r>
              <a:rPr lang="cs-CZ" sz="1400" b="0" i="1" u="none" strike="noStrike" dirty="0">
                <a:effectLst/>
                <a:latin typeface="Söhne"/>
              </a:rPr>
              <a:t>Amadeus </a:t>
            </a:r>
            <a:r>
              <a:rPr lang="cs-CZ" sz="1400" b="0" i="0" u="none" strike="noStrike" dirty="0">
                <a:effectLst/>
                <a:latin typeface="Söhne"/>
              </a:rPr>
              <a:t>(1984), </a:t>
            </a:r>
            <a:r>
              <a:rPr lang="cs-CZ" sz="1400" b="0" i="0" u="none" strike="noStrike" dirty="0" err="1">
                <a:effectLst/>
                <a:latin typeface="Söhne"/>
              </a:rPr>
              <a:t>both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of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which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won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multiple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Academy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Awards</a:t>
            </a:r>
            <a:endParaRPr lang="cs-CZ" sz="1400" dirty="0">
              <a:latin typeface="Söhne"/>
            </a:endParaRPr>
          </a:p>
          <a:p>
            <a:r>
              <a:rPr lang="cs-CZ" sz="1400" b="0" i="0" u="none" strike="noStrike" dirty="0">
                <a:effectLst/>
                <a:latin typeface="Söhne"/>
              </a:rPr>
              <a:t>prominent </a:t>
            </a:r>
            <a:r>
              <a:rPr lang="cs-CZ" sz="1400" b="0" i="0" u="none" strike="noStrike" dirty="0" err="1">
                <a:effectLst/>
                <a:latin typeface="Söhne"/>
              </a:rPr>
              <a:t>member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of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the</a:t>
            </a:r>
            <a:r>
              <a:rPr lang="cs-CZ" sz="1400" b="0" i="0" u="none" strike="noStrike" dirty="0">
                <a:effectLst/>
                <a:latin typeface="Söhne"/>
              </a:rPr>
              <a:t> Czech New </a:t>
            </a:r>
            <a:r>
              <a:rPr lang="cs-CZ" sz="1400" b="0" i="0" u="none" strike="noStrike" dirty="0" err="1">
                <a:effectLst/>
                <a:latin typeface="Söhne"/>
              </a:rPr>
              <a:t>Wave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movement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</a:p>
          <a:p>
            <a:r>
              <a:rPr lang="cs-CZ" sz="1400" b="0" i="1" u="none" strike="noStrike" dirty="0" err="1">
                <a:effectLst/>
                <a:latin typeface="Söhne"/>
              </a:rPr>
              <a:t>Loves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of</a:t>
            </a:r>
            <a:r>
              <a:rPr lang="cs-CZ" sz="1400" b="0" i="1" u="none" strike="noStrike" dirty="0">
                <a:effectLst/>
                <a:latin typeface="Söhne"/>
              </a:rPr>
              <a:t> a </a:t>
            </a:r>
            <a:r>
              <a:rPr lang="cs-CZ" sz="1400" b="0" i="1" u="none" strike="noStrike" dirty="0" err="1">
                <a:effectLst/>
                <a:latin typeface="Söhne"/>
              </a:rPr>
              <a:t>Blonde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>
                <a:effectLst/>
                <a:latin typeface="Söhne"/>
              </a:rPr>
              <a:t>(Lásky jedné plavovlásky),</a:t>
            </a:r>
            <a:r>
              <a:rPr lang="cs-CZ" sz="1400" dirty="0">
                <a:latin typeface="Söhne"/>
              </a:rPr>
              <a:t> 1965</a:t>
            </a:r>
          </a:p>
          <a:p>
            <a:r>
              <a:rPr lang="cs-CZ" sz="1400" b="0" i="1" u="none" strike="noStrike" dirty="0" err="1">
                <a:effectLst/>
                <a:latin typeface="Söhne"/>
              </a:rPr>
              <a:t>The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Firemen's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1" u="none" strike="noStrike" dirty="0" err="1">
                <a:effectLst/>
                <a:latin typeface="Söhne"/>
              </a:rPr>
              <a:t>Ball</a:t>
            </a:r>
            <a:r>
              <a:rPr lang="cs-CZ" sz="1400" b="0" i="1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>
                <a:effectLst/>
                <a:latin typeface="Söhne"/>
              </a:rPr>
              <a:t>(Hoří, má panenko), 1967</a:t>
            </a:r>
          </a:p>
          <a:p>
            <a:pPr lvl="1"/>
            <a:r>
              <a:rPr lang="cs-CZ" sz="1400" b="0" i="0" u="none" strike="noStrike" dirty="0" err="1">
                <a:effectLst/>
                <a:latin typeface="Söhne"/>
              </a:rPr>
              <a:t>biting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social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commentary</a:t>
            </a:r>
            <a:r>
              <a:rPr lang="cs-CZ" sz="1400" b="0" i="0" u="none" strike="noStrike" dirty="0">
                <a:effectLst/>
                <a:latin typeface="Söhne"/>
              </a:rPr>
              <a:t>, </a:t>
            </a:r>
            <a:r>
              <a:rPr lang="cs-CZ" sz="1400" b="0" i="0" u="none" strike="noStrike" dirty="0" err="1">
                <a:effectLst/>
                <a:latin typeface="Söhne"/>
              </a:rPr>
              <a:t>dark</a:t>
            </a:r>
            <a:r>
              <a:rPr lang="cs-CZ" sz="1400" b="0" i="0" u="none" strike="noStrike" dirty="0">
                <a:effectLst/>
                <a:latin typeface="Söhne"/>
              </a:rPr>
              <a:t> humor, and </a:t>
            </a:r>
            <a:r>
              <a:rPr lang="cs-CZ" sz="1400" b="0" i="0" u="none" strike="noStrike" dirty="0" err="1">
                <a:effectLst/>
                <a:latin typeface="Söhne"/>
              </a:rPr>
              <a:t>experimental</a:t>
            </a:r>
            <a:r>
              <a:rPr lang="cs-CZ" sz="1400" b="0" i="0" u="none" strike="noStrike" dirty="0">
                <a:effectLst/>
                <a:latin typeface="Söhne"/>
              </a:rPr>
              <a:t> style</a:t>
            </a:r>
            <a:endParaRPr lang="cs-CZ" sz="1400" dirty="0">
              <a:latin typeface="Söhne"/>
            </a:endParaRPr>
          </a:p>
          <a:p>
            <a:r>
              <a:rPr lang="cs-CZ" sz="1400" dirty="0" err="1">
                <a:latin typeface="Söhne"/>
              </a:rPr>
              <a:t>f</a:t>
            </a:r>
            <a:r>
              <a:rPr lang="cs-CZ" sz="1400" b="0" i="0" u="none" strike="noStrike" dirty="0" err="1">
                <a:effectLst/>
                <a:latin typeface="Söhne"/>
              </a:rPr>
              <a:t>ollowing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the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Soviet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  <a:r>
              <a:rPr lang="cs-CZ" sz="1400" b="0" i="0" u="none" strike="noStrike" dirty="0" err="1">
                <a:effectLst/>
                <a:latin typeface="Söhne"/>
              </a:rPr>
              <a:t>invasion</a:t>
            </a:r>
            <a:r>
              <a:rPr lang="cs-CZ" sz="1400" b="0" i="0" u="none" strike="noStrike" dirty="0">
                <a:effectLst/>
                <a:latin typeface="Söhne"/>
              </a:rPr>
              <a:t>, Forman </a:t>
            </a:r>
            <a:r>
              <a:rPr lang="cs-CZ" sz="1400" b="0" i="0" u="none" strike="noStrike" dirty="0" err="1">
                <a:effectLst/>
                <a:latin typeface="Söhne"/>
              </a:rPr>
              <a:t>emigrated</a:t>
            </a:r>
            <a:r>
              <a:rPr lang="cs-CZ" sz="1400" b="0" i="0" u="none" strike="noStrike" dirty="0">
                <a:effectLst/>
                <a:latin typeface="Söhne"/>
              </a:rPr>
              <a:t> to </a:t>
            </a:r>
            <a:r>
              <a:rPr lang="cs-CZ" sz="1400" b="0" i="0" u="none" strike="noStrike" dirty="0" err="1">
                <a:effectLst/>
                <a:latin typeface="Söhne"/>
              </a:rPr>
              <a:t>the</a:t>
            </a:r>
            <a:r>
              <a:rPr lang="cs-CZ" sz="1400" b="0" i="0" u="none" strike="noStrike" dirty="0">
                <a:effectLst/>
                <a:latin typeface="Söhne"/>
              </a:rPr>
              <a:t> United </a:t>
            </a:r>
            <a:r>
              <a:rPr lang="cs-CZ" sz="1400" b="0" i="0" u="none" strike="noStrike" dirty="0" err="1">
                <a:effectLst/>
                <a:latin typeface="Söhne"/>
              </a:rPr>
              <a:t>States</a:t>
            </a:r>
            <a:endParaRPr lang="cs-CZ" sz="1400" b="0" i="0" u="none" strike="noStrike" dirty="0">
              <a:effectLst/>
              <a:latin typeface="Söhne"/>
            </a:endParaRPr>
          </a:p>
          <a:p>
            <a:r>
              <a:rPr lang="cs-CZ" sz="1400" b="0" i="0" u="none" strike="noStrike" dirty="0">
                <a:effectLst/>
                <a:latin typeface="Söhne"/>
                <a:hlinkClick r:id="rId2"/>
              </a:rPr>
              <a:t>https://www.youtube.com/watch?v=TbnuGUwxBzw</a:t>
            </a:r>
            <a:r>
              <a:rPr lang="cs-CZ" sz="1400" b="0" i="0" u="none" strike="noStrike" dirty="0">
                <a:effectLst/>
                <a:latin typeface="Söhne"/>
              </a:rPr>
              <a:t> </a:t>
            </a:r>
          </a:p>
          <a:p>
            <a:endParaRPr lang="cs-CZ" sz="1400" dirty="0"/>
          </a:p>
        </p:txBody>
      </p:sp>
      <p:pic>
        <p:nvPicPr>
          <p:cNvPr id="5" name="Obrázek 4" descr="Obsah obrázku osoba, muž, brýle, pózování&#10;&#10;Popis byl vytvořen automaticky">
            <a:extLst>
              <a:ext uri="{FF2B5EF4-FFF2-40B4-BE49-F238E27FC236}">
                <a16:creationId xmlns:a16="http://schemas.microsoft.com/office/drawing/2014/main" id="{156BC052-B32D-5DC0-0E5A-943793C7F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8" r="20384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4805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785</Words>
  <Application>Microsoft Macintosh PowerPoint</Application>
  <PresentationFormat>Širokoúhlá obrazovka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Söhne</vt:lpstr>
      <vt:lpstr>Motiv Office</vt:lpstr>
      <vt:lpstr>The Golden Sixties</vt:lpstr>
      <vt:lpstr>Prezentace aplikace PowerPoint</vt:lpstr>
      <vt:lpstr>Prezentace aplikace PowerPoint</vt:lpstr>
      <vt:lpstr>Prezentace aplikace PowerPoint</vt:lpstr>
      <vt:lpstr>Czech Literature </vt:lpstr>
      <vt:lpstr>Ludvík Vaculík</vt:lpstr>
      <vt:lpstr>Bohumil Hrabal</vt:lpstr>
      <vt:lpstr>Czech New Wave</vt:lpstr>
      <vt:lpstr>Miloš Forman</vt:lpstr>
      <vt:lpstr>Jiří Menzel</vt:lpstr>
      <vt:lpstr>Věra Chytilová</vt:lpstr>
      <vt:lpstr>Semafor Theatre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Sixties</dc:title>
  <dc:creator>Klára Škrobánková</dc:creator>
  <cp:lastModifiedBy>Klára Škrobánková</cp:lastModifiedBy>
  <cp:revision>2</cp:revision>
  <dcterms:created xsi:type="dcterms:W3CDTF">2023-04-13T10:05:41Z</dcterms:created>
  <dcterms:modified xsi:type="dcterms:W3CDTF">2023-04-13T11:46:31Z</dcterms:modified>
</cp:coreProperties>
</file>