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60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B901F-91CB-37C7-DDB6-E02E509CBA19}" v="18" dt="2023-03-15T12:32:55.336"/>
    <p1510:client id="{4259431D-672B-4BF5-A814-E2F456429096}" v="3061" dt="2023-03-15T13:32:11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18.03.2023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18.03.2023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18.03.2023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18.03.2023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18.03.2023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18.03.2023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18.03.2023</a:t>
            </a:fld>
            <a:endParaRPr lang="en-US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18.03.2023</a:t>
            </a:fld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18.03.2023</a:t>
            </a:fld>
            <a:endParaRPr lang="en-US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18.03.2023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18.03.2023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18.03.2023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18.03.2023</a:t>
            </a:fld>
            <a:endParaRPr lang="en-US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.muni.cz/fair-a-open-data/fair-data-a-jak-na-ne/odkazy" TargetMode="External"/><Relationship Id="rId2" Type="http://schemas.openxmlformats.org/officeDocument/2006/relationships/hyperlink" Target="https://openscience.muni.cz/open-science-na-m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at.openai.com/chat" TargetMode="External"/><Relationship Id="rId4" Type="http://schemas.openxmlformats.org/officeDocument/2006/relationships/hyperlink" Target="https://marketplace.sshopencloud.e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sshopencloud.eu/" TargetMode="External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rketplace.eosc-portal.eu/" TargetMode="External"/><Relationship Id="rId4" Type="http://schemas.openxmlformats.org/officeDocument/2006/relationships/hyperlink" Target="https://lindat.cz/#tool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standards/vracor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raweb.org/wp-content/uploads/2020/04/CatalogingCulturalObjectsFullv2.pdf" TargetMode="External"/><Relationship Id="rId2" Type="http://schemas.openxmlformats.org/officeDocument/2006/relationships/hyperlink" Target="https://www.getty.edu/research/publications/electronic_publications/cdwa/categorie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Hans_Roslin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loc.gov/aba/cataloging/classification/lcco/lcco_n.pdf" TargetMode="External"/><Relationship Id="rId7" Type="http://schemas.openxmlformats.org/officeDocument/2006/relationships/hyperlink" Target="https://cs.wikipedia.org/wiki/Giuseppe_Arcimboldo" TargetMode="External"/><Relationship Id="rId2" Type="http://schemas.openxmlformats.org/officeDocument/2006/relationships/hyperlink" Target="https://cs.wikipedia.org/wiki/%C5%98%C3%AD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s.wikipedia.org/wiki/Mechanismus_z_Antikyth%C3%A9ry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cs.wikipedia.org/wiki/P%C5%99%C3%AD%C5%A1tpo" TargetMode="External"/><Relationship Id="rId9" Type="http://schemas.openxmlformats.org/officeDocument/2006/relationships/hyperlink" Target="https://www.kartellshop.cz/eur-cihlova/?gclid=Cj0KCQjw2cWgBhDYARIsALggUhrDfDHb2aEq1uoNlmwpfANV4-2FIcyNnoEY2t0Mr2bUF_AOLqAB50waAsoXEALw_wc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nkp.cz/knihovna141/141036.htm" TargetMode="External"/><Relationship Id="rId2" Type="http://schemas.openxmlformats.org/officeDocument/2006/relationships/hyperlink" Target="https://cs.wikipedia.org/wiki/Koncepce_t%C5%99%C3%AD_sv%C4%9Bt%C5%A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-CZ" sz="6000"/>
              <a:t>Vybrané otázky (meta)datové heuristiky</a:t>
            </a:r>
            <a:r>
              <a:rPr lang="cs" sz="600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cs-CZ" sz="240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c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rezentace pro doktorandy ÚHV FF MU</a:t>
            </a:r>
          </a:p>
          <a:p>
            <a:pPr rtl="0"/>
            <a:r>
              <a:rPr lang="c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Josef schwarz</a:t>
            </a:r>
            <a:r>
              <a:rPr lang="cs">
                <a:solidFill>
                  <a:schemeClr val="tx1">
                    <a:lumMod val="85000"/>
                    <a:lumOff val="15000"/>
                  </a:schemeClr>
                </a:solidFill>
              </a:rPr>
              <a:t>, cit ff mu, lindat/clariah-cz</a:t>
            </a:r>
          </a:p>
          <a:p>
            <a:pPr rtl="0"/>
            <a:r>
              <a:rPr lang="c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15. 3. 2023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A4CC9-0F25-76CB-A8F4-8E2CAC3D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Kde vezmu data?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8A587-0639-3037-DD3A-F66E67251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/>
              <a:t>Kontext: </a:t>
            </a:r>
            <a:r>
              <a:rPr lang="cs-CZ">
                <a:hlinkClick r:id="rId2"/>
              </a:rPr>
              <a:t>Otevřená věda (Open Science)</a:t>
            </a:r>
            <a:endParaRPr lang="cs-CZ"/>
          </a:p>
          <a:p>
            <a:pPr marL="457200" indent="-457200">
              <a:buFont typeface="+mj-lt"/>
              <a:buAutoNum type="alphaUcPeriod"/>
            </a:pPr>
            <a:r>
              <a:rPr lang="cs-CZ"/>
              <a:t>Existující data</a:t>
            </a:r>
          </a:p>
          <a:p>
            <a:pPr marL="749808" lvl="1" indent="-457200"/>
            <a:r>
              <a:rPr lang="cs-CZ"/>
              <a:t>Zčásti nebo zcela odpovídají mému výzkumu a jsou v něm bezprostředně využitelná</a:t>
            </a:r>
          </a:p>
          <a:p>
            <a:pPr marL="749808" lvl="1" indent="-457200"/>
            <a:r>
              <a:rPr lang="cs-CZ"/>
              <a:t>S mým výzkumem souvisí jen zčásti, ale lze je použít např. jako metodologickou inspiraci</a:t>
            </a:r>
          </a:p>
          <a:p>
            <a:pPr marL="749808" lvl="1" indent="-457200"/>
            <a:r>
              <a:rPr lang="cs-CZ"/>
              <a:t>Zdroje existujících dat velice různorodé, pro strukturovaná vědecká data možnost použití řady datových </a:t>
            </a:r>
            <a:r>
              <a:rPr lang="cs-CZ" err="1"/>
              <a:t>repozitářů</a:t>
            </a:r>
            <a:r>
              <a:rPr lang="cs-CZ"/>
              <a:t>, viz </a:t>
            </a:r>
            <a:r>
              <a:rPr lang="cs-CZ">
                <a:hlinkClick r:id="rId3"/>
              </a:rPr>
              <a:t>sekundární i primární zdroje</a:t>
            </a:r>
            <a:r>
              <a:rPr lang="cs-CZ"/>
              <a:t>.</a:t>
            </a:r>
          </a:p>
          <a:p>
            <a:pPr marL="932688" lvl="2" indent="-457200"/>
            <a:r>
              <a:rPr lang="cs-CZ">
                <a:hlinkClick r:id="rId4"/>
              </a:rPr>
              <a:t>SSH Open Marketplace</a:t>
            </a:r>
            <a:endParaRPr lang="cs-CZ"/>
          </a:p>
          <a:p>
            <a:pPr marL="749808" lvl="1" indent="-457200"/>
            <a:r>
              <a:rPr lang="cs-CZ"/>
              <a:t>Nechte si poradit </a:t>
            </a:r>
            <a:r>
              <a:rPr lang="cs-CZ">
                <a:hlinkClick r:id="rId5"/>
              </a:rPr>
              <a:t>umělou inteligencí</a:t>
            </a:r>
            <a:endParaRPr lang="cs-CZ"/>
          </a:p>
          <a:p>
            <a:pPr marL="457200" indent="-457200">
              <a:buFont typeface="+mj-lt"/>
              <a:buAutoNum type="alphaUcPeriod"/>
            </a:pPr>
            <a:r>
              <a:rPr lang="cs-CZ"/>
              <a:t>Vlastní průzkum a sběr v primárních zdrojích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A2D71-99C6-91E5-1F85-186D82F6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732C4-4402-0AB9-F5EB-2E30FCE2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Jaký nástroj pro zpracování dat použiji?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89CCC-01F4-E59F-1327-4ADF2E70A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/>
              <a:t>Specializovaný software</a:t>
            </a:r>
          </a:p>
          <a:p>
            <a:pPr marL="749808" lvl="1" indent="-457200"/>
            <a:r>
              <a:rPr lang="cs-CZ"/>
              <a:t>Předpoklad: SW naplňuje všechny mé představy o tom, jak chci manipulovat se svými daty; popř. použiji sadu více SW pro různé úkony.</a:t>
            </a:r>
          </a:p>
          <a:p>
            <a:pPr marL="749808" lvl="1" indent="-457200"/>
            <a:r>
              <a:rPr lang="cs-CZ"/>
              <a:t>Důležité podmínky: SW používá běžné standardy a umožňuje bezproblémový přenos dat (import a zejména export)</a:t>
            </a:r>
          </a:p>
          <a:p>
            <a:pPr marL="749808" lvl="1" indent="-457200"/>
            <a:r>
              <a:rPr lang="cs-CZ"/>
              <a:t>Typické příklady: </a:t>
            </a:r>
            <a:r>
              <a:rPr lang="cs-CZ" err="1">
                <a:hlinkClick r:id="rId2"/>
              </a:rPr>
              <a:t>Zotero</a:t>
            </a:r>
            <a:r>
              <a:rPr lang="cs-CZ"/>
              <a:t> pro bibliografické informace</a:t>
            </a:r>
          </a:p>
          <a:p>
            <a:pPr marL="749808" lvl="1" indent="-457200"/>
            <a:r>
              <a:rPr lang="cs-CZ"/>
              <a:t>Další nástroje lze nalézt na specializovaných portálech, např. </a:t>
            </a:r>
            <a:r>
              <a:rPr lang="cs-CZ">
                <a:hlinkClick r:id="rId3"/>
              </a:rPr>
              <a:t>SSH Open Marketplace</a:t>
            </a:r>
            <a:r>
              <a:rPr lang="cs-CZ"/>
              <a:t>, </a:t>
            </a:r>
            <a:r>
              <a:rPr lang="cs-CZ">
                <a:hlinkClick r:id="rId4"/>
              </a:rPr>
              <a:t>LINDAT/CLARIAH-CZ</a:t>
            </a:r>
            <a:r>
              <a:rPr lang="cs-CZ"/>
              <a:t>, </a:t>
            </a:r>
            <a:r>
              <a:rPr lang="cs-CZ">
                <a:hlinkClick r:id="rId5"/>
              </a:rPr>
              <a:t>EOSC</a:t>
            </a:r>
            <a:r>
              <a:rPr lang="cs-CZ"/>
              <a:t> aj.</a:t>
            </a:r>
          </a:p>
          <a:p>
            <a:pPr marL="457200" indent="-457200">
              <a:buFont typeface="+mj-lt"/>
              <a:buAutoNum type="alphaUcPeriod"/>
            </a:pPr>
            <a:r>
              <a:rPr lang="cs-CZ"/>
              <a:t>Tabulkový procesor (</a:t>
            </a:r>
            <a:r>
              <a:rPr lang="cs-CZ" err="1"/>
              <a:t>TabP</a:t>
            </a:r>
            <a:r>
              <a:rPr lang="cs-CZ"/>
              <a:t>)</a:t>
            </a:r>
          </a:p>
          <a:p>
            <a:pPr lvl="1"/>
            <a:r>
              <a:rPr lang="cs-CZ"/>
              <a:t>Předpoklad: Žádný z existujících nástrojů nenaplňuje moje potřeby (nebo se obávám, že by se v průběhu práce objevily požadavky, které by nebyl specializovaný SW schopen splnit)</a:t>
            </a:r>
          </a:p>
          <a:p>
            <a:pPr lvl="1"/>
            <a:endParaRPr lang="cs-CZ"/>
          </a:p>
          <a:p>
            <a:pPr marL="0" indent="0">
              <a:buNone/>
            </a:pPr>
            <a:endParaRPr lang="cs-CZ"/>
          </a:p>
          <a:p>
            <a:pPr marL="749808" lvl="1" indent="-457200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5983A1-6050-198A-8715-31CB3A95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763B2-9DD8-FAD6-CF8C-9D33D062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Pracujeme s </a:t>
            </a:r>
            <a:r>
              <a:rPr lang="cs-CZ" sz="4000" err="1"/>
              <a:t>TabP</a:t>
            </a:r>
            <a:r>
              <a:rPr lang="cs-CZ" sz="4000"/>
              <a:t>: Základní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D9D6A-0893-2325-F260-A8240885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Vytvoření datového modelu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Stanovení datových objektů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Určení struktury dat a metadat včetně případných standardních metadatových formátů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Pravidla pro zápis jednotlivých údajů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Generování sestav a provádění analýz pomocí funkcí </a:t>
            </a:r>
            <a:r>
              <a:rPr lang="cs-CZ" err="1"/>
              <a:t>TabP</a:t>
            </a:r>
            <a:endParaRPr lang="cs-CZ"/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966DCD-E2CB-CEF8-2C4D-B8BDEC3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763B2-9DD8-FAD6-CF8C-9D33D062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Pracujeme s </a:t>
            </a:r>
            <a:r>
              <a:rPr lang="cs-CZ" sz="4000" err="1"/>
              <a:t>TabP</a:t>
            </a:r>
            <a:r>
              <a:rPr lang="cs-CZ" sz="4000"/>
              <a:t>: Datový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D9D6A-0893-2325-F260-A8240885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Jaká data potřebuji pro svůj výzkum?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Jak tato data budu popisovat metadata a </a:t>
            </a:r>
            <a:r>
              <a:rPr lang="cs-CZ" err="1"/>
              <a:t>paradaty</a:t>
            </a:r>
            <a:r>
              <a:rPr lang="cs-CZ"/>
              <a:t> tak, abych mohl s daty efektivně manipulovat?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Budu pracovat s neurčitostí dat a informací a jak se to projeví ve struktuře dat?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Použiji pro některé údaje standardizované taxonomie, řízené slovníky nebo autority?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Jaké očekávám výstupy ze zpracování dat, jak má vypadat prezentační vrstva dat?</a:t>
            </a: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966DCD-E2CB-CEF8-2C4D-B8BDEC3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763B2-9DD8-FAD6-CF8C-9D33D062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Pracujeme s </a:t>
            </a:r>
            <a:r>
              <a:rPr lang="cs-CZ" sz="4000" err="1"/>
              <a:t>TabP</a:t>
            </a:r>
            <a:r>
              <a:rPr lang="cs-CZ" sz="4000"/>
              <a:t>: Datové objekty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D9D6A-0893-2325-F260-A8240885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Datový objekt = entita, ke které shromažďuji data, metadata a </a:t>
            </a:r>
            <a:r>
              <a:rPr lang="cs-CZ" err="1"/>
              <a:t>paradata</a:t>
            </a:r>
            <a:r>
              <a:rPr lang="cs-CZ"/>
              <a:t> a která pro mě představuje samostatnou logickou jednotku. Datové objekty by měly být disjunktní (měly by představovat různé kategorie entit).</a:t>
            </a:r>
          </a:p>
          <a:p>
            <a:r>
              <a:rPr lang="cs-CZ"/>
              <a:t>Realizace v </a:t>
            </a:r>
            <a:r>
              <a:rPr lang="cs-CZ" err="1"/>
              <a:t>TabP</a:t>
            </a:r>
            <a:r>
              <a:rPr lang="cs-CZ"/>
              <a:t>: jeden datový objekt = jeden list</a:t>
            </a:r>
          </a:p>
          <a:p>
            <a:r>
              <a:rPr lang="cs-CZ"/>
              <a:t>Příklady datových objektů:</a:t>
            </a:r>
          </a:p>
          <a:p>
            <a:pPr lvl="1"/>
            <a:r>
              <a:rPr lang="cs-CZ"/>
              <a:t>Paměťové instituce</a:t>
            </a:r>
          </a:p>
          <a:p>
            <a:pPr lvl="1"/>
            <a:r>
              <a:rPr lang="cs-CZ"/>
              <a:t>Archivní fondy</a:t>
            </a:r>
          </a:p>
          <a:p>
            <a:pPr lvl="1"/>
            <a:r>
              <a:rPr lang="cs-CZ"/>
              <a:t>Osoby</a:t>
            </a:r>
          </a:p>
          <a:p>
            <a:pPr lvl="1"/>
            <a:r>
              <a:rPr lang="cs-CZ"/>
              <a:t>Počítačové hry</a:t>
            </a:r>
          </a:p>
          <a:p>
            <a:pPr lvl="1"/>
            <a:r>
              <a:rPr lang="cs-CZ"/>
              <a:t>Archivační softwary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966DCD-E2CB-CEF8-2C4D-B8BDEC3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763B2-9DD8-FAD6-CF8C-9D33D062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Pracujeme s </a:t>
            </a:r>
            <a:r>
              <a:rPr lang="cs-CZ" sz="4000" err="1"/>
              <a:t>TabP</a:t>
            </a:r>
            <a:r>
              <a:rPr lang="cs-CZ" sz="4000"/>
              <a:t>: Struktura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D9D6A-0893-2325-F260-A8240885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Určení jednotlivých údajů, které budu na úrovni dat, metadat a </a:t>
            </a:r>
            <a:r>
              <a:rPr lang="cs-CZ" err="1"/>
              <a:t>paradat</a:t>
            </a:r>
            <a:r>
              <a:rPr lang="cs-CZ"/>
              <a:t> sledovat (včetně různých atributů, např. v jakém stavu se nachází jednotlivý záznam: rozpracovaný, hotový, definitivní)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Stanovení </a:t>
            </a:r>
            <a:r>
              <a:rPr lang="cs-CZ" b="1" err="1"/>
              <a:t>granularity</a:t>
            </a:r>
            <a:r>
              <a:rPr lang="cs-CZ"/>
              <a:t> údajů, tj. míry specifičnosti jednotlivých dat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Použiji nějaký standardizovaný metadatový formát, ať už přímo, nebo jako inspiraci?</a:t>
            </a:r>
          </a:p>
          <a:p>
            <a:pPr marL="749808" lvl="1" indent="-457200"/>
            <a:r>
              <a:rPr lang="cs-CZ"/>
              <a:t>Příklad: </a:t>
            </a:r>
            <a:r>
              <a:rPr lang="cs-CZ">
                <a:hlinkClick r:id="rId2"/>
              </a:rPr>
              <a:t>VRA </a:t>
            </a:r>
            <a:r>
              <a:rPr lang="cs-CZ" err="1">
                <a:hlinkClick r:id="rId2"/>
              </a:rPr>
              <a:t>Core</a:t>
            </a:r>
            <a:endParaRPr lang="cs-CZ"/>
          </a:p>
          <a:p>
            <a:pPr marL="0" indent="0">
              <a:buNone/>
            </a:pPr>
            <a:r>
              <a:rPr lang="cs-CZ"/>
              <a:t>Realizace v </a:t>
            </a:r>
            <a:r>
              <a:rPr lang="cs-CZ" err="1"/>
              <a:t>TabP</a:t>
            </a:r>
            <a:r>
              <a:rPr lang="cs-CZ"/>
              <a:t>: jednotlivý údaj = jeden sloupec tabulky</a:t>
            </a:r>
          </a:p>
          <a:p>
            <a:pPr marL="0" indent="0">
              <a:buNone/>
            </a:pPr>
            <a:r>
              <a:rPr lang="cs-CZ"/>
              <a:t>Doporučení: označování jednotlivých záznamů barvami se sémantickou funkcí (popř. jiným grafickým zvýrazněním, např. kurzivou, velikostí písma atd.) je vhodné jen jako vizualizační pomůcka, nikoli pro analytickou práci s daty</a:t>
            </a:r>
          </a:p>
          <a:p>
            <a:pPr marL="457200" indent="-457200">
              <a:buFont typeface="+mj-lt"/>
              <a:buAutoNum type="arabicPeriod"/>
            </a:pPr>
            <a:endParaRPr lang="cs-CZ"/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966DCD-E2CB-CEF8-2C4D-B8BDEC3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763B2-9DD8-FAD6-CF8C-9D33D062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99395" cy="1450757"/>
          </a:xfrm>
        </p:spPr>
        <p:txBody>
          <a:bodyPr>
            <a:normAutofit/>
          </a:bodyPr>
          <a:lstStyle/>
          <a:p>
            <a:r>
              <a:rPr lang="cs-CZ" sz="4000"/>
              <a:t>Pracujeme s </a:t>
            </a:r>
            <a:r>
              <a:rPr lang="cs-CZ" sz="4000" err="1"/>
              <a:t>TabP</a:t>
            </a:r>
            <a:r>
              <a:rPr lang="cs-CZ" sz="4000"/>
              <a:t>: Pravidla pro zápis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D9D6A-0893-2325-F260-A8240885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Jak budu tvořit záznam instance a vyplňovat jednotlivé údaje? Jakými pravidly se budu řídit? Jak budu zapisovat opakovatelné údaje?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Použiji pro zápis dat nějaký existující standard?</a:t>
            </a:r>
          </a:p>
          <a:p>
            <a:pPr marL="749808" lvl="1" indent="-457200"/>
            <a:r>
              <a:rPr lang="cs-CZ"/>
              <a:t>Příklady: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CDWA – Categories for the Description of Work of Arts</a:t>
            </a:r>
            <a:r>
              <a:rPr lang="cs-CZ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cs-CZ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Cataloging</a:t>
            </a:r>
            <a:r>
              <a:rPr lang="cs-CZ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</a:t>
            </a:r>
            <a:r>
              <a:rPr lang="cs-CZ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Cultural</a:t>
            </a:r>
            <a:r>
              <a:rPr lang="cs-CZ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</a:t>
            </a:r>
            <a:r>
              <a:rPr lang="cs-CZ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Objects</a:t>
            </a:r>
            <a:endParaRPr lang="cs-CZ"/>
          </a:p>
          <a:p>
            <a:pPr marL="457200" indent="-457200">
              <a:buFont typeface="+mj-lt"/>
              <a:buAutoNum type="arabicPeriod"/>
            </a:pPr>
            <a:r>
              <a:rPr lang="cs-CZ"/>
              <a:t>Mohu vyplňování dat nějak poloautomatizovat?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Budu používat importy dat? Jaký si stanovím unikátní oddělovač údajů?</a:t>
            </a:r>
          </a:p>
          <a:p>
            <a:pPr marL="0" indent="0">
              <a:buNone/>
            </a:pPr>
            <a:r>
              <a:rPr lang="cs-CZ"/>
              <a:t>Realizace v </a:t>
            </a:r>
            <a:r>
              <a:rPr lang="cs-CZ" err="1"/>
              <a:t>TabP</a:t>
            </a:r>
            <a:r>
              <a:rPr lang="cs-CZ"/>
              <a:t>: jeden záznam instance = jeden řádek</a:t>
            </a: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966DCD-E2CB-CEF8-2C4D-B8BDEC3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6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763B2-9DD8-FAD6-CF8C-9D33D062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Pracujeme s </a:t>
            </a:r>
            <a:r>
              <a:rPr lang="cs-CZ" sz="4000" err="1"/>
              <a:t>TabP</a:t>
            </a:r>
            <a:r>
              <a:rPr lang="cs-CZ" sz="4000"/>
              <a:t>: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D9D6A-0893-2325-F260-A8240885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Filtry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Řazení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Kontingenční tabulky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Grafy</a:t>
            </a:r>
          </a:p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966DCD-E2CB-CEF8-2C4D-B8BDEC3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C7205-CAD8-E11F-907D-E3759B94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 a přeji úspěšnou práci s daty!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5C3F2F-C910-792D-4627-0643FA8AF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E4A7F2-0006-160B-FD26-EEA867C3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" sz="4800" i="1">
                <a:solidFill>
                  <a:srgbClr val="FFFFFF"/>
                </a:solidFill>
              </a:rPr>
              <a:t>„</a:t>
            </a:r>
            <a:r>
              <a:rPr lang="en-US" sz="4800" i="1">
                <a:solidFill>
                  <a:srgbClr val="FFFFFF"/>
                </a:solidFill>
              </a:rPr>
              <a:t>Data isn't just numbers. It's stories, it's ideas, it's emotions, it's what makes our world and ourselves unique</a:t>
            </a:r>
            <a:r>
              <a:rPr lang="cs" sz="4800" i="1">
                <a:solidFill>
                  <a:srgbClr val="FFFFFF"/>
                </a:solidFill>
              </a:rPr>
              <a:t>“.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cs">
                <a:solidFill>
                  <a:srgbClr val="FFFFFF"/>
                </a:solidFill>
              </a:rPr>
              <a:t>– </a:t>
            </a:r>
            <a:r>
              <a:rPr lang="cs-CZ">
                <a:solidFill>
                  <a:srgbClr val="FFFFFF"/>
                </a:solidFill>
                <a:hlinkClick r:id="rId2"/>
              </a:rPr>
              <a:t>Hans </a:t>
            </a:r>
            <a:r>
              <a:rPr lang="cs-CZ" err="1">
                <a:solidFill>
                  <a:srgbClr val="FFFFFF"/>
                </a:solidFill>
                <a:hlinkClick r:id="rId2"/>
              </a:rPr>
              <a:t>Rosling</a:t>
            </a:r>
            <a:endParaRPr lang="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B3650-79B3-9371-B0BC-D9CBEE1A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/>
              <a:t>Několik základních pojmů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0335F-542F-2AAB-E5B7-99D5B7E07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Jak se liší data a metadata? Co jsou to </a:t>
            </a:r>
            <a:r>
              <a:rPr lang="cs-CZ" err="1"/>
              <a:t>paradata</a:t>
            </a:r>
            <a:r>
              <a:rPr lang="cs-CZ"/>
              <a:t>? Proč neexistují „tvrdá“ data? A proč v knihách nenajdeme znalosti…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3F40C-BFD2-352A-4E1D-9A3882FC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034BD-6CE4-1C38-BBC5-51754BB1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Data, informace, znalosti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F34B9-D18C-B75A-EBE9-96EE7AE7B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7726"/>
            <a:ext cx="4181475" cy="4178299"/>
          </a:xfrm>
        </p:spPr>
        <p:txBody>
          <a:bodyPr>
            <a:normAutofit lnSpcReduction="10000"/>
          </a:bodyPr>
          <a:lstStyle/>
          <a:p>
            <a:r>
              <a:rPr lang="cs-CZ" b="1"/>
              <a:t>Data</a:t>
            </a:r>
          </a:p>
          <a:p>
            <a:pPr lvl="1"/>
            <a:r>
              <a:rPr lang="cs-CZ"/>
              <a:t>Vymezení: Zaznamenané symbolické reprezentace reálného světa nebo světů fikčních</a:t>
            </a:r>
          </a:p>
          <a:p>
            <a:pPr lvl="1"/>
            <a:r>
              <a:rPr lang="cs-CZ"/>
              <a:t>Médium (nosič): Analogové (hlína, kámen, papír atd.) nebo digitální</a:t>
            </a:r>
          </a:p>
          <a:p>
            <a:pPr lvl="1"/>
            <a:r>
              <a:rPr lang="cs-CZ"/>
              <a:t>Struktura: Data strukturovaná (seznamy, tabulky, databáze atd.) nebo nestrukturovaná (text)</a:t>
            </a:r>
          </a:p>
          <a:p>
            <a:pPr lvl="1"/>
            <a:r>
              <a:rPr lang="cs-CZ"/>
              <a:t>Formát: Číselný, textový, obrazový, zvukový, audiovizuální, kombinovaný</a:t>
            </a:r>
          </a:p>
          <a:p>
            <a:pPr lvl="1"/>
            <a:r>
              <a:rPr lang="cs-CZ"/>
              <a:t>Příklady:</a:t>
            </a:r>
          </a:p>
          <a:p>
            <a:pPr lvl="2"/>
            <a:r>
              <a:rPr lang="cs-CZ">
                <a:hlinkClick r:id="rId2"/>
              </a:rPr>
              <a:t>460,8</a:t>
            </a:r>
            <a:endParaRPr lang="cs-CZ"/>
          </a:p>
          <a:p>
            <a:pPr lvl="2"/>
            <a:r>
              <a:rPr lang="cs-CZ">
                <a:hlinkClick r:id="rId3"/>
              </a:rPr>
              <a:t>NA1995</a:t>
            </a:r>
            <a:endParaRPr lang="cs-CZ"/>
          </a:p>
          <a:p>
            <a:pPr lvl="2"/>
            <a:r>
              <a:rPr lang="cs-CZ">
                <a:hlinkClick r:id="rId4"/>
              </a:rPr>
              <a:t>Příštpo</a:t>
            </a:r>
            <a:endParaRPr lang="cs-CZ"/>
          </a:p>
          <a:p>
            <a:pPr lvl="2"/>
            <a:endParaRPr lang="cs-CZ"/>
          </a:p>
          <a:p>
            <a:pPr lvl="2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CD1AD-61E8-BF88-500D-C2F56139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15F09CFC-1184-F624-B45B-408B25E8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29" y="5119370"/>
            <a:ext cx="74295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7"/>
            <a:extLst>
              <a:ext uri="{FF2B5EF4-FFF2-40B4-BE49-F238E27FC236}">
                <a16:creationId xmlns:a16="http://schemas.microsoft.com/office/drawing/2014/main" id="{FFC3D7DE-54BF-172F-DE46-5FEC5708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71" y="5119370"/>
            <a:ext cx="864870" cy="10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Konferenční stolek Sitting Rhino 65x49cm">
            <a:extLst>
              <a:ext uri="{FF2B5EF4-FFF2-40B4-BE49-F238E27FC236}">
                <a16:creationId xmlns:a16="http://schemas.microsoft.com/office/drawing/2014/main" id="{9AC2BDD0-9842-FC11-E3AC-DF29B91FD3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Konferenční stolek Sitting Rhino 65x49cm">
            <a:extLst>
              <a:ext uri="{FF2B5EF4-FFF2-40B4-BE49-F238E27FC236}">
                <a16:creationId xmlns:a16="http://schemas.microsoft.com/office/drawing/2014/main" id="{633EC7E0-4CBE-75D4-A3D0-33696A688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hlinkClick r:id="rId9"/>
            <a:extLst>
              <a:ext uri="{FF2B5EF4-FFF2-40B4-BE49-F238E27FC236}">
                <a16:creationId xmlns:a16="http://schemas.microsoft.com/office/drawing/2014/main" id="{F2CEE022-BF5F-1067-7B25-6DA36EA69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9433" y="5051855"/>
            <a:ext cx="1247343" cy="1208253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E7F7A4A-BC71-E228-7C92-F932AE63CF86}"/>
              </a:ext>
            </a:extLst>
          </p:cNvPr>
          <p:cNvSpPr txBox="1">
            <a:spLocks/>
          </p:cNvSpPr>
          <p:nvPr/>
        </p:nvSpPr>
        <p:spPr>
          <a:xfrm>
            <a:off x="4191950" y="2117725"/>
            <a:ext cx="4181475" cy="41782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/>
              <a:t>Informace</a:t>
            </a:r>
          </a:p>
          <a:p>
            <a:pPr lvl="1"/>
            <a:r>
              <a:rPr lang="cs-CZ"/>
              <a:t>Vymezení: data s přiděleným významem</a:t>
            </a:r>
          </a:p>
          <a:p>
            <a:pPr lvl="1"/>
            <a:r>
              <a:rPr lang="cs-CZ"/>
              <a:t>Médium (nosič): Analogové (hlína, kámen, papír atd.) nebo digitální</a:t>
            </a:r>
          </a:p>
          <a:p>
            <a:pPr lvl="1"/>
            <a:r>
              <a:rPr lang="cs-CZ"/>
              <a:t>Struktura: Informace faktografické, plnotextové, bibliografické atd.</a:t>
            </a:r>
          </a:p>
          <a:p>
            <a:pPr lvl="1"/>
            <a:r>
              <a:rPr lang="cs-CZ"/>
              <a:t>Formát: Číselný, textový, obrazový, zvukový, audiovizuální, kombinovaný</a:t>
            </a:r>
          </a:p>
          <a:p>
            <a:pPr lvl="1"/>
            <a:endParaRPr lang="cs-CZ"/>
          </a:p>
          <a:p>
            <a:pPr lvl="1"/>
            <a:r>
              <a:rPr lang="cs-CZ"/>
              <a:t>Příklady:</a:t>
            </a:r>
          </a:p>
          <a:p>
            <a:pPr lvl="2"/>
            <a:r>
              <a:rPr lang="cs-CZ"/>
              <a:t>460,8 </a:t>
            </a:r>
            <a:r>
              <a:rPr lang="cs-CZ" err="1"/>
              <a:t>m.n.m</a:t>
            </a:r>
            <a:r>
              <a:rPr lang="cs-CZ"/>
              <a:t>.</a:t>
            </a:r>
          </a:p>
          <a:p>
            <a:pPr lvl="2"/>
            <a:r>
              <a:rPr lang="cs-CZ"/>
              <a:t>NA1995 </a:t>
            </a:r>
            <a:r>
              <a:rPr lang="cs-CZ" err="1"/>
              <a:t>Architecture</a:t>
            </a:r>
            <a:r>
              <a:rPr lang="cs-CZ"/>
              <a:t> as a </a:t>
            </a:r>
            <a:r>
              <a:rPr lang="cs-CZ" err="1"/>
              <a:t>profession</a:t>
            </a:r>
            <a:endParaRPr lang="cs-CZ"/>
          </a:p>
          <a:p>
            <a:pPr lvl="2"/>
            <a:r>
              <a:rPr lang="cs-CZ"/>
              <a:t>Příštpo u Jaroměřic nad Rokytnou</a:t>
            </a:r>
          </a:p>
          <a:p>
            <a:pPr lvl="2"/>
            <a:endParaRPr lang="cs-CZ"/>
          </a:p>
          <a:p>
            <a:pPr lvl="2"/>
            <a:endParaRPr lang="cs-CZ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4CC0EC2-BEA5-0D59-A876-934B7CB7C08C}"/>
              </a:ext>
            </a:extLst>
          </p:cNvPr>
          <p:cNvSpPr txBox="1">
            <a:spLocks/>
          </p:cNvSpPr>
          <p:nvPr/>
        </p:nvSpPr>
        <p:spPr>
          <a:xfrm>
            <a:off x="8152451" y="2117725"/>
            <a:ext cx="4039550" cy="41782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/>
              <a:t>Znalost</a:t>
            </a:r>
          </a:p>
          <a:p>
            <a:pPr lvl="1"/>
            <a:r>
              <a:rPr lang="cs-CZ"/>
              <a:t>Vymezení: informace s přiděleným kontextem</a:t>
            </a:r>
          </a:p>
          <a:p>
            <a:pPr lvl="1"/>
            <a:r>
              <a:rPr lang="cs-CZ"/>
              <a:t>Médium (nosič): Mozek</a:t>
            </a:r>
          </a:p>
          <a:p>
            <a:pPr lvl="1"/>
            <a:r>
              <a:rPr lang="cs-CZ"/>
              <a:t>Struktura: Poznatkový tezaurus</a:t>
            </a:r>
          </a:p>
          <a:p>
            <a:pPr lvl="1"/>
            <a:r>
              <a:rPr lang="cs-CZ"/>
              <a:t>Formát: Elektrochemický signál</a:t>
            </a:r>
          </a:p>
          <a:p>
            <a:pPr lvl="1"/>
            <a:endParaRPr lang="cs-CZ"/>
          </a:p>
          <a:p>
            <a:pPr lvl="1"/>
            <a:endParaRPr lang="cs-CZ"/>
          </a:p>
          <a:p>
            <a:pPr lvl="1"/>
            <a:r>
              <a:rPr lang="cs-CZ"/>
              <a:t>Příklady:</a:t>
            </a:r>
          </a:p>
          <a:p>
            <a:pPr lvl="2"/>
            <a:r>
              <a:rPr lang="cs-CZ"/>
              <a:t>460,8 </a:t>
            </a:r>
            <a:r>
              <a:rPr lang="cs-CZ" err="1"/>
              <a:t>m.n.m</a:t>
            </a:r>
            <a:r>
              <a:rPr lang="cs-CZ"/>
              <a:t>. (Říp)</a:t>
            </a:r>
          </a:p>
          <a:p>
            <a:pPr lvl="2"/>
            <a:r>
              <a:rPr lang="cs-CZ"/>
              <a:t>NA1995 </a:t>
            </a:r>
            <a:r>
              <a:rPr lang="cs-CZ" err="1"/>
              <a:t>Architecture</a:t>
            </a:r>
            <a:r>
              <a:rPr lang="cs-CZ"/>
              <a:t> as a </a:t>
            </a:r>
            <a:r>
              <a:rPr lang="cs-CZ" err="1"/>
              <a:t>profession</a:t>
            </a:r>
            <a:r>
              <a:rPr lang="cs-CZ"/>
              <a:t> (LCC)</a:t>
            </a:r>
          </a:p>
          <a:p>
            <a:pPr lvl="2"/>
            <a:r>
              <a:rPr lang="cs-CZ"/>
              <a:t>Příštpo u Jaroměřic nad Rokytnou</a:t>
            </a:r>
          </a:p>
          <a:p>
            <a:pPr lvl="2"/>
            <a:endParaRPr lang="cs-CZ"/>
          </a:p>
          <a:p>
            <a:pPr lvl="2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38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EE408-F808-9D77-7404-2900C03B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Data, informace, znalosti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7DFEF-3E8F-AE9D-EB29-0314B1AF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POZOR!!!:</a:t>
            </a:r>
          </a:p>
          <a:p>
            <a:pPr lvl="1"/>
            <a:r>
              <a:rPr lang="cs-CZ"/>
              <a:t>Neexistují </a:t>
            </a:r>
            <a:r>
              <a:rPr lang="cs-CZ" b="1"/>
              <a:t>tzv. tvrdá data</a:t>
            </a:r>
            <a:r>
              <a:rPr lang="cs-CZ"/>
              <a:t> ve smyslu nezpochybnitelných faktů, protože data jsou výsledkem výzkumu, měření a interpretace za použití specifických metrik, nástrojů a metodologie. </a:t>
            </a:r>
          </a:p>
          <a:p>
            <a:pPr lvl="1"/>
            <a:r>
              <a:rPr lang="cs-CZ"/>
              <a:t> Nezaměňovat </a:t>
            </a:r>
            <a:r>
              <a:rPr lang="cs-CZ" b="1"/>
              <a:t>fakta a data </a:t>
            </a:r>
            <a:r>
              <a:rPr lang="cs-CZ"/>
              <a:t>– fakta jsou údaje nebo tvrzení, která lze ověřit a jsou považována za pravdivá; data naproti tomu jsou pouhým záznamem bez pravdivostní hodnoty.</a:t>
            </a:r>
          </a:p>
          <a:p>
            <a:pPr lvl="1"/>
            <a:r>
              <a:rPr lang="cs-CZ"/>
              <a:t>Jazyková poznámka: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D8A17A-E391-2E6C-4DE7-9E7C4455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A1552A01-4796-00CC-B4A1-A2A2522B7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51419"/>
              </p:ext>
            </p:extLst>
          </p:nvPr>
        </p:nvGraphicFramePr>
        <p:xfrm>
          <a:off x="1457325" y="4303765"/>
          <a:ext cx="9345951" cy="239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4056339242"/>
                    </a:ext>
                  </a:extLst>
                </a:gridCol>
                <a:gridCol w="4963809">
                  <a:extLst>
                    <a:ext uri="{9D8B030D-6E8A-4147-A177-3AD203B41FA5}">
                      <a16:colId xmlns:a16="http://schemas.microsoft.com/office/drawing/2014/main" val="3145691624"/>
                    </a:ext>
                  </a:extLst>
                </a:gridCol>
                <a:gridCol w="2829567">
                  <a:extLst>
                    <a:ext uri="{9D8B030D-6E8A-4147-A177-3AD203B41FA5}">
                      <a16:colId xmlns:a16="http://schemas.microsoft.com/office/drawing/2014/main" val="1050734116"/>
                    </a:ext>
                  </a:extLst>
                </a:gridCol>
              </a:tblGrid>
              <a:tr h="370783">
                <a:tc>
                  <a:txBody>
                    <a:bodyPr/>
                    <a:lstStyle/>
                    <a:p>
                      <a:r>
                        <a:rPr lang="cs-CZ"/>
                        <a:t>Termín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20427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cs-CZ"/>
                        <a:t>Fakta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Fakt, faktum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Fakta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24444"/>
                  </a:ext>
                </a:extLst>
              </a:tr>
              <a:tr h="639981">
                <a:tc>
                  <a:txBody>
                    <a:bodyPr/>
                    <a:lstStyle/>
                    <a:p>
                      <a:r>
                        <a:rPr lang="cs-CZ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[</a:t>
                      </a:r>
                      <a:r>
                        <a:rPr lang="cs-CZ"/>
                        <a:t>neexistuje</a:t>
                      </a:r>
                      <a:r>
                        <a:rPr lang="en-US"/>
                        <a:t>]</a:t>
                      </a:r>
                      <a:endParaRPr lang="cs-CZ"/>
                    </a:p>
                    <a:p>
                      <a:r>
                        <a:rPr lang="cs-CZ"/>
                        <a:t>(nebo: údaj)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Data</a:t>
                      </a:r>
                    </a:p>
                    <a:p>
                      <a:r>
                        <a:rPr lang="cs-CZ"/>
                        <a:t>(údaje)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083590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cs-CZ"/>
                        <a:t>Informace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Informace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Informace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00693"/>
                  </a:ext>
                </a:extLst>
              </a:tr>
              <a:tr h="639981">
                <a:tc>
                  <a:txBody>
                    <a:bodyPr/>
                    <a:lstStyle/>
                    <a:p>
                      <a:r>
                        <a:rPr lang="cs-CZ"/>
                        <a:t>Znalost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Znalost</a:t>
                      </a:r>
                    </a:p>
                    <a:p>
                      <a:r>
                        <a:rPr lang="cs-CZ"/>
                        <a:t>(„jednotková“ znalost: poznatek)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5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29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AB86E98D-C537-5C24-4BA6-29E368C4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>
            <a:normAutofit/>
          </a:bodyPr>
          <a:lstStyle/>
          <a:p>
            <a:r>
              <a:rPr lang="cs-CZ"/>
              <a:t>Exkurz:</a:t>
            </a:r>
            <a:br>
              <a:rPr lang="cs-CZ"/>
            </a:br>
            <a:r>
              <a:rPr lang="cs-CZ" sz="2400"/>
              <a:t>Sémiotický trojúhelník a </a:t>
            </a:r>
            <a:r>
              <a:rPr lang="cs-CZ" sz="2400">
                <a:hlinkClick r:id="rId2"/>
              </a:rPr>
              <a:t>teorie tří světů Karla </a:t>
            </a:r>
            <a:r>
              <a:rPr lang="cs-CZ" sz="2400" err="1">
                <a:hlinkClick r:id="rId2"/>
              </a:rPr>
              <a:t>Poppera</a:t>
            </a:r>
            <a:r>
              <a:rPr lang="cs-CZ" sz="2400">
                <a:hlinkClick r:id="rId2"/>
              </a:rPr>
              <a:t> a Johna </a:t>
            </a:r>
            <a:r>
              <a:rPr lang="cs-CZ" sz="2400" err="1">
                <a:hlinkClick r:id="rId2"/>
              </a:rPr>
              <a:t>Ecclese</a:t>
            </a:r>
            <a:endParaRPr lang="en-US" sz="2400"/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300B1142-67D6-5C2C-0598-9CE9D6F0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Schéma převzato z </a:t>
            </a:r>
            <a:r>
              <a:rPr lang="cs-CZ" sz="1000"/>
              <a:t>KUČEROVÁ, Helena. Co analyzujeme při obsahové analýze dokumentů? K　pojmu </a:t>
            </a:r>
            <a:r>
              <a:rPr lang="cs-CZ" sz="1000" err="1"/>
              <a:t>aboutness</a:t>
            </a:r>
            <a:r>
              <a:rPr lang="cs-CZ" sz="1000"/>
              <a:t> v　organizaci znalostí. Knihovna [online]. 2014, roč. 25, č. 1, s. 36-54 [cit. 2023-03-15]. Dostupný z WWW: </a:t>
            </a:r>
            <a:r>
              <a:rPr lang="cs-CZ" sz="1000">
                <a:hlinkClick r:id="rId3"/>
              </a:rPr>
              <a:t>http://knihovna.nkp.cz/knihovna141/141036.htm</a:t>
            </a:r>
            <a:r>
              <a:rPr lang="cs-CZ" sz="1000"/>
              <a:t>               </a:t>
            </a:r>
            <a:r>
              <a:rPr lang="cs-CZ"/>
              <a:t>a upraveno.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EA0E93-85A9-B64B-946E-796E1CC1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E121A66-A1E7-4CF3-A514-5864B0060CFE}" type="datetime1">
              <a:rPr lang="cs-CZ" smtClean="0"/>
              <a:pPr rtl="0">
                <a:spcAft>
                  <a:spcPts val="600"/>
                </a:spcAft>
              </a:pPr>
              <a:t>18.03.2023</a:t>
            </a:fld>
            <a:endParaRPr lang="en-US"/>
          </a:p>
        </p:txBody>
      </p:sp>
      <p:pic>
        <p:nvPicPr>
          <p:cNvPr id="13" name="Zástupný obsah 12" descr="Obsah obrázku diagram&#10;&#10;Popis byl vytvořen automaticky">
            <a:extLst>
              <a:ext uri="{FF2B5EF4-FFF2-40B4-BE49-F238E27FC236}">
                <a16:creationId xmlns:a16="http://schemas.microsoft.com/office/drawing/2014/main" id="{BD980692-A91B-0B2F-DD97-15C0A632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956677"/>
            <a:ext cx="7377971" cy="4944645"/>
          </a:xfrm>
        </p:spPr>
      </p:pic>
    </p:spTree>
    <p:extLst>
      <p:ext uri="{BB962C8B-B14F-4D97-AF65-F5344CB8AC3E}">
        <p14:creationId xmlns:p14="http://schemas.microsoft.com/office/powerpoint/2010/main" val="148131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BC0BA-7352-18A6-9FCE-6E940474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Data, metadata, </a:t>
            </a:r>
            <a:r>
              <a:rPr lang="cs-CZ" err="1"/>
              <a:t>paradata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6720C-1273-FA0A-745A-2253323F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38637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Data</a:t>
            </a:r>
          </a:p>
          <a:p>
            <a:r>
              <a:rPr lang="cs-CZ"/>
              <a:t>Metadata</a:t>
            </a:r>
          </a:p>
          <a:p>
            <a:pPr lvl="1"/>
            <a:r>
              <a:rPr lang="cs-CZ"/>
              <a:t>Vymezení: Data o datech související s jejich obsahem, vlastnostmi, formátem a dalšími charakteristikami.</a:t>
            </a:r>
          </a:p>
          <a:p>
            <a:pPr lvl="1"/>
            <a:r>
              <a:rPr lang="cs-CZ"/>
              <a:t>Dělení: popisná, strukturální, technická, administrativní aj. (záleží na kritériu členění)</a:t>
            </a:r>
          </a:p>
          <a:p>
            <a:pPr lvl="1"/>
            <a:r>
              <a:rPr lang="cs-CZ"/>
              <a:t>Příklady:</a:t>
            </a:r>
          </a:p>
          <a:p>
            <a:pPr lvl="2"/>
            <a:r>
              <a:rPr lang="cs-CZ"/>
              <a:t>460,8 </a:t>
            </a:r>
            <a:r>
              <a:rPr lang="cs-CZ" err="1"/>
              <a:t>m.n.m</a:t>
            </a:r>
            <a:r>
              <a:rPr lang="cs-CZ"/>
              <a:t>. </a:t>
            </a:r>
            <a:r>
              <a:rPr lang="en-US"/>
              <a:t>| </a:t>
            </a:r>
            <a:r>
              <a:rPr lang="en-US" err="1"/>
              <a:t>Bpv</a:t>
            </a:r>
            <a:endParaRPr lang="cs-CZ"/>
          </a:p>
          <a:p>
            <a:pPr lvl="2"/>
            <a:r>
              <a:rPr lang="cs-CZ"/>
              <a:t>NA1995 </a:t>
            </a:r>
            <a:r>
              <a:rPr lang="cs-CZ" err="1"/>
              <a:t>Architecture</a:t>
            </a:r>
            <a:r>
              <a:rPr lang="cs-CZ"/>
              <a:t> as a </a:t>
            </a:r>
            <a:r>
              <a:rPr lang="cs-CZ" err="1"/>
              <a:t>profession</a:t>
            </a:r>
            <a:r>
              <a:rPr lang="en-US"/>
              <a:t> | Last revision 2013</a:t>
            </a:r>
            <a:r>
              <a:rPr lang="cs-CZ"/>
              <a:t>/30/12</a:t>
            </a:r>
          </a:p>
          <a:p>
            <a:pPr lvl="2"/>
            <a:r>
              <a:rPr lang="cs-CZ"/>
              <a:t>Příštpo u Jaroměřic nad Rokytnou </a:t>
            </a:r>
            <a:r>
              <a:rPr lang="en-US"/>
              <a:t>| </a:t>
            </a:r>
            <a:r>
              <a:rPr lang="cs-CZ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CZ0634 544752</a:t>
            </a:r>
          </a:p>
          <a:p>
            <a:r>
              <a:rPr lang="cs-CZ" err="1"/>
              <a:t>Paradata</a:t>
            </a:r>
            <a:endParaRPr lang="cs-CZ"/>
          </a:p>
          <a:p>
            <a:pPr lvl="1"/>
            <a:r>
              <a:rPr lang="cs-CZ"/>
              <a:t>Vymezení: Údaje o procesu vzniku/sběru, použití, interpretaci a kvalitě dat a jeho metodách; zajišťuje správné pochopení dat, jejich adekvátní využití a reprodukovatelnost výzkumu</a:t>
            </a:r>
          </a:p>
          <a:p>
            <a:pPr lvl="2"/>
            <a:r>
              <a:rPr lang="cs-CZ"/>
              <a:t>460,8 </a:t>
            </a:r>
            <a:r>
              <a:rPr lang="cs-CZ" err="1"/>
              <a:t>m.n.m</a:t>
            </a:r>
            <a:r>
              <a:rPr lang="cs-CZ"/>
              <a:t>. </a:t>
            </a:r>
            <a:r>
              <a:rPr lang="en-US"/>
              <a:t>|| </a:t>
            </a:r>
            <a:r>
              <a:rPr lang="en-US" err="1"/>
              <a:t>Ov</a:t>
            </a:r>
            <a:r>
              <a:rPr lang="cs-CZ" err="1"/>
              <a:t>ěřeno</a:t>
            </a:r>
            <a:r>
              <a:rPr lang="cs-CZ"/>
              <a:t> vlastním měřením</a:t>
            </a:r>
          </a:p>
          <a:p>
            <a:pPr lvl="2"/>
            <a:r>
              <a:rPr lang="cs-CZ"/>
              <a:t>NA1995 </a:t>
            </a:r>
            <a:r>
              <a:rPr lang="cs-CZ" err="1"/>
              <a:t>Architecture</a:t>
            </a:r>
            <a:r>
              <a:rPr lang="cs-CZ"/>
              <a:t> as a </a:t>
            </a:r>
            <a:r>
              <a:rPr lang="cs-CZ" err="1"/>
              <a:t>profession</a:t>
            </a:r>
            <a:r>
              <a:rPr lang="en-US"/>
              <a:t> || </a:t>
            </a:r>
            <a:r>
              <a:rPr lang="cs-CZ"/>
              <a:t>Duplicitní k TU234B</a:t>
            </a:r>
          </a:p>
          <a:p>
            <a:pPr lvl="2"/>
            <a:r>
              <a:rPr lang="cs-CZ"/>
              <a:t>Příštpo u Jaroměřic nad Rokytnou </a:t>
            </a:r>
            <a:r>
              <a:rPr lang="en-US"/>
              <a:t>|| </a:t>
            </a:r>
            <a:r>
              <a:rPr lang="cs-CZ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Definitivní stav</a:t>
            </a:r>
          </a:p>
          <a:p>
            <a:pPr lvl="1"/>
            <a:endParaRPr lang="cs-CZ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/>
          </a:p>
          <a:p>
            <a:pPr lvl="1"/>
            <a:endParaRPr lang="cs-CZ"/>
          </a:p>
          <a:p>
            <a:pPr lvl="1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4E6ACC-8E30-EDD7-83AC-50DDD150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F998F-204B-C010-5AFE-2F0C3E6D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/>
              <a:t>Jak na (meta)data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4914E3-5B62-2521-817D-629F2047D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D8828B-0955-8480-AE2D-7B976DBD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4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8CA00-BBF1-1093-DF2A-0078592D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Vědecký výzkum a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C8212-3458-ADAC-B5BD-54CBCF578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Formulace výzkumného problému a cílů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Návrh výzkumného designu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>
                <a:highlight>
                  <a:srgbClr val="FFFF00"/>
                </a:highlight>
              </a:rPr>
              <a:t>Sběr (získávání) dat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u="sng">
                <a:highlight>
                  <a:srgbClr val="00FF00"/>
                </a:highlight>
              </a:rPr>
              <a:t>Zpracování dat (včetně tvorby metadat a </a:t>
            </a:r>
            <a:r>
              <a:rPr lang="cs-CZ" b="1" u="sng" err="1">
                <a:highlight>
                  <a:srgbClr val="00FF00"/>
                </a:highlight>
              </a:rPr>
              <a:t>paradat</a:t>
            </a:r>
            <a:r>
              <a:rPr lang="cs-CZ" b="1" u="sng">
                <a:highlight>
                  <a:srgbClr val="00FF00"/>
                </a:highlight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>
                <a:highlight>
                  <a:srgbClr val="FFFF00"/>
                </a:highlight>
              </a:rPr>
              <a:t>Analýza dat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Prezentace výsledků výzkumu, závěry, doporučení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AE3665-EB62-FD6A-E5A3-2D2CFEF5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18.03.2023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022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37007a-8195-43ff-a160-5fe1e929e744">
      <Terms xmlns="http://schemas.microsoft.com/office/infopath/2007/PartnerControls"/>
    </lcf76f155ced4ddcb4097134ff3c332f>
    <TaxCatchAll xmlns="415b5be2-d6d7-4c87-9879-307efa6b3e1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7711A8568C1F46A4C63761F189146B" ma:contentTypeVersion="16" ma:contentTypeDescription="Vytvoří nový dokument" ma:contentTypeScope="" ma:versionID="db1ff49e2e2c40b09cf7230eca1a74a0">
  <xsd:schema xmlns:xsd="http://www.w3.org/2001/XMLSchema" xmlns:xs="http://www.w3.org/2001/XMLSchema" xmlns:p="http://schemas.microsoft.com/office/2006/metadata/properties" xmlns:ns2="5937007a-8195-43ff-a160-5fe1e929e744" xmlns:ns3="415b5be2-d6d7-4c87-9879-307efa6b3e1f" targetNamespace="http://schemas.microsoft.com/office/2006/metadata/properties" ma:root="true" ma:fieldsID="6ab09e84bd9c3b250fd7f8bf224b8bd2" ns2:_="" ns3:_="">
    <xsd:import namespace="5937007a-8195-43ff-a160-5fe1e929e744"/>
    <xsd:import namespace="415b5be2-d6d7-4c87-9879-307efa6b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7007a-8195-43ff-a160-5fe1e929e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b5be2-d6d7-4c87-9879-307efa6b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8d4ca9-754a-431e-a3b7-6bb9906270c5}" ma:internalName="TaxCatchAll" ma:showField="CatchAllData" ma:web="415b5be2-d6d7-4c87-9879-307efa6b3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28B32-D920-4092-8D7F-1DC5CC06C343}">
  <ds:schemaRefs>
    <ds:schemaRef ds:uri="415b5be2-d6d7-4c87-9879-307efa6b3e1f"/>
    <ds:schemaRef ds:uri="5937007a-8195-43ff-a160-5fe1e929e74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3A98BD-434D-4515-B0F0-03CFE485A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0E88D-331C-4090-82FD-9A9CD1E334D3}">
  <ds:schemaRefs>
    <ds:schemaRef ds:uri="415b5be2-d6d7-4c87-9879-307efa6b3e1f"/>
    <ds:schemaRef ds:uri="5937007a-8195-43ff-a160-5fe1e929e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{C35B4E2B-4C6C-4633-A859-AA61710D8B8D}tf56160789_win32</Template>
  <TotalTime>0</TotalTime>
  <Words>1214</Words>
  <Application>Microsoft Office PowerPoint</Application>
  <PresentationFormat>Širokoúhlá obrazovka</PresentationFormat>
  <Paragraphs>163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Franklin Gothic Book</vt:lpstr>
      <vt:lpstr>1_RetrospectVTI</vt:lpstr>
      <vt:lpstr>Vybrané otázky (meta)datové heuristiky </vt:lpstr>
      <vt:lpstr>„Data isn't just numbers. It's stories, it's ideas, it's emotions, it's what makes our world and ourselves unique“.</vt:lpstr>
      <vt:lpstr>Několik základních pojmů</vt:lpstr>
      <vt:lpstr>Data, informace, znalosti I</vt:lpstr>
      <vt:lpstr>Data, informace, znalosti II</vt:lpstr>
      <vt:lpstr>Exkurz: Sémiotický trojúhelník a teorie tří světů Karla Poppera a Johna Ecclese</vt:lpstr>
      <vt:lpstr>Data, metadata, paradata</vt:lpstr>
      <vt:lpstr>Jak na (meta)data</vt:lpstr>
      <vt:lpstr>Vědecký výzkum a data</vt:lpstr>
      <vt:lpstr>Kde vezmu data?</vt:lpstr>
      <vt:lpstr>Jaký nástroj pro zpracování dat použiji?</vt:lpstr>
      <vt:lpstr>Pracujeme s TabP: Základní kroky</vt:lpstr>
      <vt:lpstr>Pracujeme s TabP: Datový model</vt:lpstr>
      <vt:lpstr>Pracujeme s TabP: Datové objekty</vt:lpstr>
      <vt:lpstr>Pracujeme s TabP: Struktura dat</vt:lpstr>
      <vt:lpstr>Pracujeme s TabP: Pravidla pro zápis dat</vt:lpstr>
      <vt:lpstr>Pracujeme s TabP: Funkce</vt:lpstr>
      <vt:lpstr>Děkuji za pozornost a přeji úspěšnou práci s daty!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Josef Schwarz</dc:creator>
  <cp:lastModifiedBy>Jana Horáková</cp:lastModifiedBy>
  <cp:revision>2</cp:revision>
  <dcterms:created xsi:type="dcterms:W3CDTF">2023-03-15T09:32:02Z</dcterms:created>
  <dcterms:modified xsi:type="dcterms:W3CDTF">2023-03-18T21:24:51Z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0x010100AA7711A8568C1F46A4C63761F189146B</vt:lpwstr>
  </property>
  <property fmtid="{D5CDD505-2E9C-101B-9397-08002B2CF9AE}" pid="3" name="MediaServiceImageTags">
    <vt:lpwstr/>
  </property>
</Properties>
</file>