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F0"/>
    <a:srgbClr val="446CB2"/>
    <a:srgbClr val="FFFF00"/>
    <a:srgbClr val="0087E2"/>
    <a:srgbClr val="FFFF61"/>
    <a:srgbClr val="0B5C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15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86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4339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60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6787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667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75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14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6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06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81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26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2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0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02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53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F4DD6-4F23-404E-8D89-638CA1A92446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47C845-7DB8-4508-B9B0-14F553BE75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69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6FB2C-3915-4DDF-BA66-6D7907FD3F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DSBcA05 </a:t>
            </a:r>
            <a:r>
              <a:rPr lang="cs-CZ" b="1" dirty="0"/>
              <a:t>Dějiny starověkého Řecka I</a:t>
            </a:r>
            <a:br>
              <a:rPr lang="cs-CZ" b="1" dirty="0"/>
            </a:br>
            <a:r>
              <a:rPr lang="cs-CZ" dirty="0"/>
              <a:t>-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617ED7-ECBF-4CAD-9416-34D822F95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 0. hodina</a:t>
            </a:r>
          </a:p>
          <a:p>
            <a:pPr algn="ctr"/>
            <a:r>
              <a:rPr lang="cs-CZ" dirty="0"/>
              <a:t>Informace o kurzu</a:t>
            </a:r>
          </a:p>
          <a:p>
            <a:pPr algn="ctr"/>
            <a:r>
              <a:rPr lang="cs-CZ" dirty="0"/>
              <a:t>Libor Pruša, 428617@mail.muni.cz</a:t>
            </a:r>
          </a:p>
        </p:txBody>
      </p:sp>
    </p:spTree>
    <p:extLst>
      <p:ext uri="{BB962C8B-B14F-4D97-AF65-F5344CB8AC3E}">
        <p14:creationId xmlns:p14="http://schemas.microsoft.com/office/powerpoint/2010/main" val="335853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2476A-FA30-4E8F-8478-E0DC5DA9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Průběh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B406BA-4FCD-44FD-9139-29D0B91B0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14:00/16:00, D41/D51</a:t>
            </a:r>
          </a:p>
          <a:p>
            <a:r>
              <a:rPr lang="cs-CZ" dirty="0"/>
              <a:t>Seminář, povolené 3 absence</a:t>
            </a:r>
          </a:p>
          <a:p>
            <a:r>
              <a:rPr lang="cs-CZ" dirty="0"/>
              <a:t>Ukončení – zkouška/kolokvium</a:t>
            </a:r>
          </a:p>
          <a:p>
            <a:r>
              <a:rPr lang="cs-CZ" dirty="0"/>
              <a:t>Zkouška – z látky na přednáškách</a:t>
            </a:r>
          </a:p>
          <a:p>
            <a:r>
              <a:rPr lang="cs-CZ" dirty="0"/>
              <a:t>Referát – 10—15 min, květen</a:t>
            </a:r>
          </a:p>
        </p:txBody>
      </p:sp>
    </p:spTree>
    <p:extLst>
      <p:ext uri="{BB962C8B-B14F-4D97-AF65-F5344CB8AC3E}">
        <p14:creationId xmlns:p14="http://schemas.microsoft.com/office/powerpoint/2010/main" val="38226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5BD0B-86FE-478C-AA55-35F1F645B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94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0E9EC-1A3E-4521-A4E0-C86C06963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140"/>
            <a:ext cx="10515600" cy="488082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0) Informace o kurzu</a:t>
            </a:r>
          </a:p>
          <a:p>
            <a:r>
              <a:rPr lang="cs-CZ" dirty="0"/>
              <a:t>1) Homér; topografie </a:t>
            </a:r>
            <a:r>
              <a:rPr lang="cs-CZ" dirty="0" err="1"/>
              <a:t>mínojské</a:t>
            </a:r>
            <a:r>
              <a:rPr lang="cs-CZ" dirty="0"/>
              <a:t> Kréty a mykénského Řecka</a:t>
            </a:r>
          </a:p>
          <a:p>
            <a:r>
              <a:rPr lang="cs-CZ" dirty="0"/>
              <a:t>2) </a:t>
            </a:r>
            <a:r>
              <a:rPr lang="cs-CZ" dirty="0" err="1"/>
              <a:t>Hésiodos</a:t>
            </a:r>
            <a:r>
              <a:rPr lang="cs-CZ" dirty="0"/>
              <a:t>; topografie antického Řecka</a:t>
            </a:r>
          </a:p>
          <a:p>
            <a:r>
              <a:rPr lang="cs-CZ" dirty="0"/>
              <a:t>3) </a:t>
            </a:r>
            <a:r>
              <a:rPr lang="cs-CZ" dirty="0" err="1"/>
              <a:t>Plútarchos</a:t>
            </a:r>
            <a:r>
              <a:rPr lang="cs-CZ" dirty="0"/>
              <a:t> I; řecká společnost (otroci, ženy, děti, cizinci, …)</a:t>
            </a:r>
          </a:p>
          <a:p>
            <a:r>
              <a:rPr lang="cs-CZ" dirty="0"/>
              <a:t>4) </a:t>
            </a:r>
            <a:r>
              <a:rPr lang="cs-CZ" dirty="0" err="1"/>
              <a:t>Plútarchos</a:t>
            </a:r>
            <a:r>
              <a:rPr lang="cs-CZ" dirty="0"/>
              <a:t> II; řecké zemědělství, hospodářství</a:t>
            </a:r>
          </a:p>
          <a:p>
            <a:r>
              <a:rPr lang="cs-CZ" dirty="0"/>
              <a:t>5) Hérodotos I; řecké stavební slohy a bydlení</a:t>
            </a:r>
          </a:p>
          <a:p>
            <a:r>
              <a:rPr lang="cs-CZ" dirty="0"/>
              <a:t>6) Hérodotos II; kultovní místa a obřady</a:t>
            </a:r>
          </a:p>
          <a:p>
            <a:r>
              <a:rPr lang="cs-CZ" dirty="0"/>
              <a:t>7) Hérodotos III; hry a slavnosti v antickém Řecku </a:t>
            </a:r>
          </a:p>
          <a:p>
            <a:r>
              <a:rPr lang="cs-CZ" dirty="0"/>
              <a:t>8) </a:t>
            </a:r>
            <a:r>
              <a:rPr lang="cs-CZ" dirty="0" err="1"/>
              <a:t>Thúkýdidés</a:t>
            </a:r>
            <a:r>
              <a:rPr lang="cs-CZ" dirty="0"/>
              <a:t> I; vojenství v archaickém a klasickém období</a:t>
            </a:r>
          </a:p>
          <a:p>
            <a:r>
              <a:rPr lang="cs-CZ" dirty="0"/>
              <a:t>9) </a:t>
            </a:r>
            <a:r>
              <a:rPr lang="cs-CZ" dirty="0" err="1"/>
              <a:t>Thúkýdidés</a:t>
            </a:r>
            <a:r>
              <a:rPr lang="cs-CZ" dirty="0"/>
              <a:t> II; Magna </a:t>
            </a:r>
            <a:r>
              <a:rPr lang="cs-CZ" dirty="0" err="1"/>
              <a:t>Graecia</a:t>
            </a:r>
            <a:r>
              <a:rPr lang="cs-CZ" dirty="0"/>
              <a:t>, námořnictví</a:t>
            </a:r>
          </a:p>
          <a:p>
            <a:r>
              <a:rPr lang="cs-CZ" dirty="0"/>
              <a:t>10) </a:t>
            </a:r>
            <a:r>
              <a:rPr lang="cs-CZ" dirty="0" err="1"/>
              <a:t>Xenofón</a:t>
            </a:r>
            <a:r>
              <a:rPr lang="cs-CZ" dirty="0"/>
              <a:t>; řečtina a její proměny</a:t>
            </a:r>
          </a:p>
          <a:p>
            <a:r>
              <a:rPr lang="cs-CZ" dirty="0"/>
              <a:t>11) Referáty</a:t>
            </a:r>
          </a:p>
          <a:p>
            <a:r>
              <a:rPr lang="cs-CZ" dirty="0"/>
              <a:t>12) Referáty</a:t>
            </a:r>
          </a:p>
        </p:txBody>
      </p:sp>
    </p:spTree>
    <p:extLst>
      <p:ext uri="{BB962C8B-B14F-4D97-AF65-F5344CB8AC3E}">
        <p14:creationId xmlns:p14="http://schemas.microsoft.com/office/powerpoint/2010/main" val="352698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6CBD9-7FD7-729A-EB0B-2B92D072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Referáty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132F48-7040-0628-3306-7DA5BE9D48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Mílétos</a:t>
            </a:r>
            <a:endParaRPr lang="cs-CZ" dirty="0"/>
          </a:p>
          <a:p>
            <a:r>
              <a:rPr lang="cs-CZ" dirty="0" err="1"/>
              <a:t>Efesos</a:t>
            </a:r>
            <a:endParaRPr lang="cs-CZ" dirty="0"/>
          </a:p>
          <a:p>
            <a:r>
              <a:rPr lang="cs-CZ" dirty="0" err="1"/>
              <a:t>Halikarnássos</a:t>
            </a:r>
            <a:endParaRPr lang="cs-CZ" dirty="0"/>
          </a:p>
          <a:p>
            <a:r>
              <a:rPr lang="cs-CZ" dirty="0"/>
              <a:t>Bitva u Marathónu</a:t>
            </a:r>
          </a:p>
          <a:p>
            <a:r>
              <a:rPr lang="cs-CZ" dirty="0"/>
              <a:t>Bitva u </a:t>
            </a:r>
            <a:r>
              <a:rPr lang="cs-CZ" dirty="0" err="1"/>
              <a:t>Mykalé</a:t>
            </a:r>
            <a:endParaRPr lang="cs-CZ" dirty="0"/>
          </a:p>
          <a:p>
            <a:r>
              <a:rPr lang="cs-CZ" dirty="0"/>
              <a:t>Bitva u </a:t>
            </a:r>
            <a:r>
              <a:rPr lang="cs-CZ" dirty="0" err="1"/>
              <a:t>Hímery</a:t>
            </a:r>
            <a:endParaRPr lang="cs-CZ" dirty="0"/>
          </a:p>
          <a:p>
            <a:r>
              <a:rPr lang="cs-CZ" dirty="0" err="1"/>
              <a:t>Agathoklés</a:t>
            </a:r>
            <a:r>
              <a:rPr lang="cs-CZ" dirty="0"/>
              <a:t> (</a:t>
            </a:r>
            <a:r>
              <a:rPr lang="cs-CZ" dirty="0" err="1"/>
              <a:t>syrákúský</a:t>
            </a:r>
            <a:r>
              <a:rPr lang="cs-CZ" dirty="0"/>
              <a:t> tyran)</a:t>
            </a:r>
          </a:p>
          <a:p>
            <a:r>
              <a:rPr lang="cs-CZ" dirty="0" err="1"/>
              <a:t>Leónidás</a:t>
            </a:r>
            <a:r>
              <a:rPr lang="cs-CZ" dirty="0"/>
              <a:t> I. (spartský král)</a:t>
            </a:r>
          </a:p>
          <a:p>
            <a:r>
              <a:rPr lang="cs-CZ" dirty="0" err="1"/>
              <a:t>Hippiás</a:t>
            </a:r>
            <a:r>
              <a:rPr lang="cs-CZ" dirty="0"/>
              <a:t> a </a:t>
            </a:r>
            <a:r>
              <a:rPr lang="cs-CZ" dirty="0" err="1"/>
              <a:t>Hipparchos</a:t>
            </a:r>
            <a:endParaRPr lang="cs-CZ" dirty="0"/>
          </a:p>
          <a:p>
            <a:r>
              <a:rPr lang="cs-CZ" dirty="0" err="1"/>
              <a:t>Themistoklés</a:t>
            </a:r>
            <a:endParaRPr lang="cs-CZ" dirty="0"/>
          </a:p>
          <a:p>
            <a:r>
              <a:rPr lang="cs-CZ" dirty="0" err="1"/>
              <a:t>Pýtheás</a:t>
            </a:r>
            <a:r>
              <a:rPr lang="cs-CZ" dirty="0"/>
              <a:t> z </a:t>
            </a:r>
            <a:r>
              <a:rPr lang="cs-CZ" dirty="0" err="1"/>
              <a:t>Massalie</a:t>
            </a:r>
            <a:endParaRPr lang="cs-CZ" dirty="0"/>
          </a:p>
          <a:p>
            <a:r>
              <a:rPr lang="cs-CZ" dirty="0" err="1"/>
              <a:t>Hippokratés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B808E4-1FEA-2007-55DB-F55724829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1930401"/>
            <a:ext cx="5051558" cy="4110962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/>
              <a:t>Ústava Athéňanů </a:t>
            </a:r>
            <a:r>
              <a:rPr lang="cs-CZ" dirty="0"/>
              <a:t>(</a:t>
            </a:r>
            <a:r>
              <a:rPr lang="cs-CZ" dirty="0" err="1"/>
              <a:t>Aristotelés</a:t>
            </a:r>
            <a:r>
              <a:rPr lang="cs-CZ" dirty="0"/>
              <a:t>/</a:t>
            </a:r>
            <a:r>
              <a:rPr lang="cs-CZ" dirty="0" err="1"/>
              <a:t>Xenofón</a:t>
            </a:r>
            <a:r>
              <a:rPr lang="cs-CZ" dirty="0"/>
              <a:t>)</a:t>
            </a:r>
          </a:p>
          <a:p>
            <a:r>
              <a:rPr lang="cs-CZ" i="1" dirty="0"/>
              <a:t>Ústava Sparťanů </a:t>
            </a:r>
            <a:r>
              <a:rPr lang="cs-CZ" dirty="0"/>
              <a:t>(</a:t>
            </a:r>
            <a:r>
              <a:rPr lang="cs-CZ" dirty="0" err="1"/>
              <a:t>Xenofón</a:t>
            </a:r>
            <a:r>
              <a:rPr lang="cs-CZ" dirty="0"/>
              <a:t>/</a:t>
            </a:r>
            <a:r>
              <a:rPr lang="cs-CZ" dirty="0" err="1"/>
              <a:t>Plútarchos</a:t>
            </a:r>
            <a:r>
              <a:rPr lang="cs-CZ" dirty="0"/>
              <a:t>)</a:t>
            </a:r>
          </a:p>
          <a:p>
            <a:r>
              <a:rPr lang="cs-CZ" dirty="0" err="1"/>
              <a:t>Gortýnské</a:t>
            </a:r>
            <a:r>
              <a:rPr lang="cs-CZ" dirty="0"/>
              <a:t> zákony</a:t>
            </a:r>
          </a:p>
          <a:p>
            <a:r>
              <a:rPr lang="cs-CZ" i="1" dirty="0"/>
              <a:t>Xenia</a:t>
            </a:r>
          </a:p>
          <a:p>
            <a:r>
              <a:rPr lang="cs-CZ" i="1" dirty="0"/>
              <a:t>Symposion</a:t>
            </a:r>
          </a:p>
          <a:p>
            <a:r>
              <a:rPr lang="cs-CZ" dirty="0" err="1"/>
              <a:t>Kerameikos</a:t>
            </a:r>
            <a:endParaRPr lang="cs-CZ" dirty="0"/>
          </a:p>
          <a:p>
            <a:r>
              <a:rPr lang="cs-CZ" dirty="0"/>
              <a:t>Argonauti a Kolchis</a:t>
            </a:r>
          </a:p>
          <a:p>
            <a:r>
              <a:rPr lang="cs-CZ" dirty="0" err="1"/>
              <a:t>Kekrops</a:t>
            </a:r>
            <a:r>
              <a:rPr lang="cs-CZ" dirty="0"/>
              <a:t> a založení Athén</a:t>
            </a:r>
          </a:p>
          <a:p>
            <a:r>
              <a:rPr lang="cs-CZ" dirty="0" err="1"/>
              <a:t>Pelops</a:t>
            </a:r>
            <a:r>
              <a:rPr lang="cs-CZ" dirty="0"/>
              <a:t>/</a:t>
            </a:r>
            <a:r>
              <a:rPr lang="cs-CZ" dirty="0" err="1"/>
              <a:t>Héraklés</a:t>
            </a:r>
            <a:r>
              <a:rPr lang="cs-CZ" dirty="0"/>
              <a:t> a založení olympijských her</a:t>
            </a:r>
          </a:p>
          <a:p>
            <a:r>
              <a:rPr lang="cs-CZ" dirty="0" err="1"/>
              <a:t>Epiktétos</a:t>
            </a:r>
            <a:r>
              <a:rPr lang="cs-CZ" dirty="0"/>
              <a:t>, </a:t>
            </a:r>
            <a:r>
              <a:rPr lang="cs-CZ" dirty="0" err="1"/>
              <a:t>Zeuxis</a:t>
            </a:r>
            <a:r>
              <a:rPr lang="cs-CZ" dirty="0"/>
              <a:t>, </a:t>
            </a:r>
            <a:r>
              <a:rPr lang="cs-CZ" dirty="0" err="1"/>
              <a:t>Polygnótos</a:t>
            </a:r>
            <a:r>
              <a:rPr lang="cs-CZ" dirty="0"/>
              <a:t> (malíři klasické a archaické doby)</a:t>
            </a:r>
          </a:p>
          <a:p>
            <a:r>
              <a:rPr lang="cs-CZ" dirty="0" err="1"/>
              <a:t>Polykleitos</a:t>
            </a:r>
            <a:r>
              <a:rPr lang="cs-CZ" dirty="0"/>
              <a:t>, </a:t>
            </a:r>
            <a:r>
              <a:rPr lang="cs-CZ" dirty="0" err="1"/>
              <a:t>Práxitelés</a:t>
            </a:r>
            <a:r>
              <a:rPr lang="cs-CZ" dirty="0"/>
              <a:t>, </a:t>
            </a:r>
            <a:r>
              <a:rPr lang="cs-CZ" dirty="0" err="1"/>
              <a:t>Myrón</a:t>
            </a:r>
            <a:r>
              <a:rPr lang="cs-CZ" dirty="0"/>
              <a:t> (sochaři klasické a archaické doby)</a:t>
            </a:r>
          </a:p>
          <a:p>
            <a:r>
              <a:rPr lang="cs-CZ" dirty="0"/>
              <a:t>Řecké odívání</a:t>
            </a:r>
          </a:p>
          <a:p>
            <a:r>
              <a:rPr lang="cs-CZ" dirty="0"/>
              <a:t>Řecké hudební nástroje a tance</a:t>
            </a:r>
          </a:p>
          <a:p>
            <a:endParaRPr lang="cs-CZ" dirty="0"/>
          </a:p>
          <a:p>
            <a:r>
              <a:rPr lang="cs-CZ" dirty="0"/>
              <a:t>…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2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F36EE-BA03-434D-A641-9F7557B00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770EF-70AE-4467-9EEA-8DD9DBC2D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Svoboda, L., 1974. </a:t>
            </a:r>
            <a:r>
              <a:rPr lang="cs-CZ" i="1" dirty="0"/>
              <a:t>Encyklopedie antiky</a:t>
            </a:r>
            <a:r>
              <a:rPr lang="cs-CZ" dirty="0"/>
              <a:t> Vyd. 2., Praha: Academia.</a:t>
            </a:r>
          </a:p>
          <a:p>
            <a:r>
              <a:rPr lang="en-US" dirty="0"/>
              <a:t>Hose, M. &amp; Schenker, D.J. eds., 2016. </a:t>
            </a:r>
            <a:r>
              <a:rPr lang="en-US" i="1" dirty="0"/>
              <a:t>A companion to Greek literature</a:t>
            </a:r>
            <a:r>
              <a:rPr lang="en-US" dirty="0"/>
              <a:t>, Malden: Wiley-Blackwell.</a:t>
            </a:r>
            <a:endParaRPr lang="cs-CZ" dirty="0"/>
          </a:p>
          <a:p>
            <a:r>
              <a:rPr lang="en-US" dirty="0" err="1"/>
              <a:t>Raaflaub</a:t>
            </a:r>
            <a:r>
              <a:rPr lang="en-US" dirty="0"/>
              <a:t>, K.A. &amp; Wees, H. van eds., 2013. </a:t>
            </a:r>
            <a:r>
              <a:rPr lang="en-US" i="1" dirty="0"/>
              <a:t>A companion to Archaic Greece</a:t>
            </a:r>
            <a:r>
              <a:rPr lang="en-US" dirty="0"/>
              <a:t> </a:t>
            </a:r>
            <a:r>
              <a:rPr lang="en-US" dirty="0" err="1"/>
              <a:t>Pbk</a:t>
            </a:r>
            <a:r>
              <a:rPr lang="en-US" dirty="0"/>
              <a:t>. ed. 1st pub., Chichester: Wiley-Blackwell.</a:t>
            </a:r>
            <a:endParaRPr lang="cs-CZ" dirty="0"/>
          </a:p>
          <a:p>
            <a:r>
              <a:rPr lang="en-US" dirty="0" err="1"/>
              <a:t>Marincola</a:t>
            </a:r>
            <a:r>
              <a:rPr lang="en-US" dirty="0"/>
              <a:t>, J. ed., 2011. </a:t>
            </a:r>
            <a:r>
              <a:rPr lang="en-US" i="1" dirty="0"/>
              <a:t>A companion to Greek and Roman historiography</a:t>
            </a:r>
            <a:r>
              <a:rPr lang="en-US" dirty="0"/>
              <a:t> </a:t>
            </a:r>
            <a:r>
              <a:rPr lang="en-US" dirty="0" err="1"/>
              <a:t>Pbk</a:t>
            </a:r>
            <a:r>
              <a:rPr lang="en-US" dirty="0"/>
              <a:t>. ed. 1st pub., Chichester: Wiley-Blackwell.</a:t>
            </a:r>
            <a:endParaRPr lang="cs-CZ" dirty="0"/>
          </a:p>
          <a:p>
            <a:r>
              <a:rPr lang="cs-CZ" dirty="0" err="1"/>
              <a:t>Kinzl</a:t>
            </a:r>
            <a:r>
              <a:rPr lang="cs-CZ" dirty="0"/>
              <a:t>, K. </a:t>
            </a:r>
            <a:r>
              <a:rPr lang="cs-CZ" dirty="0" err="1"/>
              <a:t>ed</a:t>
            </a:r>
            <a:r>
              <a:rPr lang="cs-CZ" dirty="0"/>
              <a:t>., 2006. </a:t>
            </a:r>
            <a:r>
              <a:rPr lang="cs-CZ" i="1" dirty="0"/>
              <a:t>A </a:t>
            </a:r>
            <a:r>
              <a:rPr lang="cs-CZ" i="1" dirty="0" err="1"/>
              <a:t>companion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Classical</a:t>
            </a:r>
            <a:r>
              <a:rPr lang="cs-CZ" i="1" dirty="0"/>
              <a:t> </a:t>
            </a:r>
            <a:r>
              <a:rPr lang="cs-CZ" i="1" dirty="0" err="1"/>
              <a:t>Greek</a:t>
            </a:r>
            <a:r>
              <a:rPr lang="cs-CZ" i="1" dirty="0"/>
              <a:t> </a:t>
            </a:r>
            <a:r>
              <a:rPr lang="cs-CZ" i="1" dirty="0" err="1"/>
              <a:t>World</a:t>
            </a:r>
            <a:r>
              <a:rPr lang="cs-CZ" dirty="0"/>
              <a:t>. </a:t>
            </a:r>
            <a:r>
              <a:rPr lang="cs-CZ" dirty="0" err="1"/>
              <a:t>Chichester</a:t>
            </a:r>
            <a:r>
              <a:rPr lang="cs-CZ" dirty="0"/>
              <a:t>: </a:t>
            </a:r>
            <a:r>
              <a:rPr lang="cs-CZ" dirty="0" err="1"/>
              <a:t>Wiley-Blackwell</a:t>
            </a:r>
            <a:r>
              <a:rPr lang="cs-CZ" dirty="0"/>
              <a:t>. </a:t>
            </a:r>
          </a:p>
          <a:p>
            <a:r>
              <a:rPr lang="cs-CZ" dirty="0"/>
              <a:t>Martin, T., 2000. </a:t>
            </a:r>
            <a:r>
              <a:rPr lang="cs-CZ" i="1" dirty="0" err="1"/>
              <a:t>Ancient</a:t>
            </a:r>
            <a:r>
              <a:rPr lang="cs-CZ" i="1" dirty="0"/>
              <a:t> </a:t>
            </a:r>
            <a:r>
              <a:rPr lang="cs-CZ" i="1" dirty="0" err="1"/>
              <a:t>Greece</a:t>
            </a:r>
            <a:r>
              <a:rPr lang="cs-CZ" i="1" dirty="0"/>
              <a:t>: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Prehistoric</a:t>
            </a:r>
            <a:r>
              <a:rPr lang="cs-CZ" i="1" dirty="0"/>
              <a:t> to </a:t>
            </a:r>
            <a:r>
              <a:rPr lang="cs-CZ" i="1" dirty="0" err="1"/>
              <a:t>Hellenistic</a:t>
            </a:r>
            <a:r>
              <a:rPr lang="cs-CZ" i="1" dirty="0"/>
              <a:t> Times</a:t>
            </a:r>
            <a:r>
              <a:rPr lang="cs-CZ" dirty="0"/>
              <a:t>. </a:t>
            </a:r>
            <a:r>
              <a:rPr lang="cs-CZ" dirty="0" err="1"/>
              <a:t>Yale</a:t>
            </a:r>
            <a:r>
              <a:rPr lang="cs-CZ" dirty="0"/>
              <a:t>: </a:t>
            </a:r>
            <a:r>
              <a:rPr lang="cs-CZ" dirty="0" err="1"/>
              <a:t>Yale</a:t>
            </a:r>
            <a:r>
              <a:rPr lang="cs-CZ" dirty="0"/>
              <a:t> University </a:t>
            </a:r>
            <a:r>
              <a:rPr lang="cs-CZ" dirty="0" err="1"/>
              <a:t>Press</a:t>
            </a:r>
            <a:r>
              <a:rPr lang="cs-CZ" dirty="0"/>
              <a:t>. (</a:t>
            </a:r>
            <a:r>
              <a:rPr lang="cs-CZ" dirty="0" err="1"/>
              <a:t>jstor</a:t>
            </a:r>
            <a:r>
              <a:rPr lang="cs-CZ" dirty="0"/>
              <a:t>)</a:t>
            </a:r>
          </a:p>
          <a:p>
            <a:r>
              <a:rPr lang="cs-CZ" i="1" dirty="0" err="1"/>
              <a:t>The</a:t>
            </a:r>
            <a:r>
              <a:rPr lang="cs-CZ" i="1" dirty="0"/>
              <a:t> Cambridge </a:t>
            </a:r>
            <a:r>
              <a:rPr lang="cs-CZ" i="1" dirty="0" err="1"/>
              <a:t>Ancient</a:t>
            </a:r>
            <a:r>
              <a:rPr lang="cs-CZ" i="1" dirty="0"/>
              <a:t> </a:t>
            </a:r>
            <a:r>
              <a:rPr lang="cs-CZ" i="1" dirty="0" err="1"/>
              <a:t>History</a:t>
            </a:r>
            <a:r>
              <a:rPr lang="cs-CZ" i="1" dirty="0"/>
              <a:t> </a:t>
            </a:r>
            <a:r>
              <a:rPr lang="cs-CZ" dirty="0"/>
              <a:t>– 14 svazků</a:t>
            </a:r>
          </a:p>
          <a:p>
            <a:r>
              <a:rPr lang="cs-CZ" dirty="0" err="1"/>
              <a:t>Garland</a:t>
            </a:r>
            <a:r>
              <a:rPr lang="cs-CZ" dirty="0"/>
              <a:t>, R., 2008. </a:t>
            </a:r>
            <a:r>
              <a:rPr lang="cs-CZ" i="1" dirty="0" err="1"/>
              <a:t>Daily</a:t>
            </a:r>
            <a:r>
              <a:rPr lang="cs-CZ" i="1" dirty="0"/>
              <a:t> </a:t>
            </a:r>
            <a:r>
              <a:rPr lang="cs-CZ" i="1" dirty="0" err="1"/>
              <a:t>Life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Ancient</a:t>
            </a:r>
            <a:r>
              <a:rPr lang="cs-CZ" i="1" dirty="0"/>
              <a:t> </a:t>
            </a:r>
            <a:r>
              <a:rPr lang="cs-CZ" i="1" dirty="0" err="1"/>
              <a:t>Greeks</a:t>
            </a:r>
            <a:r>
              <a:rPr lang="cs-CZ" dirty="0"/>
              <a:t>. 2nd </a:t>
            </a:r>
            <a:r>
              <a:rPr lang="cs-CZ" dirty="0" err="1"/>
              <a:t>edn</a:t>
            </a:r>
            <a:r>
              <a:rPr lang="cs-CZ" dirty="0"/>
              <a:t>. </a:t>
            </a:r>
            <a:r>
              <a:rPr lang="cs-CZ" dirty="0" err="1"/>
              <a:t>Westport</a:t>
            </a:r>
            <a:r>
              <a:rPr lang="cs-CZ" dirty="0"/>
              <a:t>: </a:t>
            </a:r>
            <a:r>
              <a:rPr lang="cs-CZ" dirty="0" err="1"/>
              <a:t>Greenwood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46624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6631CC0CF30C345AD430EC63C1C5EB8" ma:contentTypeVersion="0" ma:contentTypeDescription="Vytvoří nový dokument" ma:contentTypeScope="" ma:versionID="8c98337280438c16455db12f4a3b46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3a4895f58d1431e98ea5420a113ee8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2EADDD-BF87-4FBD-B5B4-DBD7001B5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1EF1DD-CB04-4FBD-8BB4-0EA580496F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9B4F7D-8305-4014-9B52-B5175610147A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439</Words>
  <Application>Microsoft Office PowerPoint</Application>
  <PresentationFormat>Širokoúhlá obrazovka</PresentationFormat>
  <Paragraphs>63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DSBcA05 Dějiny starověkého Řecka I - seminář</vt:lpstr>
      <vt:lpstr>Průběh kurzu</vt:lpstr>
      <vt:lpstr>Osnova</vt:lpstr>
      <vt:lpstr>Referáty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DSBc005 </dc:title>
  <dc:creator>Libor Pruša</dc:creator>
  <cp:lastModifiedBy>Libor Pruša</cp:lastModifiedBy>
  <cp:revision>215</cp:revision>
  <dcterms:created xsi:type="dcterms:W3CDTF">2021-02-16T12:18:52Z</dcterms:created>
  <dcterms:modified xsi:type="dcterms:W3CDTF">2023-05-02T13:30:35Z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0x01010066631CC0CF30C345AD430EC63C1C5EB8</vt:lpwstr>
  </property>
</Properties>
</file>