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2" r:id="rId6"/>
    <p:sldId id="263" r:id="rId7"/>
    <p:sldId id="264" r:id="rId8"/>
    <p:sldId id="265" r:id="rId9"/>
    <p:sldId id="266" r:id="rId10"/>
    <p:sldId id="261" r:id="rId11"/>
    <p:sldId id="260" r:id="rId12"/>
    <p:sldId id="267" r:id="rId13"/>
    <p:sldId id="268" r:id="rId14"/>
    <p:sldId id="269" r:id="rId15"/>
    <p:sldId id="270" r:id="rId16"/>
    <p:sldId id="287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F0"/>
    <a:srgbClr val="446CB2"/>
    <a:srgbClr val="FFFF00"/>
    <a:srgbClr val="0087E2"/>
    <a:srgbClr val="FFFF61"/>
    <a:srgbClr val="0B5C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4DD6-4F23-404E-8D89-638CA1A92446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C845-7DB8-4508-B9B0-14F553BE7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0158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4DD6-4F23-404E-8D89-638CA1A92446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C845-7DB8-4508-B9B0-14F553BE7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786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4DD6-4F23-404E-8D89-638CA1A92446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C845-7DB8-4508-B9B0-14F553BE75D6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339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4DD6-4F23-404E-8D89-638CA1A92446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C845-7DB8-4508-B9B0-14F553BE7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360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4DD6-4F23-404E-8D89-638CA1A92446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C845-7DB8-4508-B9B0-14F553BE75D6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6787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4DD6-4F23-404E-8D89-638CA1A92446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C845-7DB8-4508-B9B0-14F553BE7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9667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4DD6-4F23-404E-8D89-638CA1A92446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C845-7DB8-4508-B9B0-14F553BE7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7750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4DD6-4F23-404E-8D89-638CA1A92446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C845-7DB8-4508-B9B0-14F553BE7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149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4DD6-4F23-404E-8D89-638CA1A92446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C845-7DB8-4508-B9B0-14F553BE7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617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4DD6-4F23-404E-8D89-638CA1A92446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C845-7DB8-4508-B9B0-14F553BE7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06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4DD6-4F23-404E-8D89-638CA1A92446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C845-7DB8-4508-B9B0-14F553BE7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815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4DD6-4F23-404E-8D89-638CA1A92446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C845-7DB8-4508-B9B0-14F553BE7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9263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4DD6-4F23-404E-8D89-638CA1A92446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C845-7DB8-4508-B9B0-14F553BE7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222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4DD6-4F23-404E-8D89-638CA1A92446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C845-7DB8-4508-B9B0-14F553BE7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3004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4DD6-4F23-404E-8D89-638CA1A92446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C845-7DB8-4508-B9B0-14F553BE7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021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4DD6-4F23-404E-8D89-638CA1A92446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C845-7DB8-4508-B9B0-14F553BE7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531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F4DD6-4F23-404E-8D89-638CA1A92446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647C845-7DB8-4508-B9B0-14F553BE7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369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36FB2C-3915-4DDF-BA66-6D7907FD3F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/>
              <a:t>DSBcA05-seminář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617ED7-ECBF-4CAD-9416-34D822F957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 1. hodina</a:t>
            </a:r>
          </a:p>
          <a:p>
            <a:pPr algn="ctr"/>
            <a:r>
              <a:rPr lang="cs-CZ" dirty="0"/>
              <a:t>Homér, Topografie </a:t>
            </a:r>
            <a:r>
              <a:rPr lang="cs-CZ" dirty="0" err="1"/>
              <a:t>mínojské</a:t>
            </a:r>
            <a:r>
              <a:rPr lang="cs-CZ" dirty="0"/>
              <a:t> Kréty a mykénského Řecka</a:t>
            </a:r>
          </a:p>
        </p:txBody>
      </p:sp>
    </p:spTree>
    <p:extLst>
      <p:ext uri="{BB962C8B-B14F-4D97-AF65-F5344CB8AC3E}">
        <p14:creationId xmlns:p14="http://schemas.microsoft.com/office/powerpoint/2010/main" val="3358532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C6771D-68A1-4F60-A82E-A6F7C589D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Homér jako pramen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275393-9398-4200-B20B-437AF4745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Válečnictví </a:t>
            </a:r>
          </a:p>
          <a:p>
            <a:r>
              <a:rPr lang="cs-CZ" dirty="0"/>
              <a:t>Falanga (</a:t>
            </a:r>
            <a:r>
              <a:rPr lang="cs-CZ" i="1" dirty="0" err="1"/>
              <a:t>Il</a:t>
            </a:r>
            <a:r>
              <a:rPr lang="cs-CZ" dirty="0"/>
              <a:t>. 6.5–7, 13.131f, 16.212f) x boj muže proti muži (</a:t>
            </a:r>
            <a:r>
              <a:rPr lang="cs-CZ" dirty="0" err="1"/>
              <a:t>Hektór</a:t>
            </a:r>
            <a:r>
              <a:rPr lang="cs-CZ" dirty="0"/>
              <a:t> x Achilleus, </a:t>
            </a:r>
            <a:r>
              <a:rPr lang="cs-CZ" dirty="0" err="1"/>
              <a:t>Hektór</a:t>
            </a:r>
            <a:r>
              <a:rPr lang="cs-CZ" dirty="0"/>
              <a:t> x </a:t>
            </a:r>
            <a:r>
              <a:rPr lang="cs-CZ" dirty="0" err="1"/>
              <a:t>Aiás</a:t>
            </a:r>
            <a:r>
              <a:rPr lang="cs-CZ" dirty="0"/>
              <a:t>)</a:t>
            </a:r>
          </a:p>
          <a:p>
            <a:r>
              <a:rPr lang="cs-CZ" dirty="0"/>
              <a:t>Válečné vozy (</a:t>
            </a:r>
            <a:r>
              <a:rPr lang="cs-CZ" i="1" dirty="0" err="1"/>
              <a:t>Il</a:t>
            </a:r>
            <a:r>
              <a:rPr lang="cs-CZ" dirty="0"/>
              <a:t>. 17.130, 436, 464, 608)</a:t>
            </a:r>
          </a:p>
          <a:p>
            <a:r>
              <a:rPr lang="cs-CZ" dirty="0"/>
              <a:t>Boj oštěpy (</a:t>
            </a:r>
            <a:r>
              <a:rPr lang="cs-CZ" i="1" dirty="0" err="1"/>
              <a:t>Il</a:t>
            </a:r>
            <a:r>
              <a:rPr lang="cs-CZ" dirty="0"/>
              <a:t>. 20.279–80), kopím (</a:t>
            </a:r>
            <a:r>
              <a:rPr lang="cs-CZ" i="1" dirty="0" err="1"/>
              <a:t>Il</a:t>
            </a:r>
            <a:r>
              <a:rPr lang="cs-CZ" dirty="0"/>
              <a:t>. 8.493–4), mečem</a:t>
            </a:r>
          </a:p>
          <a:p>
            <a:r>
              <a:rPr lang="cs-CZ" dirty="0"/>
              <a:t>Bronzové zbraně x železo (</a:t>
            </a:r>
            <a:r>
              <a:rPr lang="cs-CZ" i="1" dirty="0" err="1"/>
              <a:t>Il</a:t>
            </a:r>
            <a:r>
              <a:rPr lang="cs-CZ" dirty="0"/>
              <a:t>. 7.472, 10.379, 18.34, 23.30) </a:t>
            </a:r>
          </a:p>
          <a:p>
            <a:r>
              <a:rPr lang="cs-CZ" dirty="0"/>
              <a:t>Popisy štítů (Achilleův – </a:t>
            </a:r>
            <a:r>
              <a:rPr lang="cs-CZ" i="1" dirty="0" err="1"/>
              <a:t>Il</a:t>
            </a:r>
            <a:r>
              <a:rPr lang="cs-CZ" dirty="0"/>
              <a:t>. 18.478–608 </a:t>
            </a:r>
          </a:p>
          <a:p>
            <a:pPr marL="0" indent="0">
              <a:buNone/>
            </a:pPr>
            <a:r>
              <a:rPr lang="cs-CZ" dirty="0"/>
              <a:t>a </a:t>
            </a:r>
            <a:r>
              <a:rPr lang="cs-CZ" dirty="0" err="1"/>
              <a:t>Agamemnonův</a:t>
            </a:r>
            <a:r>
              <a:rPr lang="cs-CZ" dirty="0"/>
              <a:t> – </a:t>
            </a:r>
            <a:r>
              <a:rPr lang="cs-CZ" i="1" dirty="0" err="1"/>
              <a:t>Il</a:t>
            </a:r>
            <a:r>
              <a:rPr lang="cs-CZ" dirty="0"/>
              <a:t>. 11.32–40) - </a:t>
            </a:r>
            <a:r>
              <a:rPr lang="cs-CZ" i="1" dirty="0" err="1"/>
              <a:t>ekfrasis</a:t>
            </a:r>
            <a:endParaRPr lang="cs-CZ" i="1" dirty="0"/>
          </a:p>
          <a:p>
            <a:pPr marL="0" indent="0">
              <a:buNone/>
            </a:pPr>
            <a:r>
              <a:rPr lang="cs-CZ" dirty="0"/>
              <a:t>Odysseova helma s kančími tesáky (</a:t>
            </a:r>
            <a:r>
              <a:rPr lang="cs-CZ" i="1" dirty="0" err="1"/>
              <a:t>Il</a:t>
            </a:r>
            <a:r>
              <a:rPr lang="cs-CZ" dirty="0"/>
              <a:t>. 10.260–71), zlatá zbroj </a:t>
            </a:r>
          </a:p>
          <a:p>
            <a:pPr marL="0" indent="0">
              <a:buNone/>
            </a:pPr>
            <a:r>
              <a:rPr lang="cs-CZ" dirty="0" err="1"/>
              <a:t>Glauka</a:t>
            </a:r>
            <a:r>
              <a:rPr lang="cs-CZ" dirty="0"/>
              <a:t> (</a:t>
            </a:r>
            <a:r>
              <a:rPr lang="cs-CZ" i="1" dirty="0" err="1"/>
              <a:t>Il</a:t>
            </a:r>
            <a:r>
              <a:rPr lang="cs-CZ" dirty="0"/>
              <a:t>. 6.234—5)  </a:t>
            </a:r>
          </a:p>
        </p:txBody>
      </p:sp>
      <p:pic>
        <p:nvPicPr>
          <p:cNvPr id="9" name="Obrázek 8" descr="Obsah obrázku keramické nádobí, zdobené, porcelán&#10;&#10;Popis byl vytvořen automaticky">
            <a:extLst>
              <a:ext uri="{FF2B5EF4-FFF2-40B4-BE49-F238E27FC236}">
                <a16:creationId xmlns:a16="http://schemas.microsoft.com/office/drawing/2014/main" id="{291A0C26-E543-4E86-9071-50F7A0544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113" y="2436846"/>
            <a:ext cx="3787429" cy="4019409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1568C34-36EC-4CBD-B1FF-1F77F1C9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52" y="435007"/>
            <a:ext cx="35433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12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145B3E-6E2C-4E2E-A71D-1D01BB873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brnění&#10;&#10;Popis byl vytvořen automaticky">
            <a:extLst>
              <a:ext uri="{FF2B5EF4-FFF2-40B4-BE49-F238E27FC236}">
                <a16:creationId xmlns:a16="http://schemas.microsoft.com/office/drawing/2014/main" id="{7A61F60E-0A63-4588-9B2A-1CB49B184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007" y="499012"/>
            <a:ext cx="4139236" cy="5859976"/>
          </a:xfr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05AA505B-C46D-4990-8B7A-C99BFF5D2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37" y="1655226"/>
            <a:ext cx="6199460" cy="47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92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07E139-6AFE-4781-8EC7-423C117BD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Homér jako pramen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3302B9-E6A5-457E-9A5A-4CEEDFED2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Atletické hry při pohřbu </a:t>
            </a:r>
            <a:r>
              <a:rPr lang="cs-CZ" dirty="0" err="1"/>
              <a:t>Patrokla</a:t>
            </a:r>
            <a:r>
              <a:rPr lang="cs-CZ" dirty="0"/>
              <a:t> (23. kniha </a:t>
            </a:r>
            <a:r>
              <a:rPr lang="cs-CZ" i="1" dirty="0" err="1"/>
              <a:t>Il</a:t>
            </a:r>
            <a:r>
              <a:rPr lang="cs-CZ" dirty="0"/>
              <a:t>.)</a:t>
            </a:r>
          </a:p>
          <a:p>
            <a:r>
              <a:rPr lang="cs-CZ" dirty="0"/>
              <a:t>Závod vozů, box, zápas, běh, souboj, vrhání disku, lukostřelba, vrhání oštěpů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235A5874-6A59-4CC7-8776-6537B9572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813" y="3305207"/>
            <a:ext cx="5700201" cy="32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2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05231D-B4C1-4091-AE43-658DF0166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2B3059-A5F2-4904-8301-3A3F4571E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Homéros, 2007. </a:t>
            </a:r>
            <a:r>
              <a:rPr lang="pt-BR" i="1" dirty="0"/>
              <a:t>Ílias</a:t>
            </a:r>
            <a:r>
              <a:rPr lang="pt-BR" dirty="0"/>
              <a:t> 12. vyd., Praha: Petr Rezek.</a:t>
            </a:r>
            <a:r>
              <a:rPr lang="cs-CZ" dirty="0"/>
              <a:t> (O. </a:t>
            </a:r>
            <a:r>
              <a:rPr lang="cs-CZ" dirty="0" err="1"/>
              <a:t>Vaňorný</a:t>
            </a:r>
            <a:r>
              <a:rPr lang="cs-CZ" dirty="0"/>
              <a:t>)</a:t>
            </a:r>
          </a:p>
          <a:p>
            <a:r>
              <a:rPr lang="cs-CZ" dirty="0" err="1"/>
              <a:t>Homéros</a:t>
            </a:r>
            <a:r>
              <a:rPr lang="cs-CZ" dirty="0"/>
              <a:t>, 2007. </a:t>
            </a:r>
            <a:r>
              <a:rPr lang="cs-CZ" i="1" dirty="0" err="1"/>
              <a:t>Odysseia</a:t>
            </a:r>
            <a:r>
              <a:rPr lang="cs-CZ" dirty="0"/>
              <a:t> 16. vyd., Praha: Petr Rezek. (O. </a:t>
            </a:r>
            <a:r>
              <a:rPr lang="cs-CZ" dirty="0" err="1"/>
              <a:t>Vaňorný</a:t>
            </a:r>
            <a:r>
              <a:rPr lang="cs-CZ" dirty="0"/>
              <a:t>)</a:t>
            </a:r>
          </a:p>
          <a:p>
            <a:r>
              <a:rPr lang="pt-BR" dirty="0"/>
              <a:t>Homéros, 1980. </a:t>
            </a:r>
            <a:r>
              <a:rPr lang="pt-BR" i="1" dirty="0"/>
              <a:t>Ílias</a:t>
            </a:r>
            <a:r>
              <a:rPr lang="pt-BR" dirty="0"/>
              <a:t>, Praha: Odeon. </a:t>
            </a:r>
            <a:r>
              <a:rPr lang="cs-CZ" dirty="0"/>
              <a:t> (R. Mertlík)</a:t>
            </a:r>
          </a:p>
          <a:p>
            <a:r>
              <a:rPr lang="en-US" dirty="0"/>
              <a:t>Fowler, R.L. ed., 2004. </a:t>
            </a:r>
            <a:r>
              <a:rPr lang="en-US" i="1" dirty="0"/>
              <a:t>The Cambridge companion to Homer</a:t>
            </a:r>
            <a:r>
              <a:rPr lang="en-US" dirty="0"/>
              <a:t>, Cambridge: Cambridge University Press.</a:t>
            </a:r>
            <a:endParaRPr lang="cs-CZ" dirty="0"/>
          </a:p>
          <a:p>
            <a:r>
              <a:rPr lang="en-US" dirty="0" err="1"/>
              <a:t>Dué</a:t>
            </a:r>
            <a:r>
              <a:rPr lang="en-US" dirty="0"/>
              <a:t>, C., </a:t>
            </a:r>
            <a:r>
              <a:rPr lang="en-US" dirty="0" err="1"/>
              <a:t>Lupack</a:t>
            </a:r>
            <a:r>
              <a:rPr lang="en-US" dirty="0"/>
              <a:t>, S. and Lamberton, R</a:t>
            </a:r>
            <a:r>
              <a:rPr lang="cs-CZ" dirty="0"/>
              <a:t>,</a:t>
            </a:r>
            <a:r>
              <a:rPr lang="en-US" dirty="0"/>
              <a:t> 2020</a:t>
            </a:r>
            <a:r>
              <a:rPr lang="cs-CZ" dirty="0"/>
              <a:t>.</a:t>
            </a:r>
            <a:r>
              <a:rPr lang="en-US" dirty="0"/>
              <a:t> </a:t>
            </a:r>
            <a:r>
              <a:rPr lang="en-US" i="1" dirty="0"/>
              <a:t>The Cambridge Guide to Homer</a:t>
            </a:r>
            <a:r>
              <a:rPr lang="cs-CZ" i="1" dirty="0"/>
              <a:t>,</a:t>
            </a:r>
            <a:r>
              <a:rPr lang="en-US" dirty="0"/>
              <a:t> Edited by C. O. </a:t>
            </a:r>
            <a:r>
              <a:rPr lang="en-US" dirty="0" err="1"/>
              <a:t>Pache</a:t>
            </a:r>
            <a:r>
              <a:rPr lang="cs-CZ" dirty="0"/>
              <a:t>,</a:t>
            </a:r>
            <a:r>
              <a:rPr lang="en-US" dirty="0"/>
              <a:t> Cambridge: Cambridge University Press.</a:t>
            </a:r>
            <a:endParaRPr lang="cs-CZ" dirty="0"/>
          </a:p>
          <a:p>
            <a:r>
              <a:rPr lang="en-US" dirty="0"/>
              <a:t>Turner, F. M</a:t>
            </a:r>
            <a:r>
              <a:rPr lang="cs-CZ" dirty="0"/>
              <a:t>,</a:t>
            </a:r>
            <a:r>
              <a:rPr lang="en-US" dirty="0"/>
              <a:t> 2011. The Homeric Question. In </a:t>
            </a:r>
            <a:r>
              <a:rPr lang="en-US" i="1" dirty="0"/>
              <a:t>A New Companion to Homer</a:t>
            </a:r>
            <a:r>
              <a:rPr lang="en-US" dirty="0"/>
              <a:t>, Leiden: Brill. </a:t>
            </a:r>
            <a:endParaRPr lang="cs-CZ" dirty="0"/>
          </a:p>
          <a:p>
            <a:r>
              <a:rPr lang="en-US" dirty="0" err="1"/>
              <a:t>Sherratt</a:t>
            </a:r>
            <a:r>
              <a:rPr lang="en-US" dirty="0"/>
              <a:t>, S., and J. Bennet, eds. 2016. </a:t>
            </a:r>
            <a:r>
              <a:rPr lang="en-US" i="1" dirty="0"/>
              <a:t>Archaeology and Homeric Epic</a:t>
            </a:r>
            <a:r>
              <a:rPr lang="en-US" dirty="0"/>
              <a:t>. Oxford: Oxbow Books.</a:t>
            </a:r>
            <a:endParaRPr lang="cs-CZ" dirty="0"/>
          </a:p>
          <a:p>
            <a:r>
              <a:rPr lang="en-US" dirty="0"/>
              <a:t>Steiner, G. 2007. The Case of Wilusa and </a:t>
            </a:r>
            <a:r>
              <a:rPr lang="en-US" dirty="0" err="1"/>
              <a:t>Ahhiyawa</a:t>
            </a:r>
            <a:r>
              <a:rPr lang="en-US" dirty="0"/>
              <a:t>. </a:t>
            </a:r>
            <a:r>
              <a:rPr lang="en-US" i="1" dirty="0"/>
              <a:t>Bibliotheca </a:t>
            </a:r>
            <a:r>
              <a:rPr lang="en-US" i="1" dirty="0" err="1"/>
              <a:t>Orientalis</a:t>
            </a:r>
            <a:r>
              <a:rPr lang="cs-CZ" i="1" dirty="0"/>
              <a:t>,</a:t>
            </a:r>
            <a:r>
              <a:rPr lang="en-US" i="1" dirty="0"/>
              <a:t> 64</a:t>
            </a:r>
            <a:r>
              <a:rPr lang="en-US" dirty="0"/>
              <a:t>:</a:t>
            </a:r>
            <a:r>
              <a:rPr lang="cs-CZ" dirty="0"/>
              <a:t> </a:t>
            </a:r>
            <a:r>
              <a:rPr lang="en-US" dirty="0"/>
              <a:t>590–612.</a:t>
            </a:r>
            <a:endParaRPr lang="cs-CZ" dirty="0"/>
          </a:p>
          <a:p>
            <a:r>
              <a:rPr lang="en-US" dirty="0"/>
              <a:t>Lefkowitz, M. R. 2012. </a:t>
            </a:r>
            <a:r>
              <a:rPr lang="en-US" i="1" dirty="0"/>
              <a:t>The Lives of the Greek Poets</a:t>
            </a:r>
            <a:r>
              <a:rPr lang="en-US" dirty="0"/>
              <a:t>. Baltimore, MD: Johns Hopkins University Press.</a:t>
            </a:r>
            <a:endParaRPr lang="cs-CZ" dirty="0"/>
          </a:p>
          <a:p>
            <a:r>
              <a:rPr lang="en-US" dirty="0"/>
              <a:t>Barker, E., and J. Christensen. 2013. </a:t>
            </a:r>
            <a:r>
              <a:rPr lang="en-US" i="1" dirty="0"/>
              <a:t>Homer: A Beginner’s Guide</a:t>
            </a:r>
            <a:r>
              <a:rPr lang="en-US" dirty="0"/>
              <a:t>. London: One World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9079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E09245-D22C-46B0-B79C-EE79C4F9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Topografie </a:t>
            </a:r>
            <a:r>
              <a:rPr lang="cs-CZ" dirty="0" err="1"/>
              <a:t>mínojské</a:t>
            </a:r>
            <a:r>
              <a:rPr lang="cs-CZ" dirty="0"/>
              <a:t> Kréty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DBCB77-916B-470E-A273-59CD17895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Mínojská</a:t>
            </a:r>
            <a:r>
              <a:rPr lang="cs-CZ" dirty="0"/>
              <a:t> civilizace</a:t>
            </a:r>
          </a:p>
          <a:p>
            <a:r>
              <a:rPr lang="cs-CZ" dirty="0"/>
              <a:t>Několik fází (cca 20. stol. </a:t>
            </a:r>
            <a:r>
              <a:rPr lang="cs-CZ" dirty="0" err="1"/>
              <a:t>pnl</a:t>
            </a:r>
            <a:r>
              <a:rPr lang="cs-CZ" dirty="0"/>
              <a:t>—13. stol. </a:t>
            </a:r>
            <a:r>
              <a:rPr lang="cs-CZ" dirty="0" err="1"/>
              <a:t>pnl</a:t>
            </a:r>
            <a:r>
              <a:rPr lang="cs-CZ" dirty="0"/>
              <a:t>)</a:t>
            </a:r>
          </a:p>
          <a:p>
            <a:r>
              <a:rPr lang="cs-CZ" dirty="0"/>
              <a:t>První vyspělejší kultura v Evropě</a:t>
            </a:r>
          </a:p>
          <a:p>
            <a:r>
              <a:rPr lang="cs-CZ" dirty="0"/>
              <a:t>Název – od </a:t>
            </a:r>
            <a:r>
              <a:rPr lang="cs-CZ" dirty="0" err="1"/>
              <a:t>Mínóa</a:t>
            </a:r>
            <a:r>
              <a:rPr lang="cs-CZ" dirty="0"/>
              <a:t>, mytický král, moderní pojmenování</a:t>
            </a:r>
          </a:p>
          <a:p>
            <a:r>
              <a:rPr lang="cs-CZ" dirty="0"/>
              <a:t>Paláce/palácové komplexy</a:t>
            </a:r>
          </a:p>
          <a:p>
            <a:r>
              <a:rPr lang="cs-CZ" dirty="0"/>
              <a:t>Obchodní styky s okolními zeměmi – „</a:t>
            </a:r>
            <a:r>
              <a:rPr lang="cs-CZ" dirty="0" err="1"/>
              <a:t>thalassokracie</a:t>
            </a:r>
            <a:r>
              <a:rPr lang="cs-CZ" dirty="0"/>
              <a:t>“</a:t>
            </a:r>
          </a:p>
          <a:p>
            <a:r>
              <a:rPr lang="cs-CZ" dirty="0"/>
              <a:t>Hieroglyfy, lineární písmo A - nerozluštěné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2E5CCA9-05B1-4ECB-97C5-DACBCD912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75" y="4267940"/>
            <a:ext cx="3711606" cy="247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41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580A96-E677-4A1A-8BA5-363C7F9E4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E7406871-6EA3-45D5-9989-DBF720CD1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90" y="609600"/>
            <a:ext cx="9741419" cy="5849925"/>
          </a:xfrm>
        </p:spPr>
      </p:pic>
    </p:spTree>
    <p:extLst>
      <p:ext uri="{BB962C8B-B14F-4D97-AF65-F5344CB8AC3E}">
        <p14:creationId xmlns:p14="http://schemas.microsoft.com/office/powerpoint/2010/main" val="4040344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6CC049-949E-4BF2-AF06-D185E5576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Knóssos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FE778F-BF44-4276-B2B5-DEA2EA856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Největší z paláců</a:t>
            </a:r>
          </a:p>
          <a:p>
            <a:r>
              <a:rPr lang="cs-CZ" dirty="0"/>
              <a:t>Poblíž dnešního </a:t>
            </a:r>
            <a:r>
              <a:rPr lang="cs-CZ" dirty="0" err="1"/>
              <a:t>Iraklia</a:t>
            </a:r>
            <a:endParaRPr lang="cs-CZ" dirty="0"/>
          </a:p>
          <a:p>
            <a:r>
              <a:rPr lang="cs-CZ" dirty="0"/>
              <a:t>Archeologie – Arthur </a:t>
            </a:r>
            <a:r>
              <a:rPr lang="cs-CZ" dirty="0" err="1"/>
              <a:t>Evans</a:t>
            </a:r>
            <a:r>
              <a:rPr lang="cs-CZ" dirty="0"/>
              <a:t>, začátek 20. stol.</a:t>
            </a:r>
          </a:p>
          <a:p>
            <a:r>
              <a:rPr lang="cs-CZ" dirty="0"/>
              <a:t>Několik tisíc let osídlení – vrchol 17—15. stol. </a:t>
            </a:r>
            <a:r>
              <a:rPr lang="cs-CZ" dirty="0" err="1"/>
              <a:t>pnl</a:t>
            </a:r>
            <a:r>
              <a:rPr lang="cs-CZ" dirty="0"/>
              <a:t>.</a:t>
            </a:r>
          </a:p>
          <a:p>
            <a:r>
              <a:rPr lang="cs-CZ" dirty="0"/>
              <a:t>Přes 20 000 obyvatel</a:t>
            </a:r>
          </a:p>
          <a:p>
            <a:r>
              <a:rPr lang="cs-CZ" dirty="0"/>
              <a:t>Palác několikrát zničen – zemětřesení, výbuch sopky na ostrově </a:t>
            </a:r>
            <a:r>
              <a:rPr lang="cs-CZ" dirty="0" err="1"/>
              <a:t>Théra</a:t>
            </a:r>
            <a:endParaRPr lang="cs-CZ" dirty="0"/>
          </a:p>
          <a:p>
            <a:r>
              <a:rPr lang="cs-CZ" dirty="0"/>
              <a:t>Zánik – 14. stol. </a:t>
            </a:r>
            <a:r>
              <a:rPr lang="cs-CZ" dirty="0" err="1"/>
              <a:t>pnl</a:t>
            </a:r>
            <a:endParaRPr lang="cs-CZ" dirty="0"/>
          </a:p>
          <a:p>
            <a:r>
              <a:rPr lang="cs-CZ" dirty="0"/>
              <a:t>Znovu obnoven – </a:t>
            </a:r>
            <a:r>
              <a:rPr lang="cs-CZ" dirty="0" err="1"/>
              <a:t>Achajové</a:t>
            </a:r>
            <a:endParaRPr lang="cs-CZ" dirty="0"/>
          </a:p>
          <a:p>
            <a:r>
              <a:rPr lang="cs-CZ" dirty="0"/>
              <a:t>Město i v pozdějších staletích</a:t>
            </a:r>
          </a:p>
        </p:txBody>
      </p:sp>
      <p:pic>
        <p:nvPicPr>
          <p:cNvPr id="5" name="Obrázek 4" descr="Obsah obrázku budova, obloha, exteriér, skála&#10;&#10;Popis byl vytvořen automaticky">
            <a:extLst>
              <a:ext uri="{FF2B5EF4-FFF2-40B4-BE49-F238E27FC236}">
                <a16:creationId xmlns:a16="http://schemas.microsoft.com/office/drawing/2014/main" id="{530A0266-C372-47A5-A8F6-00937493B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4" y="125650"/>
            <a:ext cx="5553075" cy="360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44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AF35B4-CACB-46A3-BF1A-C3FB316DF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DBEE277-B067-457F-85BF-8D1C545F8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15114" y="142874"/>
            <a:ext cx="5842000" cy="5842000"/>
          </a:xfrm>
        </p:spPr>
      </p:pic>
      <p:pic>
        <p:nvPicPr>
          <p:cNvPr id="7" name="Obrázek 6" descr="Obsah obrázku tráva&#10;&#10;Popis byl vytvořen automaticky">
            <a:extLst>
              <a:ext uri="{FF2B5EF4-FFF2-40B4-BE49-F238E27FC236}">
                <a16:creationId xmlns:a16="http://schemas.microsoft.com/office/drawing/2014/main" id="{5B1ACB9E-96FC-4A9A-88C6-A6FDFA365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6" y="123824"/>
            <a:ext cx="5566224" cy="3813429"/>
          </a:xfrm>
          <a:prstGeom prst="rect">
            <a:avLst/>
          </a:prstGeom>
        </p:spPr>
      </p:pic>
      <p:pic>
        <p:nvPicPr>
          <p:cNvPr id="4" name="Obrázek 3" descr="Obsah obrázku zbraň, interiér, kočka, nůž&#10;&#10;Popis byl vytvořen automaticky">
            <a:extLst>
              <a:ext uri="{FF2B5EF4-FFF2-40B4-BE49-F238E27FC236}">
                <a16:creationId xmlns:a16="http://schemas.microsoft.com/office/drawing/2014/main" id="{36BA9182-3DB9-443D-8349-42A8D2B82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64" y="4089975"/>
            <a:ext cx="3394229" cy="254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32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CD7E9-7337-4773-9095-6EF143C2E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981CB73A-2FCF-431C-8446-8221D7EAB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6" y="207963"/>
            <a:ext cx="6899085" cy="3881437"/>
          </a:xfrm>
        </p:spPr>
      </p:pic>
      <p:pic>
        <p:nvPicPr>
          <p:cNvPr id="7" name="Obrázek 6" descr="Obsah obrázku špinavé&#10;&#10;Popis byl vytvořen automaticky">
            <a:extLst>
              <a:ext uri="{FF2B5EF4-FFF2-40B4-BE49-F238E27FC236}">
                <a16:creationId xmlns:a16="http://schemas.microsoft.com/office/drawing/2014/main" id="{0E1E650D-30A3-4CAB-AC04-783803D0C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730602"/>
            <a:ext cx="6410325" cy="498928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9C8C422-7BB0-49B3-A269-2C2B2DABE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133" y="3563937"/>
            <a:ext cx="2273370" cy="30861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FBA1036-1A1B-42D8-86C1-41B34E91FA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279" y="122495"/>
            <a:ext cx="3149321" cy="201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76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76959B-9947-4CCB-856A-B74676633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Faistos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45416C-D8B2-4527-A0CE-3CCB94667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Druhé největší centrum</a:t>
            </a:r>
          </a:p>
          <a:p>
            <a:r>
              <a:rPr lang="cs-CZ" dirty="0"/>
              <a:t>Jižní pobřeží Kréty</a:t>
            </a:r>
          </a:p>
          <a:p>
            <a:r>
              <a:rPr lang="cs-CZ" dirty="0"/>
              <a:t>Centrální nádvoří – kolem obytné místnosti,</a:t>
            </a:r>
          </a:p>
          <a:p>
            <a:pPr marL="0" indent="0">
              <a:buNone/>
            </a:pPr>
            <a:r>
              <a:rPr lang="cs-CZ" dirty="0"/>
              <a:t> trůnní sál, skladiště, sloupové síně, svatyně</a:t>
            </a:r>
          </a:p>
          <a:p>
            <a:r>
              <a:rPr lang="cs-CZ" dirty="0"/>
              <a:t>Disk z </a:t>
            </a:r>
            <a:r>
              <a:rPr lang="cs-CZ" dirty="0" err="1"/>
              <a:t>Faistu</a:t>
            </a:r>
            <a:endParaRPr lang="cs-CZ" dirty="0"/>
          </a:p>
        </p:txBody>
      </p:sp>
      <p:pic>
        <p:nvPicPr>
          <p:cNvPr id="7" name="Obrázek 6" descr="Obsah obrázku mince&#10;&#10;Popis byl vytvořen automaticky">
            <a:extLst>
              <a:ext uri="{FF2B5EF4-FFF2-40B4-BE49-F238E27FC236}">
                <a16:creationId xmlns:a16="http://schemas.microsoft.com/office/drawing/2014/main" id="{ECECF4E9-0F4A-489E-85E9-A556DA55F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81" y="3773502"/>
            <a:ext cx="3060018" cy="3084498"/>
          </a:xfrm>
          <a:prstGeom prst="rect">
            <a:avLst/>
          </a:prstGeom>
        </p:spPr>
      </p:pic>
      <p:pic>
        <p:nvPicPr>
          <p:cNvPr id="9" name="Obrázek 8" descr="Obsah obrázku hora, exteriér, země, obloha&#10;&#10;Popis byl vytvořen automaticky">
            <a:extLst>
              <a:ext uri="{FF2B5EF4-FFF2-40B4-BE49-F238E27FC236}">
                <a16:creationId xmlns:a16="http://schemas.microsoft.com/office/drawing/2014/main" id="{78DA6BE5-91CF-4EF5-A329-DFDCAC6FB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78" y="234796"/>
            <a:ext cx="5512047" cy="413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08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D6762B-382C-4DE4-8917-143A159B2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Homér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9E8052-EF26-46C9-BA92-4E3C55D59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Homér jako historický pramen?</a:t>
            </a:r>
          </a:p>
          <a:p>
            <a:endParaRPr lang="cs-CZ" dirty="0">
              <a:solidFill>
                <a:srgbClr val="446CB2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446CB2"/>
              </a:solidFill>
            </a:endParaRPr>
          </a:p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Kdo to byl Homér? (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řec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Ὅμηρος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), 8. stol.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pnl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Homérská otázka? – kdo byl Homér, kdo je autorem </a:t>
            </a:r>
            <a:r>
              <a:rPr lang="cs-CZ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Íliady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cs-CZ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Odysseie</a:t>
            </a:r>
            <a:r>
              <a:rPr lang="cs-CZ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kdy a kde vznikly, (poprvé sepsány až v 6. stol.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pnl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 Athénách za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Peisistrata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do té doby jen ústní tradice), alexandrijská škola (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Zénodotos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Aristarchos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ze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Samothrákie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endParaRPr lang="cs-CZ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Obrázek 12" descr="Obsah obrázku budova, socha, kámen&#10;&#10;Popis byl vytvořen automaticky">
            <a:extLst>
              <a:ext uri="{FF2B5EF4-FFF2-40B4-BE49-F238E27FC236}">
                <a16:creationId xmlns:a16="http://schemas.microsoft.com/office/drawing/2014/main" id="{D7827046-9CAC-4966-9B4D-686300092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062" y="568078"/>
            <a:ext cx="2984257" cy="375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94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08113D-D09E-4539-BCF9-2B9D97799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místa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6A612A-5715-4AEE-8FB1-08741E4F7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Malia</a:t>
            </a:r>
            <a:endParaRPr lang="cs-CZ" dirty="0"/>
          </a:p>
          <a:p>
            <a:r>
              <a:rPr lang="cs-CZ" dirty="0" err="1"/>
              <a:t>Zakros</a:t>
            </a:r>
            <a:endParaRPr lang="cs-CZ" dirty="0"/>
          </a:p>
          <a:p>
            <a:r>
              <a:rPr lang="cs-CZ" dirty="0" err="1"/>
              <a:t>Gournia</a:t>
            </a:r>
            <a:endParaRPr lang="cs-CZ" dirty="0"/>
          </a:p>
          <a:p>
            <a:r>
              <a:rPr lang="cs-CZ" dirty="0" err="1"/>
              <a:t>Hagia</a:t>
            </a:r>
            <a:r>
              <a:rPr lang="cs-CZ" dirty="0"/>
              <a:t> </a:t>
            </a:r>
            <a:r>
              <a:rPr lang="cs-CZ" dirty="0" err="1"/>
              <a:t>Triada</a:t>
            </a:r>
            <a:r>
              <a:rPr lang="cs-CZ" dirty="0"/>
              <a:t> – nejvíce nálezů lineárního písma A; sarkofág </a:t>
            </a:r>
          </a:p>
        </p:txBody>
      </p:sp>
      <p:pic>
        <p:nvPicPr>
          <p:cNvPr id="5" name="Obrázek 4" descr="Obsah obrázku text, oltář&#10;&#10;Popis byl vytvořen automaticky">
            <a:extLst>
              <a:ext uri="{FF2B5EF4-FFF2-40B4-BE49-F238E27FC236}">
                <a16:creationId xmlns:a16="http://schemas.microsoft.com/office/drawing/2014/main" id="{4DE6A110-6050-4C8E-9109-EB9DEBEB0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813886"/>
            <a:ext cx="4313766" cy="2948863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423A240E-D53B-4A29-A1FA-C7FE12EC5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409" y="333375"/>
            <a:ext cx="29589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90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AF266D-9E31-472B-B5E4-6C756B6DB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Topografie mykénského Řecka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1A39C1-DB8F-4DA8-ADA2-BFFF864CD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254629"/>
            <a:ext cx="8596668" cy="3880773"/>
          </a:xfrm>
        </p:spPr>
        <p:txBody>
          <a:bodyPr/>
          <a:lstStyle/>
          <a:p>
            <a:r>
              <a:rPr lang="cs-CZ" dirty="0"/>
              <a:t>17—12. stol. </a:t>
            </a:r>
            <a:r>
              <a:rPr lang="cs-CZ" dirty="0" err="1"/>
              <a:t>pnl</a:t>
            </a:r>
            <a:r>
              <a:rPr lang="cs-CZ" dirty="0"/>
              <a:t>. </a:t>
            </a:r>
          </a:p>
          <a:p>
            <a:r>
              <a:rPr lang="cs-CZ" dirty="0"/>
              <a:t>Řekové (</a:t>
            </a:r>
            <a:r>
              <a:rPr lang="cs-CZ" dirty="0" err="1"/>
              <a:t>Achajové</a:t>
            </a:r>
            <a:r>
              <a:rPr lang="cs-CZ" dirty="0"/>
              <a:t>, </a:t>
            </a:r>
            <a:r>
              <a:rPr lang="cs-CZ" dirty="0" err="1"/>
              <a:t>Danaové</a:t>
            </a:r>
            <a:r>
              <a:rPr lang="cs-CZ" dirty="0"/>
              <a:t>, </a:t>
            </a:r>
            <a:r>
              <a:rPr lang="cs-CZ" dirty="0" err="1"/>
              <a:t>Argejci</a:t>
            </a:r>
            <a:r>
              <a:rPr lang="cs-CZ" dirty="0"/>
              <a:t>)</a:t>
            </a:r>
          </a:p>
          <a:p>
            <a:r>
              <a:rPr lang="cs-CZ" dirty="0"/>
              <a:t>Pojmenování podle lokality</a:t>
            </a:r>
          </a:p>
          <a:p>
            <a:r>
              <a:rPr lang="cs-CZ" dirty="0"/>
              <a:t>Pevninské Řecko (jižní, střední) + Kréta a další ostrovy</a:t>
            </a:r>
          </a:p>
          <a:p>
            <a:r>
              <a:rPr lang="cs-CZ" dirty="0"/>
              <a:t>Paláce s hradbami, </a:t>
            </a:r>
            <a:r>
              <a:rPr lang="cs-CZ" dirty="0" err="1"/>
              <a:t>megaron</a:t>
            </a:r>
            <a:endParaRPr lang="cs-CZ" dirty="0"/>
          </a:p>
          <a:p>
            <a:r>
              <a:rPr lang="cs-CZ" i="1" dirty="0" err="1"/>
              <a:t>wanaka</a:t>
            </a:r>
            <a:endParaRPr lang="cs-CZ" i="1" dirty="0"/>
          </a:p>
          <a:p>
            <a:r>
              <a:rPr lang="cs-CZ" dirty="0"/>
              <a:t>V dalších zemích (</a:t>
            </a:r>
            <a:r>
              <a:rPr lang="cs-CZ" dirty="0" err="1"/>
              <a:t>Ahhiyawa</a:t>
            </a:r>
            <a:r>
              <a:rPr lang="cs-CZ" dirty="0"/>
              <a:t>, </a:t>
            </a:r>
            <a:r>
              <a:rPr lang="cs-CZ" dirty="0" err="1"/>
              <a:t>Danaja</a:t>
            </a:r>
            <a:r>
              <a:rPr lang="cs-CZ" dirty="0"/>
              <a:t>)</a:t>
            </a:r>
          </a:p>
          <a:p>
            <a:r>
              <a:rPr lang="cs-CZ" dirty="0"/>
              <a:t>Lineární písmo B (Michael </a:t>
            </a:r>
            <a:r>
              <a:rPr lang="cs-CZ" dirty="0" err="1"/>
              <a:t>Ventris</a:t>
            </a:r>
            <a:r>
              <a:rPr lang="cs-CZ" dirty="0"/>
              <a:t>) 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F46750BD-3EA7-4EBD-8BF5-59E818993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25" y="278563"/>
            <a:ext cx="4275666" cy="375373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4719FD9-8F97-4085-B299-E8109C2E5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036" y="4195016"/>
            <a:ext cx="4626690" cy="252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91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5CD9FB-45D2-49B2-BD68-D1DF1BC96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Mykény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8C657C-1652-4BAB-B618-1C86BFD4D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Mykénai</a:t>
            </a:r>
            <a:endParaRPr lang="cs-CZ" i="1" dirty="0"/>
          </a:p>
          <a:p>
            <a:r>
              <a:rPr lang="cs-CZ" dirty="0" err="1"/>
              <a:t>Argolis</a:t>
            </a:r>
            <a:r>
              <a:rPr lang="cs-CZ" dirty="0"/>
              <a:t>, SV Peloponnésos</a:t>
            </a:r>
          </a:p>
          <a:p>
            <a:r>
              <a:rPr lang="cs-CZ" dirty="0"/>
              <a:t>Osídlené po několik tisíciletí</a:t>
            </a:r>
          </a:p>
          <a:p>
            <a:r>
              <a:rPr lang="cs-CZ" dirty="0"/>
              <a:t>Okruhy hrobů A </a:t>
            </a:r>
            <a:r>
              <a:rPr lang="cs-CZ" dirty="0" err="1"/>
              <a:t>a</a:t>
            </a:r>
            <a:r>
              <a:rPr lang="cs-CZ" dirty="0"/>
              <a:t> B</a:t>
            </a:r>
          </a:p>
          <a:p>
            <a:r>
              <a:rPr lang="cs-CZ" dirty="0"/>
              <a:t>Heinrich </a:t>
            </a:r>
            <a:r>
              <a:rPr lang="cs-CZ" dirty="0" err="1"/>
              <a:t>Schliemann</a:t>
            </a:r>
            <a:endParaRPr lang="cs-CZ" dirty="0"/>
          </a:p>
          <a:p>
            <a:r>
              <a:rPr lang="cs-CZ" dirty="0" err="1"/>
              <a:t>Kyklópské</a:t>
            </a:r>
            <a:r>
              <a:rPr lang="cs-CZ" dirty="0"/>
              <a:t> hradby</a:t>
            </a:r>
          </a:p>
          <a:p>
            <a:r>
              <a:rPr lang="cs-CZ" dirty="0"/>
              <a:t>Zničené a opuštěné ve 12. stol. </a:t>
            </a:r>
            <a:r>
              <a:rPr lang="cs-CZ" dirty="0" err="1"/>
              <a:t>pnl</a:t>
            </a:r>
            <a:r>
              <a:rPr lang="cs-CZ" dirty="0"/>
              <a:t>.</a:t>
            </a:r>
          </a:p>
        </p:txBody>
      </p:sp>
      <p:pic>
        <p:nvPicPr>
          <p:cNvPr id="5" name="Obrázek 4" descr="Obsah obrázku exteriér, tráva, příroda, stráň&#10;&#10;Popis byl vytvořen automaticky">
            <a:extLst>
              <a:ext uri="{FF2B5EF4-FFF2-40B4-BE49-F238E27FC236}">
                <a16:creationId xmlns:a16="http://schemas.microsoft.com/office/drawing/2014/main" id="{FA05F900-DAF6-4AEA-BEE5-46562796E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952" y="146051"/>
            <a:ext cx="5372100" cy="4029075"/>
          </a:xfrm>
          <a:prstGeom prst="rect">
            <a:avLst/>
          </a:prstGeom>
        </p:spPr>
      </p:pic>
      <p:pic>
        <p:nvPicPr>
          <p:cNvPr id="7" name="Obrázek 6" descr="Obsah obrázku exteriér, příroda&#10;&#10;Popis byl vytvořen automaticky">
            <a:extLst>
              <a:ext uri="{FF2B5EF4-FFF2-40B4-BE49-F238E27FC236}">
                <a16:creationId xmlns:a16="http://schemas.microsoft.com/office/drawing/2014/main" id="{885A5DE8-F58D-4308-9F1B-5D6961DBE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952" y="4279106"/>
            <a:ext cx="5372100" cy="235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2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E7BE5C-AB09-4EF2-B4F9-913082FDD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skála, kámen, exteriér&#10;&#10;Popis byl vytvořen automaticky">
            <a:extLst>
              <a:ext uri="{FF2B5EF4-FFF2-40B4-BE49-F238E27FC236}">
                <a16:creationId xmlns:a16="http://schemas.microsoft.com/office/drawing/2014/main" id="{772A2204-DE03-4246-AB18-617D328AF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4" y="360363"/>
            <a:ext cx="6210299" cy="3881437"/>
          </a:xfrm>
        </p:spPr>
      </p:pic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3DD6E696-2677-41E0-B9E3-6CD9929AE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1376363"/>
            <a:ext cx="6076950" cy="3419475"/>
          </a:xfrm>
          <a:prstGeom prst="rect">
            <a:avLst/>
          </a:prstGeom>
        </p:spPr>
      </p:pic>
      <p:pic>
        <p:nvPicPr>
          <p:cNvPr id="11" name="Obrázek 10" descr="Obsah obrázku klepadlo&#10;&#10;Popis byl vytvořen automaticky">
            <a:extLst>
              <a:ext uri="{FF2B5EF4-FFF2-40B4-BE49-F238E27FC236}">
                <a16:creationId xmlns:a16="http://schemas.microsoft.com/office/drawing/2014/main" id="{F1A8F8A8-3A73-40F6-AB2B-2E603F379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2" y="4338471"/>
            <a:ext cx="2848804" cy="2395703"/>
          </a:xfrm>
          <a:prstGeom prst="rect">
            <a:avLst/>
          </a:prstGeom>
        </p:spPr>
      </p:pic>
      <p:pic>
        <p:nvPicPr>
          <p:cNvPr id="13" name="Obrázek 12" descr="Obsah obrázku skála, exteriér, obloha, země&#10;&#10;Popis byl vytvořen automaticky">
            <a:extLst>
              <a:ext uri="{FF2B5EF4-FFF2-40B4-BE49-F238E27FC236}">
                <a16:creationId xmlns:a16="http://schemas.microsoft.com/office/drawing/2014/main" id="{F55253DC-1875-4F1B-B50D-7CC371AF3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17" y="4205287"/>
            <a:ext cx="38100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4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08A3A5-62F4-4AE9-9BEB-14CBE8403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Pylos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3CAE3E-DB05-497E-8CE3-E43503BA1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Messénie</a:t>
            </a:r>
            <a:r>
              <a:rPr lang="cs-CZ" dirty="0"/>
              <a:t>, JZ Peloponnésos</a:t>
            </a:r>
          </a:p>
          <a:p>
            <a:r>
              <a:rPr lang="cs-CZ" dirty="0"/>
              <a:t>Nestorův palác</a:t>
            </a:r>
          </a:p>
          <a:p>
            <a:r>
              <a:rPr lang="cs-CZ" dirty="0"/>
              <a:t>Nejvíce nálezů tabulek s lineárním písmem B</a:t>
            </a:r>
          </a:p>
          <a:p>
            <a:r>
              <a:rPr lang="cs-CZ" dirty="0"/>
              <a:t>Kolem 1200 </a:t>
            </a:r>
            <a:r>
              <a:rPr lang="cs-CZ" dirty="0" err="1"/>
              <a:t>pnl</a:t>
            </a:r>
            <a:r>
              <a:rPr lang="cs-CZ" dirty="0"/>
              <a:t>. zničen a opuštěn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D2387B-E4A7-429B-9678-1BC8AA461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355369"/>
            <a:ext cx="5173489" cy="4092805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B4489E08-7862-4F1C-8722-A185312EB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75" y="4019746"/>
            <a:ext cx="3571875" cy="27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37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A97D07-260A-4E08-8843-802834ED7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Tíryns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DF7294-4693-4824-BE4F-97D61A5CC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Argolis</a:t>
            </a:r>
            <a:r>
              <a:rPr lang="cs-CZ" dirty="0"/>
              <a:t>, nedaleko Mykén</a:t>
            </a:r>
          </a:p>
          <a:p>
            <a:r>
              <a:rPr lang="cs-CZ" dirty="0"/>
              <a:t>Proslulý svými hradbami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EBA6F18-AEE5-4785-9411-C8BD4B171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579" y="1930400"/>
            <a:ext cx="1847606" cy="4803775"/>
          </a:xfrm>
          <a:prstGeom prst="rect">
            <a:avLst/>
          </a:prstGeom>
        </p:spPr>
      </p:pic>
      <p:pic>
        <p:nvPicPr>
          <p:cNvPr id="1026" name="Picture 2" descr="The Archaeological Site of Tiryns | World Heritage Journeys of Europe">
            <a:extLst>
              <a:ext uri="{FF2B5EF4-FFF2-40B4-BE49-F238E27FC236}">
                <a16:creationId xmlns:a16="http://schemas.microsoft.com/office/drawing/2014/main" id="{35C427C4-28AC-4CD3-9CB8-E4E27D2E8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22238"/>
            <a:ext cx="5648325" cy="28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391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37DBC2-8170-4B1D-BE99-2987085D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lokality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A65CD5-C487-4F09-8A2A-4A94BFEE8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Orchomenos</a:t>
            </a:r>
            <a:endParaRPr lang="cs-CZ" dirty="0"/>
          </a:p>
          <a:p>
            <a:r>
              <a:rPr lang="cs-CZ" dirty="0" err="1"/>
              <a:t>Gla</a:t>
            </a:r>
            <a:endParaRPr lang="cs-CZ" dirty="0"/>
          </a:p>
          <a:p>
            <a:r>
              <a:rPr lang="cs-CZ" dirty="0"/>
              <a:t>Athény</a:t>
            </a:r>
          </a:p>
          <a:p>
            <a:r>
              <a:rPr lang="cs-CZ" dirty="0"/>
              <a:t>Théby</a:t>
            </a:r>
          </a:p>
          <a:p>
            <a:r>
              <a:rPr lang="cs-CZ" dirty="0" err="1"/>
              <a:t>Iólkos</a:t>
            </a:r>
            <a:endParaRPr lang="cs-CZ" dirty="0"/>
          </a:p>
        </p:txBody>
      </p:sp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F73DB6F8-A421-44F0-AA9F-BD429A7BC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849" y="333374"/>
            <a:ext cx="428495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61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3B289-1EBD-4E35-90ED-A296A053F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Trója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DFF6F4-D2BB-473F-A7C6-88E177738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Ílion</a:t>
            </a:r>
            <a:r>
              <a:rPr lang="cs-CZ" dirty="0"/>
              <a:t>/</a:t>
            </a:r>
            <a:r>
              <a:rPr lang="cs-CZ" dirty="0" err="1"/>
              <a:t>Ílios</a:t>
            </a:r>
            <a:r>
              <a:rPr lang="cs-CZ" dirty="0"/>
              <a:t> (</a:t>
            </a:r>
            <a:r>
              <a:rPr lang="el-GR" dirty="0"/>
              <a:t>Τροία,</a:t>
            </a:r>
            <a:r>
              <a:rPr lang="cs-CZ" dirty="0"/>
              <a:t> </a:t>
            </a:r>
            <a:r>
              <a:rPr lang="cs-CZ" dirty="0" err="1"/>
              <a:t>Ἴλιον</a:t>
            </a:r>
            <a:r>
              <a:rPr lang="cs-CZ" dirty="0"/>
              <a:t>)</a:t>
            </a:r>
          </a:p>
          <a:p>
            <a:r>
              <a:rPr lang="cs-CZ" dirty="0"/>
              <a:t>Dnešní SZ Turecko, poblíž průlivu Dardanely</a:t>
            </a:r>
          </a:p>
          <a:p>
            <a:r>
              <a:rPr lang="cs-CZ" dirty="0"/>
              <a:t>Pahorek </a:t>
            </a:r>
            <a:r>
              <a:rPr lang="cs-CZ" dirty="0" err="1"/>
              <a:t>Hisarlik</a:t>
            </a:r>
            <a:endParaRPr lang="cs-CZ" dirty="0"/>
          </a:p>
          <a:p>
            <a:r>
              <a:rPr lang="cs-CZ" dirty="0"/>
              <a:t>(W)</a:t>
            </a:r>
            <a:r>
              <a:rPr lang="cs-CZ" dirty="0" err="1"/>
              <a:t>ilion</a:t>
            </a:r>
            <a:r>
              <a:rPr lang="cs-CZ" dirty="0"/>
              <a:t> – chetitská </a:t>
            </a:r>
            <a:r>
              <a:rPr lang="cs-CZ" dirty="0" err="1"/>
              <a:t>Wilusa</a:t>
            </a:r>
            <a:r>
              <a:rPr lang="cs-CZ" dirty="0"/>
              <a:t>?</a:t>
            </a:r>
          </a:p>
          <a:p>
            <a:r>
              <a:rPr lang="cs-CZ" dirty="0" err="1"/>
              <a:t>Assuwa</a:t>
            </a:r>
            <a:r>
              <a:rPr lang="cs-CZ" dirty="0"/>
              <a:t>, </a:t>
            </a:r>
            <a:r>
              <a:rPr lang="cs-CZ" dirty="0" err="1"/>
              <a:t>Arzawa</a:t>
            </a:r>
            <a:endParaRPr lang="cs-CZ" dirty="0"/>
          </a:p>
          <a:p>
            <a:r>
              <a:rPr lang="cs-CZ" dirty="0"/>
              <a:t>Město zničené na konci doby bronzové (cca 1190 </a:t>
            </a:r>
            <a:r>
              <a:rPr lang="cs-CZ" dirty="0" err="1"/>
              <a:t>pnl</a:t>
            </a:r>
            <a:r>
              <a:rPr lang="cs-CZ" dirty="0"/>
              <a:t>)</a:t>
            </a:r>
          </a:p>
          <a:p>
            <a:r>
              <a:rPr lang="cs-CZ" dirty="0"/>
              <a:t>Neznámé obyvatelstvo – ne Řekové (</a:t>
            </a:r>
            <a:r>
              <a:rPr lang="cs-CZ" dirty="0" err="1"/>
              <a:t>luvijština</a:t>
            </a:r>
            <a:r>
              <a:rPr lang="cs-CZ" dirty="0"/>
              <a:t>)</a:t>
            </a:r>
          </a:p>
          <a:p>
            <a:r>
              <a:rPr lang="cs-CZ" dirty="0"/>
              <a:t>Extrémně bohaté město</a:t>
            </a:r>
          </a:p>
          <a:p>
            <a:r>
              <a:rPr lang="cs-CZ" dirty="0"/>
              <a:t>Masivní vysoké hradby</a:t>
            </a:r>
          </a:p>
          <a:p>
            <a:endParaRPr lang="cs-CZ" dirty="0"/>
          </a:p>
        </p:txBody>
      </p:sp>
      <p:pic>
        <p:nvPicPr>
          <p:cNvPr id="7" name="Obrázek 6" descr="Obsah obrázku exteriér, země, skála, budova&#10;&#10;Popis byl vytvořen automaticky">
            <a:extLst>
              <a:ext uri="{FF2B5EF4-FFF2-40B4-BE49-F238E27FC236}">
                <a16:creationId xmlns:a16="http://schemas.microsoft.com/office/drawing/2014/main" id="{FCF43950-49E9-4DF1-B54D-A73180D78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628" y="196088"/>
            <a:ext cx="4623816" cy="3468624"/>
          </a:xfrm>
          <a:prstGeom prst="rect">
            <a:avLst/>
          </a:prstGeom>
        </p:spPr>
      </p:pic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AC5F4920-3F62-4DF2-A0B9-10D8C6EA7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359" y="3269302"/>
            <a:ext cx="3977085" cy="3588698"/>
          </a:xfrm>
          <a:prstGeom prst="rect">
            <a:avLst/>
          </a:prstGeom>
        </p:spPr>
      </p:pic>
      <p:pic>
        <p:nvPicPr>
          <p:cNvPr id="9" name="Obrázek 8" descr="Obsah obrázku mapa&#10;&#10;Popis byl vytvořen automaticky">
            <a:extLst>
              <a:ext uri="{FF2B5EF4-FFF2-40B4-BE49-F238E27FC236}">
                <a16:creationId xmlns:a16="http://schemas.microsoft.com/office/drawing/2014/main" id="{68F1A839-985D-4017-814C-8B371B19E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170688"/>
            <a:ext cx="1790700" cy="192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65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38B7D6-D730-4D5D-BE06-E9BAEB8D0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Trója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08B33E-4D8D-4178-9EEF-8EB561946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Objevování města od 19. stol. </a:t>
            </a:r>
          </a:p>
          <a:p>
            <a:r>
              <a:rPr lang="cs-CZ" dirty="0"/>
              <a:t>Rodina </a:t>
            </a:r>
            <a:r>
              <a:rPr lang="cs-CZ" dirty="0" err="1"/>
              <a:t>Calvertových</a:t>
            </a:r>
            <a:endParaRPr lang="cs-CZ" dirty="0"/>
          </a:p>
          <a:p>
            <a:r>
              <a:rPr lang="cs-CZ" dirty="0"/>
              <a:t>Heinrich </a:t>
            </a:r>
            <a:r>
              <a:rPr lang="cs-CZ" dirty="0" err="1"/>
              <a:t>Schliemann</a:t>
            </a:r>
            <a:r>
              <a:rPr lang="cs-CZ" dirty="0"/>
              <a:t> – 70. léta 19. stol.</a:t>
            </a:r>
          </a:p>
          <a:p>
            <a:r>
              <a:rPr lang="cs-CZ" dirty="0"/>
              <a:t>Několik úrovní města (9 + další podúrovně)</a:t>
            </a:r>
          </a:p>
          <a:p>
            <a:r>
              <a:rPr lang="cs-CZ" dirty="0" err="1"/>
              <a:t>Trója</a:t>
            </a:r>
            <a:r>
              <a:rPr lang="cs-CZ" dirty="0"/>
              <a:t> VI/</a:t>
            </a:r>
            <a:r>
              <a:rPr lang="cs-CZ" dirty="0" err="1"/>
              <a:t>VIIa</a:t>
            </a:r>
            <a:endParaRPr lang="cs-CZ" dirty="0"/>
          </a:p>
          <a:p>
            <a:r>
              <a:rPr lang="cs-CZ" dirty="0"/>
              <a:t>„Priamův“ poklad</a:t>
            </a:r>
          </a:p>
        </p:txBody>
      </p:sp>
      <p:pic>
        <p:nvPicPr>
          <p:cNvPr id="5" name="Obrázek 4" descr="Obsah obrázku muž, osoba, zeď, oblek&#10;&#10;Popis byl vytvořen automaticky">
            <a:extLst>
              <a:ext uri="{FF2B5EF4-FFF2-40B4-BE49-F238E27FC236}">
                <a16:creationId xmlns:a16="http://schemas.microsoft.com/office/drawing/2014/main" id="{19D3962E-8D3F-4BED-8924-5B7BCFD72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14675"/>
            <a:ext cx="2436235" cy="3429000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8F869FF-FB57-4862-BEEA-47566EACD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260117"/>
            <a:ext cx="2436235" cy="3301099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8340F66F-AAA1-4854-A56B-2788838B9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16" y="252473"/>
            <a:ext cx="4705350" cy="27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7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EFA712-8BCD-4FCF-9B57-E629974B5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0B628A-91BA-4387-AA57-4BE3ACC06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Schofield, L. 2007. </a:t>
            </a:r>
            <a:r>
              <a:rPr lang="en-US" i="1" dirty="0"/>
              <a:t>The Mycenaeans</a:t>
            </a:r>
            <a:r>
              <a:rPr lang="en-US" dirty="0"/>
              <a:t>. London: The British Museum Press. </a:t>
            </a:r>
            <a:endParaRPr lang="cs-CZ" dirty="0"/>
          </a:p>
          <a:p>
            <a:r>
              <a:rPr lang="en-US" dirty="0"/>
              <a:t>Hope Simpson, R. 2014. </a:t>
            </a:r>
            <a:r>
              <a:rPr lang="en-US" i="1" dirty="0"/>
              <a:t>Mycenaean Messenia and the Kingdom of Pylos</a:t>
            </a:r>
            <a:r>
              <a:rPr lang="en-US" dirty="0"/>
              <a:t>. Philadelphia: INSTAP Academic Press.</a:t>
            </a:r>
            <a:endParaRPr lang="cs-CZ" dirty="0"/>
          </a:p>
          <a:p>
            <a:r>
              <a:rPr lang="en-US" dirty="0"/>
              <a:t>French, E. 2002. </a:t>
            </a:r>
            <a:r>
              <a:rPr lang="en-US" i="1" dirty="0"/>
              <a:t>Mycenae. Agamemnon’s Capital: The Site in Its Setting</a:t>
            </a:r>
            <a:r>
              <a:rPr lang="en-US" dirty="0"/>
              <a:t>. Stroud: Tempus. </a:t>
            </a:r>
            <a:endParaRPr lang="cs-CZ" dirty="0"/>
          </a:p>
          <a:p>
            <a:r>
              <a:rPr lang="en-US" dirty="0" err="1"/>
              <a:t>Deger-Jalkotzy</a:t>
            </a:r>
            <a:r>
              <a:rPr lang="en-US" dirty="0"/>
              <a:t>, S., &amp; </a:t>
            </a:r>
            <a:r>
              <a:rPr lang="en-US" dirty="0" err="1"/>
              <a:t>Lemos</a:t>
            </a:r>
            <a:r>
              <a:rPr lang="en-US" dirty="0"/>
              <a:t>, I. (Eds.). 2006. </a:t>
            </a:r>
            <a:r>
              <a:rPr lang="en-US" i="1" dirty="0"/>
              <a:t>Ancient Greece: From the Mycenaean Palaces to the Age of Homer</a:t>
            </a:r>
            <a:r>
              <a:rPr lang="en-US" dirty="0"/>
              <a:t>. Edinburgh: Edinburgh University Press. </a:t>
            </a:r>
            <a:endParaRPr lang="cs-CZ" dirty="0"/>
          </a:p>
          <a:p>
            <a:r>
              <a:rPr lang="en-US" dirty="0"/>
              <a:t>Shelmerdine, C. W. (ed.)</a:t>
            </a:r>
            <a:r>
              <a:rPr lang="cs-CZ" dirty="0"/>
              <a:t>.</a:t>
            </a:r>
            <a:r>
              <a:rPr lang="en-US" dirty="0"/>
              <a:t> 2008</a:t>
            </a:r>
            <a:r>
              <a:rPr lang="cs-CZ" dirty="0"/>
              <a:t>.</a:t>
            </a:r>
            <a:r>
              <a:rPr lang="en-US" dirty="0"/>
              <a:t> </a:t>
            </a:r>
            <a:r>
              <a:rPr lang="en-US" i="1" dirty="0"/>
              <a:t>The Cambridge Companion to the Aegean Bronze Age</a:t>
            </a:r>
            <a:r>
              <a:rPr lang="en-US" dirty="0"/>
              <a:t>, Cambridge, Cambridge University Press.</a:t>
            </a:r>
            <a:endParaRPr lang="cs-CZ" dirty="0"/>
          </a:p>
          <a:p>
            <a:r>
              <a:rPr lang="en-US" dirty="0" err="1"/>
              <a:t>Traill</a:t>
            </a:r>
            <a:r>
              <a:rPr lang="en-US" dirty="0"/>
              <a:t>, D. A. 1995. </a:t>
            </a:r>
            <a:r>
              <a:rPr lang="en-US" i="1" dirty="0"/>
              <a:t>Schliemann of Troy: Treasure and Deceit</a:t>
            </a:r>
            <a:r>
              <a:rPr lang="en-US" dirty="0"/>
              <a:t>. New York: St. Martin’s Press</a:t>
            </a:r>
            <a:r>
              <a:rPr lang="cs-CZ" dirty="0"/>
              <a:t>.</a:t>
            </a:r>
          </a:p>
          <a:p>
            <a:r>
              <a:rPr lang="en-US" dirty="0" err="1"/>
              <a:t>Tolstikov</a:t>
            </a:r>
            <a:r>
              <a:rPr lang="en-US" dirty="0"/>
              <a:t>, V., and M. </a:t>
            </a:r>
            <a:r>
              <a:rPr lang="en-US" dirty="0" err="1"/>
              <a:t>Treister</a:t>
            </a:r>
            <a:r>
              <a:rPr lang="en-US" dirty="0"/>
              <a:t>. 1996. </a:t>
            </a:r>
            <a:r>
              <a:rPr lang="en-US" i="1" dirty="0"/>
              <a:t>The Gold of Troy: Searching for Homer’s Fabled City</a:t>
            </a:r>
            <a:r>
              <a:rPr lang="en-US" dirty="0"/>
              <a:t>. New York: H. N. Abrams.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67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3A5893-7F17-4798-81CC-222CF2B8F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Homér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A4861A-A9E5-4750-BEC1-F5F496F42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283412" cy="3880773"/>
          </a:xfrm>
        </p:spPr>
        <p:txBody>
          <a:bodyPr>
            <a:normAutofit/>
          </a:bodyPr>
          <a:lstStyle/>
          <a:p>
            <a:r>
              <a:rPr lang="cs-CZ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Ílias</a:t>
            </a:r>
            <a:endParaRPr lang="cs-CZ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24 knih, cca 15 500 veršů, daktylský hexametr</a:t>
            </a:r>
          </a:p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Iónský + další dialekty (homérská řečtina)</a:t>
            </a:r>
          </a:p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Několik týdnů z trójské války</a:t>
            </a:r>
          </a:p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Zásahy bohů, epiteta (rychlonohý Achilleus, lstivý Odysseus, Athéna zářivých očí,…)</a:t>
            </a:r>
          </a:p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Spor mezi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Agamemnónem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Achillem</a:t>
            </a:r>
          </a:p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Přirovnání – výjevy ze života, z přírody </a:t>
            </a:r>
          </a:p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Mnoho různých témat: osud, </a:t>
            </a:r>
            <a:r>
              <a:rPr lang="cs-CZ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nostos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cs-CZ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kleos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marL="0" indent="0">
              <a:buNone/>
            </a:pPr>
            <a:r>
              <a:rPr lang="cs-CZ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ménis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cs-CZ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hybris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… </a:t>
            </a:r>
          </a:p>
        </p:txBody>
      </p:sp>
      <p:pic>
        <p:nvPicPr>
          <p:cNvPr id="5" name="Obrázek 4" descr="Obsah obrázku text, kylix, hrníček&#10;&#10;Popis byl vytvořen automaticky">
            <a:extLst>
              <a:ext uri="{FF2B5EF4-FFF2-40B4-BE49-F238E27FC236}">
                <a16:creationId xmlns:a16="http://schemas.microsoft.com/office/drawing/2014/main" id="{915B0D3B-936F-4504-AEFA-7A40855C9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468" y="127194"/>
            <a:ext cx="3305081" cy="3263122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3D847F65-1E07-41EB-AA3B-0829B7F54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680" y="4280581"/>
            <a:ext cx="3917576" cy="229831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2413062-E04F-4C89-9202-A237E6704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77" y="2174875"/>
            <a:ext cx="3017781" cy="4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22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F6A6F4-FC0C-41BD-9E39-3C0A2BC7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Homér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EF93C2-15A0-4AB5-AE43-EE03771EE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797050"/>
            <a:ext cx="10515600" cy="4351338"/>
          </a:xfrm>
        </p:spPr>
        <p:txBody>
          <a:bodyPr/>
          <a:lstStyle/>
          <a:p>
            <a:r>
              <a:rPr lang="cs-CZ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Odysseia</a:t>
            </a:r>
            <a:endParaRPr lang="cs-CZ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24 knih, cca 12 000 veršů, daktylský hexametr</a:t>
            </a:r>
          </a:p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Návrat Odyssea na Ithaku, setkání s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Pénelopeiou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potrestání ženichů</a:t>
            </a:r>
          </a:p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Opět jen několik týdnů z 10 let, shrnutí předešlého děje</a:t>
            </a:r>
          </a:p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Témata: </a:t>
            </a:r>
            <a:r>
              <a:rPr lang="cs-CZ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nostos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cs-CZ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xenia</a:t>
            </a:r>
            <a:r>
              <a:rPr lang="cs-CZ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putování</a:t>
            </a:r>
          </a:p>
          <a:p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medias res</a:t>
            </a:r>
          </a:p>
          <a:p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aristie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2504A53B-9672-471F-8713-860D3195C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74" y="160211"/>
            <a:ext cx="3543799" cy="262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84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DDA6AF-6EBE-4C0E-AE27-C8105FFCB369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Homér jako pramen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B8316B-1342-4A89-B461-0F8DF6655777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Historická událost x mytologie x mix</a:t>
            </a:r>
          </a:p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Zmínky o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Achajcích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 chetitských pramenech (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Ahhiyawa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),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Trója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Wilusa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Zachycení mykénské společnosti x archaického Řecka</a:t>
            </a:r>
          </a:p>
          <a:p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Řekové –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Achajové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Danaové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Argejci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971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10E2E4-AB1A-40E7-A80E-751A449D2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Homér jako pramen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D8DE7D-CFFA-436A-A944-5C677581D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Homérský svět – </a:t>
            </a:r>
            <a:r>
              <a:rPr lang="cs-CZ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Katalog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lodí (2 kniha </a:t>
            </a:r>
            <a:r>
              <a:rPr lang="cs-CZ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Íl</a:t>
            </a:r>
            <a:r>
              <a:rPr lang="cs-CZ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geografie archaické doby s některými</a:t>
            </a:r>
          </a:p>
          <a:p>
            <a:pPr marL="0" indent="0">
              <a:buNone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mykénskými místy</a:t>
            </a:r>
          </a:p>
          <a:p>
            <a:pPr marL="0" indent="0">
              <a:buNone/>
            </a:pPr>
            <a:r>
              <a:rPr lang="cs-CZ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Odysseia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počátky kolonizace Z Středomoří</a:t>
            </a:r>
          </a:p>
          <a:p>
            <a:endParaRPr lang="cs-CZ" dirty="0"/>
          </a:p>
        </p:txBody>
      </p:sp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CAD8F474-5570-4E42-BA47-128E07BC3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532" y="386718"/>
            <a:ext cx="6780276" cy="5654644"/>
          </a:xfrm>
          <a:prstGeom prst="rect">
            <a:avLst/>
          </a:prstGeom>
        </p:spPr>
      </p:pic>
      <p:pic>
        <p:nvPicPr>
          <p:cNvPr id="6" name="Obrázek 5" descr="Obsah obrázku mapa&#10;&#10;Popis byl vytvořen automaticky">
            <a:extLst>
              <a:ext uri="{FF2B5EF4-FFF2-40B4-BE49-F238E27FC236}">
                <a16:creationId xmlns:a16="http://schemas.microsoft.com/office/drawing/2014/main" id="{5ABAE795-193A-4790-9B08-AFE4F2449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8" y="4207399"/>
            <a:ext cx="35941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06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913E45-C966-4773-B45B-FF3CEA3EA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Homér jako pramen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0C78AA-42F2-4C42-A75B-E873035A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265656" cy="3880773"/>
          </a:xfrm>
        </p:spPr>
        <p:txBody>
          <a:bodyPr/>
          <a:lstStyle/>
          <a:p>
            <a:r>
              <a:rPr lang="cs-CZ" dirty="0"/>
              <a:t>Shromáždění bohů – slavnosti lidských králů (jídlo, víno, zpěv, …) </a:t>
            </a:r>
          </a:p>
          <a:p>
            <a:r>
              <a:rPr lang="cs-CZ" dirty="0"/>
              <a:t>Králové (</a:t>
            </a:r>
            <a:r>
              <a:rPr lang="cs-CZ" i="1" dirty="0" err="1"/>
              <a:t>wanak</a:t>
            </a:r>
            <a:r>
              <a:rPr lang="cs-CZ" i="1" dirty="0"/>
              <a:t>/</a:t>
            </a:r>
            <a:r>
              <a:rPr lang="cs-CZ" i="1" dirty="0" err="1"/>
              <a:t>anax</a:t>
            </a:r>
            <a:r>
              <a:rPr lang="cs-CZ" dirty="0"/>
              <a:t>, </a:t>
            </a:r>
            <a:r>
              <a:rPr lang="cs-CZ" i="1" dirty="0" err="1"/>
              <a:t>basileus</a:t>
            </a:r>
            <a:r>
              <a:rPr lang="cs-CZ" dirty="0"/>
              <a:t>) (Odysseus jako vládce v posledních knihách </a:t>
            </a:r>
            <a:r>
              <a:rPr lang="cs-CZ" i="1" dirty="0"/>
              <a:t>Od</a:t>
            </a:r>
            <a:r>
              <a:rPr lang="cs-CZ" dirty="0"/>
              <a:t>.) x počátky </a:t>
            </a:r>
            <a:r>
              <a:rPr lang="cs-CZ" i="1" dirty="0"/>
              <a:t>polis </a:t>
            </a:r>
            <a:r>
              <a:rPr lang="cs-CZ" sz="2000" dirty="0"/>
              <a:t>(shromáždění na Ithace v 2. knize </a:t>
            </a:r>
            <a:r>
              <a:rPr lang="cs-CZ" sz="2000" i="1" dirty="0"/>
              <a:t>Od</a:t>
            </a:r>
            <a:r>
              <a:rPr lang="cs-CZ" sz="2000" dirty="0"/>
              <a:t>., shromáždění Řeků v 1. k. </a:t>
            </a:r>
            <a:r>
              <a:rPr lang="cs-CZ" sz="2000" i="1" dirty="0" err="1"/>
              <a:t>Íl</a:t>
            </a:r>
            <a:r>
              <a:rPr lang="cs-CZ" sz="2000" dirty="0"/>
              <a:t>., boj za rodnou zemi </a:t>
            </a:r>
            <a:r>
              <a:rPr lang="cs-CZ" sz="2000" i="1" dirty="0" err="1"/>
              <a:t>Il</a:t>
            </a:r>
            <a:r>
              <a:rPr lang="cs-CZ" sz="2000" dirty="0"/>
              <a:t>. 12.243; 15 496–7)</a:t>
            </a:r>
          </a:p>
          <a:p>
            <a:r>
              <a:rPr lang="cs-CZ" dirty="0"/>
              <a:t>Vládnou z pověření Dia (</a:t>
            </a:r>
            <a:r>
              <a:rPr lang="cs-CZ" i="1" dirty="0"/>
              <a:t>Od</a:t>
            </a:r>
            <a:r>
              <a:rPr lang="cs-CZ" dirty="0"/>
              <a:t>. 4.62–4; </a:t>
            </a:r>
            <a:r>
              <a:rPr lang="cs-CZ" i="1" dirty="0" err="1"/>
              <a:t>Il</a:t>
            </a:r>
            <a:r>
              <a:rPr lang="cs-CZ" i="1" dirty="0"/>
              <a:t>. </a:t>
            </a:r>
            <a:r>
              <a:rPr lang="cs-CZ" dirty="0"/>
              <a:t>2.197), lid (</a:t>
            </a:r>
            <a:r>
              <a:rPr lang="cs-CZ" i="1" dirty="0" err="1"/>
              <a:t>Il</a:t>
            </a:r>
            <a:r>
              <a:rPr lang="cs-CZ" dirty="0"/>
              <a:t>. 2.204–6; 16.385–8)</a:t>
            </a:r>
          </a:p>
          <a:p>
            <a:r>
              <a:rPr lang="cs-CZ" dirty="0"/>
              <a:t>Individuální hrdinství x společné snažení</a:t>
            </a:r>
          </a:p>
          <a:p>
            <a:pPr marL="0" indent="0">
              <a:buNone/>
            </a:pP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224797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636F61-E192-44CE-9AA0-4C603C11F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Homér jako pramen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2CBC01-E7BE-413C-99A6-228A322AB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Pohřební ritus - kremace (</a:t>
            </a:r>
            <a:r>
              <a:rPr lang="cs-CZ" i="1" dirty="0" err="1"/>
              <a:t>Il</a:t>
            </a:r>
            <a:r>
              <a:rPr lang="cs-CZ" dirty="0"/>
              <a:t>. 23) x kruhové hrobky</a:t>
            </a:r>
          </a:p>
        </p:txBody>
      </p:sp>
      <p:pic>
        <p:nvPicPr>
          <p:cNvPr id="5" name="Obrázek 4" descr="Obsah obrázku budova, kámen, cihla, stavební materiál&#10;&#10;Popis byl vytvořen automaticky">
            <a:extLst>
              <a:ext uri="{FF2B5EF4-FFF2-40B4-BE49-F238E27FC236}">
                <a16:creationId xmlns:a16="http://schemas.microsoft.com/office/drawing/2014/main" id="{E504D2B3-54F3-458B-B504-362B247F0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98" y="3185578"/>
            <a:ext cx="5779684" cy="3293523"/>
          </a:xfrm>
          <a:prstGeom prst="rect">
            <a:avLst/>
          </a:prstGeom>
        </p:spPr>
      </p:pic>
      <p:pic>
        <p:nvPicPr>
          <p:cNvPr id="7" name="Obrázek 6" descr="Obsah obrázku text, exteriér, staré&#10;&#10;Popis byl vytvořen automaticky">
            <a:extLst>
              <a:ext uri="{FF2B5EF4-FFF2-40B4-BE49-F238E27FC236}">
                <a16:creationId xmlns:a16="http://schemas.microsoft.com/office/drawing/2014/main" id="{BCD4E17B-D8A7-416F-9A99-145C17721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842" y="1722848"/>
            <a:ext cx="2901315" cy="475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72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58D98-FA24-4EEC-B2FC-AA3415564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Homér jako pramen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A395E7-0A7B-4315-BC9A-1C3F527D0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Sídla králů – paláce</a:t>
            </a:r>
            <a:r>
              <a:rPr lang="cs-CZ" i="1" dirty="0"/>
              <a:t>, </a:t>
            </a:r>
            <a:r>
              <a:rPr lang="cs-CZ" dirty="0"/>
              <a:t>složité stavby s pestrou výzdobou, </a:t>
            </a:r>
            <a:r>
              <a:rPr lang="cs-CZ" dirty="0" err="1"/>
              <a:t>megaron</a:t>
            </a:r>
            <a:endParaRPr lang="cs-CZ" dirty="0"/>
          </a:p>
          <a:p>
            <a:r>
              <a:rPr lang="cs-CZ" i="1" dirty="0"/>
              <a:t>Od</a:t>
            </a:r>
            <a:r>
              <a:rPr lang="cs-CZ" dirty="0"/>
              <a:t>. 4.3f</a:t>
            </a:r>
          </a:p>
          <a:p>
            <a:r>
              <a:rPr lang="cs-CZ" dirty="0" err="1"/>
              <a:t>Nestór</a:t>
            </a:r>
            <a:r>
              <a:rPr lang="cs-CZ" dirty="0"/>
              <a:t>, </a:t>
            </a:r>
            <a:r>
              <a:rPr lang="cs-CZ" dirty="0" err="1"/>
              <a:t>Meneláos</a:t>
            </a:r>
            <a:endParaRPr lang="cs-CZ" dirty="0"/>
          </a:p>
          <a:p>
            <a:r>
              <a:rPr lang="cs-CZ" dirty="0"/>
              <a:t>Odysseův dům</a:t>
            </a:r>
          </a:p>
          <a:p>
            <a:endParaRPr lang="cs-CZ" dirty="0"/>
          </a:p>
          <a:p>
            <a:r>
              <a:rPr lang="cs-CZ" i="1" dirty="0"/>
              <a:t>Xenia </a:t>
            </a:r>
            <a:r>
              <a:rPr lang="cs-CZ" dirty="0"/>
              <a:t>– </a:t>
            </a:r>
            <a:r>
              <a:rPr lang="cs-CZ" i="1" dirty="0"/>
              <a:t>Od</a:t>
            </a:r>
            <a:r>
              <a:rPr lang="cs-CZ" dirty="0"/>
              <a:t>. 1.3.346f, 418f, 7,8</a:t>
            </a:r>
            <a:endParaRPr lang="cs-CZ" i="1" dirty="0"/>
          </a:p>
        </p:txBody>
      </p:sp>
      <p:pic>
        <p:nvPicPr>
          <p:cNvPr id="5" name="Obrázek 4" descr="Obsah obrázku patro, interiér, hala&#10;&#10;Popis byl vytvořen automaticky">
            <a:extLst>
              <a:ext uri="{FF2B5EF4-FFF2-40B4-BE49-F238E27FC236}">
                <a16:creationId xmlns:a16="http://schemas.microsoft.com/office/drawing/2014/main" id="{96BB97E6-8A6E-4188-9759-A03A5B4B6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95003"/>
            <a:ext cx="5882237" cy="38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5808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Modrá, teplá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6631CC0CF30C345AD430EC63C1C5EB8" ma:contentTypeVersion="0" ma:contentTypeDescription="Vytvoří nový dokument" ma:contentTypeScope="" ma:versionID="8c98337280438c16455db12f4a3b461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3a4895f58d1431e98ea5420a113ee8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42EADDD-BF87-4FBD-B5B4-DBD7001B50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11EF1DD-CB04-4FBD-8BB4-0EA580496F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9B4F7D-8305-4014-9B52-B5175610147A}">
  <ds:schemaRefs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1302</Words>
  <Application>Microsoft Office PowerPoint</Application>
  <PresentationFormat>Širokoúhlá obrazovka</PresentationFormat>
  <Paragraphs>164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Trebuchet MS</vt:lpstr>
      <vt:lpstr>Wingdings 3</vt:lpstr>
      <vt:lpstr>Fazeta</vt:lpstr>
      <vt:lpstr>DSBcA05-seminář </vt:lpstr>
      <vt:lpstr>Homér</vt:lpstr>
      <vt:lpstr>Homér</vt:lpstr>
      <vt:lpstr>Homér</vt:lpstr>
      <vt:lpstr>Homér jako pramen</vt:lpstr>
      <vt:lpstr>Homér jako pramen</vt:lpstr>
      <vt:lpstr>Homér jako pramen</vt:lpstr>
      <vt:lpstr>Homér jako pramen</vt:lpstr>
      <vt:lpstr>Homér jako pramen</vt:lpstr>
      <vt:lpstr>Homér jako pramen</vt:lpstr>
      <vt:lpstr>Prezentace aplikace PowerPoint</vt:lpstr>
      <vt:lpstr>Homér jako pramen</vt:lpstr>
      <vt:lpstr>Literatura</vt:lpstr>
      <vt:lpstr>Topografie mínojské Kréty</vt:lpstr>
      <vt:lpstr>Prezentace aplikace PowerPoint</vt:lpstr>
      <vt:lpstr>Knóssos</vt:lpstr>
      <vt:lpstr>Prezentace aplikace PowerPoint</vt:lpstr>
      <vt:lpstr>Prezentace aplikace PowerPoint</vt:lpstr>
      <vt:lpstr>Faistos</vt:lpstr>
      <vt:lpstr>Další místa </vt:lpstr>
      <vt:lpstr>Topografie mykénského Řecka</vt:lpstr>
      <vt:lpstr>Mykény</vt:lpstr>
      <vt:lpstr>Prezentace aplikace PowerPoint</vt:lpstr>
      <vt:lpstr>Pylos</vt:lpstr>
      <vt:lpstr>Tíryns</vt:lpstr>
      <vt:lpstr>Další lokality</vt:lpstr>
      <vt:lpstr>Trója</vt:lpstr>
      <vt:lpstr>Trója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DSBc005 </dc:title>
  <dc:creator>Libor Pruša</dc:creator>
  <cp:lastModifiedBy>Libor Pruša</cp:lastModifiedBy>
  <cp:revision>277</cp:revision>
  <dcterms:created xsi:type="dcterms:W3CDTF">2021-02-16T12:18:52Z</dcterms:created>
  <dcterms:modified xsi:type="dcterms:W3CDTF">2023-03-02T16:15:25Z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0x01010066631CC0CF30C345AD430EC63C1C5EB8</vt:lpwstr>
  </property>
</Properties>
</file>