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6" r:id="rId6"/>
    <p:sldId id="260" r:id="rId7"/>
    <p:sldId id="261" r:id="rId8"/>
    <p:sldId id="262" r:id="rId9"/>
    <p:sldId id="264" r:id="rId10"/>
    <p:sldId id="265" r:id="rId11"/>
    <p:sldId id="267" r:id="rId12"/>
    <p:sldId id="268" r:id="rId13"/>
    <p:sldId id="269" r:id="rId14"/>
    <p:sldId id="283" r:id="rId15"/>
    <p:sldId id="284" r:id="rId16"/>
    <p:sldId id="270" r:id="rId17"/>
    <p:sldId id="271" r:id="rId18"/>
    <p:sldId id="285" r:id="rId19"/>
    <p:sldId id="272" r:id="rId20"/>
    <p:sldId id="286" r:id="rId21"/>
    <p:sldId id="273" r:id="rId22"/>
    <p:sldId id="274" r:id="rId23"/>
    <p:sldId id="276" r:id="rId24"/>
    <p:sldId id="277" r:id="rId25"/>
    <p:sldId id="282" r:id="rId26"/>
    <p:sldId id="278" r:id="rId27"/>
    <p:sldId id="279" r:id="rId28"/>
    <p:sldId id="287" r:id="rId29"/>
    <p:sldId id="288" r:id="rId3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E9D2"/>
    <a:srgbClr val="FFCA0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710" autoAdjust="0"/>
  </p:normalViewPr>
  <p:slideViewPr>
    <p:cSldViewPr snapToGrid="0">
      <p:cViewPr varScale="1">
        <p:scale>
          <a:sx n="107" d="100"/>
          <a:sy n="107" d="100"/>
        </p:scale>
        <p:origin x="75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61872" y="758952"/>
            <a:ext cx="9418320" cy="4041648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7200" baseline="0">
                <a:solidFill>
                  <a:schemeClr val="tx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61872" y="4800600"/>
            <a:ext cx="9418320" cy="1691640"/>
          </a:xfrm>
        </p:spPr>
        <p:txBody>
          <a:bodyPr>
            <a:normAutofit/>
          </a:bodyPr>
          <a:lstStyle>
            <a:lvl1pPr marL="0" indent="0" algn="l">
              <a:buNone/>
              <a:defRPr sz="2200" spc="30" baseline="0">
                <a:solidFill>
                  <a:schemeClr val="tx1">
                    <a:lumMod val="75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04BB8-EA66-4A17-9573-9F9D6CC8AB07}" type="datetimeFigureOut">
              <a:rPr lang="cs-CZ" smtClean="0"/>
              <a:t>09.03.2023</a:t>
            </a:fld>
            <a:endParaRPr lang="cs-CZ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EF45F8-E23C-499F-B784-3F1876C2FD3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5137640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04BB8-EA66-4A17-9573-9F9D6CC8AB07}" type="datetimeFigureOut">
              <a:rPr lang="cs-CZ" smtClean="0"/>
              <a:t>09.03.2023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EF45F8-E23C-499F-B784-3F1876C2FD36}" type="slidenum">
              <a:rPr lang="cs-CZ" smtClean="0"/>
              <a:t>‹#›</a:t>
            </a:fld>
            <a:endParaRPr lang="cs-CZ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1088240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48700" y="381000"/>
            <a:ext cx="2476500" cy="5897562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62000" y="381000"/>
            <a:ext cx="7734300" cy="5897562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04BB8-EA66-4A17-9573-9F9D6CC8AB07}" type="datetimeFigureOut">
              <a:rPr lang="cs-CZ" smtClean="0"/>
              <a:t>09.03.2023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EF45F8-E23C-499F-B784-3F1876C2FD36}" type="slidenum">
              <a:rPr lang="cs-CZ" smtClean="0"/>
              <a:t>‹#›</a:t>
            </a:fld>
            <a:endParaRPr lang="cs-CZ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0447143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04BB8-EA66-4A17-9573-9F9D6CC8AB07}" type="datetimeFigureOut">
              <a:rPr lang="cs-CZ" smtClean="0"/>
              <a:t>09.03.2023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EF45F8-E23C-499F-B784-3F1876C2FD36}" type="slidenum">
              <a:rPr lang="cs-CZ" smtClean="0"/>
              <a:t>‹#›</a:t>
            </a:fld>
            <a:endParaRPr lang="cs-CZ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6702327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1872" y="758952"/>
            <a:ext cx="9418320" cy="4041648"/>
          </a:xfrm>
        </p:spPr>
        <p:txBody>
          <a:bodyPr anchor="b">
            <a:normAutofit/>
          </a:bodyPr>
          <a:lstStyle>
            <a:lvl1pPr>
              <a:lnSpc>
                <a:spcPct val="85000"/>
              </a:lnSpc>
              <a:defRPr sz="7200" b="1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4800600"/>
            <a:ext cx="9418320" cy="1691640"/>
          </a:xfrm>
        </p:spPr>
        <p:txBody>
          <a:bodyPr anchor="t">
            <a:normAutofit/>
          </a:bodyPr>
          <a:lstStyle>
            <a:lvl1pPr marL="0" indent="0">
              <a:buNone/>
              <a:defRPr sz="2200" spc="3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04BB8-EA66-4A17-9573-9F9D6CC8AB07}" type="datetimeFigureOut">
              <a:rPr lang="cs-CZ" smtClean="0"/>
              <a:t>09.03.2023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EF45F8-E23C-499F-B784-3F1876C2FD36}" type="slidenum">
              <a:rPr lang="cs-CZ" smtClean="0"/>
              <a:t>‹#›</a:t>
            </a:fld>
            <a:endParaRPr lang="cs-CZ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5181604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61872" y="1828800"/>
            <a:ext cx="4480560" cy="4351337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26480" y="1828800"/>
            <a:ext cx="4480560" cy="4351337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04BB8-EA66-4A17-9573-9F9D6CC8AB07}" type="datetimeFigureOut">
              <a:rPr lang="cs-CZ" smtClean="0"/>
              <a:t>09.03.2023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EF45F8-E23C-499F-B784-3F1876C2FD36}" type="slidenum">
              <a:rPr lang="cs-CZ" smtClean="0"/>
              <a:t>‹#›</a:t>
            </a:fld>
            <a:endParaRPr lang="cs-CZ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5637303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1713655"/>
            <a:ext cx="4480560" cy="7315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61872" y="2507550"/>
            <a:ext cx="448056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26480" y="1713655"/>
            <a:ext cx="4480560" cy="731520"/>
          </a:xfrm>
        </p:spPr>
        <p:txBody>
          <a:bodyPr anchor="b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lang="en-US" sz="2000" b="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2000"/>
              </a:spcBef>
              <a:buFontTx/>
              <a:buNone/>
            </a:pPr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26480" y="2507550"/>
            <a:ext cx="448056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04BB8-EA66-4A17-9573-9F9D6CC8AB07}" type="datetimeFigureOut">
              <a:rPr lang="cs-CZ" smtClean="0"/>
              <a:t>09.03.2023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EF45F8-E23C-499F-B784-3F1876C2FD36}" type="slidenum">
              <a:rPr lang="cs-CZ" smtClean="0"/>
              <a:t>‹#›</a:t>
            </a:fld>
            <a:endParaRPr lang="cs-CZ"/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9534753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04BB8-EA66-4A17-9573-9F9D6CC8AB07}" type="datetimeFigureOut">
              <a:rPr lang="cs-CZ" smtClean="0"/>
              <a:t>09.03.2023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EF45F8-E23C-499F-B784-3F1876C2FD36}" type="slidenum">
              <a:rPr lang="cs-CZ" smtClean="0"/>
              <a:t>‹#›</a:t>
            </a:fld>
            <a:endParaRPr lang="cs-CZ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7323284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04BB8-EA66-4A17-9573-9F9D6CC8AB07}" type="datetimeFigureOut">
              <a:rPr lang="cs-CZ" smtClean="0"/>
              <a:t>09.03.2023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EF45F8-E23C-499F-B784-3F1876C2FD36}" type="slidenum">
              <a:rPr lang="cs-CZ" smtClean="0"/>
              <a:t>‹#›</a:t>
            </a:fld>
            <a:endParaRPr lang="cs-CZ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8376882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200400" cy="1600197"/>
          </a:xfrm>
        </p:spPr>
        <p:txBody>
          <a:bodyPr anchor="b">
            <a:normAutofit/>
          </a:bodyPr>
          <a:lstStyle>
            <a:lvl1pPr>
              <a:defRPr sz="2800" b="1" baseline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04267" y="685800"/>
            <a:ext cx="6079066" cy="54864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99734"/>
            <a:ext cx="3200400" cy="3810001"/>
          </a:xfrm>
        </p:spPr>
        <p:txBody>
          <a:bodyPr>
            <a:normAutofit/>
          </a:bodyPr>
          <a:lstStyle>
            <a:lvl1pPr marL="0" indent="0">
              <a:lnSpc>
                <a:spcPct val="114000"/>
              </a:lnSpc>
              <a:spcBef>
                <a:spcPts val="8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04BB8-EA66-4A17-9573-9F9D6CC8AB07}" type="datetimeFigureOut">
              <a:rPr lang="cs-CZ" smtClean="0"/>
              <a:t>09.03.2023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EF45F8-E23C-499F-B784-3F1876C2FD3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820044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5105400"/>
            <a:ext cx="11292840" cy="1752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257800"/>
            <a:ext cx="9982200" cy="914400"/>
          </a:xfrm>
        </p:spPr>
        <p:txBody>
          <a:bodyPr anchor="b">
            <a:normAutofit/>
          </a:bodyPr>
          <a:lstStyle>
            <a:lvl1pPr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1292840" cy="512892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6108589"/>
            <a:ext cx="9982200" cy="59701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400" baseline="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04BB8-EA66-4A17-9573-9F9D6CC8AB07}" type="datetimeFigureOut">
              <a:rPr lang="cs-CZ" smtClean="0"/>
              <a:t>09.03.2023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EF45F8-E23C-499F-B784-3F1876C2FD3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095467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61872" y="294198"/>
            <a:ext cx="9692640" cy="1397124"/>
          </a:xfrm>
          <a:prstGeom prst="rect">
            <a:avLst/>
          </a:prstGeom>
        </p:spPr>
        <p:txBody>
          <a:bodyPr vert="horz" lIns="91440" tIns="27432" rIns="91440" bIns="45720" rtlCol="0" anchor="b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1828800"/>
            <a:ext cx="859536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10797542" y="998537"/>
            <a:ext cx="1904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0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fld id="{E3804BB8-EA66-4A17-9573-9F9D6CC8AB07}" type="datetimeFigureOut">
              <a:rPr lang="cs-CZ" smtClean="0"/>
              <a:t>09.03.2023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9959341" y="4046537"/>
            <a:ext cx="358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92840" y="6172200"/>
            <a:ext cx="914400" cy="593725"/>
          </a:xfrm>
          <a:prstGeom prst="rect">
            <a:avLst/>
          </a:prstGeom>
        </p:spPr>
        <p:txBody>
          <a:bodyPr vert="horz" lIns="45720" tIns="45720" rIns="45720" bIns="45720" rtlCol="0" anchor="ctr">
            <a:normAutofit/>
          </a:bodyPr>
          <a:lstStyle>
            <a:lvl1pPr algn="ctr">
              <a:defRPr sz="360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defRPr>
            </a:lvl1pPr>
          </a:lstStyle>
          <a:p>
            <a:fld id="{FDEF45F8-E23C-499F-B784-3F1876C2FD3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640546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 spc="-5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5000"/>
        </a:lnSpc>
        <a:spcBef>
          <a:spcPts val="1400"/>
        </a:spcBef>
        <a:spcAft>
          <a:spcPts val="200"/>
        </a:spcAft>
        <a:buClr>
          <a:schemeClr val="accent1"/>
        </a:buClr>
        <a:buSzPct val="80000"/>
        <a:buFont typeface="Arial" pitchFamily="34" charset="0"/>
        <a:buChar char="•"/>
        <a:defRPr sz="2000" kern="1200" spc="1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g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3A7B6D3-F1AD-4571-9824-F13F0F1D304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DSBcA05 - seminář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DABDB407-DB3F-40C4-A82B-DEEC419901C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2. hodina</a:t>
            </a:r>
          </a:p>
          <a:p>
            <a:r>
              <a:rPr lang="cs-CZ" dirty="0" err="1"/>
              <a:t>Hésiodos</a:t>
            </a:r>
            <a:r>
              <a:rPr lang="cs-CZ" dirty="0"/>
              <a:t>, topografie antického Řecka</a:t>
            </a:r>
          </a:p>
        </p:txBody>
      </p:sp>
    </p:spTree>
    <p:extLst>
      <p:ext uri="{BB962C8B-B14F-4D97-AF65-F5344CB8AC3E}">
        <p14:creationId xmlns:p14="http://schemas.microsoft.com/office/powerpoint/2010/main" val="5477814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00FC63-D9B7-4F45-ABE3-367482E0EE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chemeClr val="tx2">
                    <a:lumMod val="75000"/>
                    <a:lumOff val="25000"/>
                  </a:schemeClr>
                </a:solidFill>
              </a:rPr>
              <a:t>Peloponnésos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CF9E24D-1434-435E-BC28-99761929B5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/>
              <a:t>Lakónie</a:t>
            </a:r>
            <a:r>
              <a:rPr lang="cs-CZ" dirty="0"/>
              <a:t> (Sparta)</a:t>
            </a:r>
          </a:p>
          <a:p>
            <a:r>
              <a:rPr lang="cs-CZ" dirty="0" err="1"/>
              <a:t>Messénie</a:t>
            </a:r>
            <a:endParaRPr lang="cs-CZ" dirty="0"/>
          </a:p>
          <a:p>
            <a:r>
              <a:rPr lang="cs-CZ" dirty="0"/>
              <a:t>Arkadie</a:t>
            </a:r>
          </a:p>
          <a:p>
            <a:r>
              <a:rPr lang="cs-CZ" dirty="0" err="1"/>
              <a:t>Élis</a:t>
            </a:r>
            <a:r>
              <a:rPr lang="cs-CZ" dirty="0"/>
              <a:t>, </a:t>
            </a:r>
            <a:r>
              <a:rPr lang="cs-CZ" dirty="0" err="1"/>
              <a:t>Élida</a:t>
            </a:r>
            <a:r>
              <a:rPr lang="cs-CZ" dirty="0"/>
              <a:t> (Olympie)</a:t>
            </a:r>
          </a:p>
          <a:p>
            <a:r>
              <a:rPr lang="cs-CZ" dirty="0" err="1"/>
              <a:t>Achaia</a:t>
            </a:r>
            <a:endParaRPr lang="cs-CZ" dirty="0"/>
          </a:p>
          <a:p>
            <a:r>
              <a:rPr lang="cs-CZ" dirty="0" err="1"/>
              <a:t>Argolis</a:t>
            </a:r>
            <a:r>
              <a:rPr lang="cs-CZ" dirty="0"/>
              <a:t>, </a:t>
            </a:r>
            <a:r>
              <a:rPr lang="cs-CZ" dirty="0" err="1"/>
              <a:t>Argolida</a:t>
            </a:r>
            <a:r>
              <a:rPr lang="cs-CZ" dirty="0"/>
              <a:t> (</a:t>
            </a:r>
            <a:r>
              <a:rPr lang="cs-CZ" dirty="0" err="1"/>
              <a:t>Argos</a:t>
            </a:r>
            <a:r>
              <a:rPr lang="cs-CZ" dirty="0"/>
              <a:t>)</a:t>
            </a:r>
          </a:p>
          <a:p>
            <a:r>
              <a:rPr lang="cs-CZ" dirty="0" err="1"/>
              <a:t>Korinthie</a:t>
            </a:r>
            <a:r>
              <a:rPr lang="cs-CZ" dirty="0"/>
              <a:t> (</a:t>
            </a:r>
            <a:r>
              <a:rPr lang="cs-CZ" dirty="0" err="1"/>
              <a:t>Korinthos</a:t>
            </a:r>
            <a:r>
              <a:rPr lang="cs-CZ" dirty="0"/>
              <a:t>)</a:t>
            </a:r>
          </a:p>
        </p:txBody>
      </p:sp>
      <p:pic>
        <p:nvPicPr>
          <p:cNvPr id="5" name="Obrázek 4" descr="Obsah obrázku mapa&#10;&#10;Popis byl vytvořen automaticky">
            <a:extLst>
              <a:ext uri="{FF2B5EF4-FFF2-40B4-BE49-F238E27FC236}">
                <a16:creationId xmlns:a16="http://schemas.microsoft.com/office/drawing/2014/main" id="{C13A1D4F-0348-45F8-9FEC-0F9782E5B2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6893" y="1085850"/>
            <a:ext cx="5112104" cy="5257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259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61B317-AE99-4872-8F45-D37E0CC63D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chemeClr val="tx2">
                    <a:lumMod val="75000"/>
                    <a:lumOff val="25000"/>
                  </a:schemeClr>
                </a:solidFill>
              </a:rPr>
              <a:t>Sparta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6B08D80-6B91-498A-A575-4A4B5F1679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6147" y="1847850"/>
            <a:ext cx="8595360" cy="4351337"/>
          </a:xfrm>
        </p:spPr>
        <p:txBody>
          <a:bodyPr/>
          <a:lstStyle/>
          <a:p>
            <a:r>
              <a:rPr lang="cs-CZ" dirty="0"/>
              <a:t>(</a:t>
            </a:r>
            <a:r>
              <a:rPr lang="el-GR" dirty="0"/>
              <a:t>Σπάρτα</a:t>
            </a:r>
            <a:r>
              <a:rPr lang="cs-CZ" dirty="0"/>
              <a:t>)</a:t>
            </a:r>
          </a:p>
          <a:p>
            <a:r>
              <a:rPr lang="cs-CZ" dirty="0" err="1"/>
              <a:t>Lakedaimón</a:t>
            </a:r>
            <a:r>
              <a:rPr lang="cs-CZ" dirty="0"/>
              <a:t> (</a:t>
            </a:r>
            <a:r>
              <a:rPr lang="el-GR" dirty="0"/>
              <a:t>Λᾰκεδαίμων</a:t>
            </a:r>
            <a:r>
              <a:rPr lang="cs-CZ" dirty="0"/>
              <a:t>)</a:t>
            </a:r>
          </a:p>
          <a:p>
            <a:r>
              <a:rPr lang="cs-CZ" dirty="0" err="1"/>
              <a:t>Lakónie</a:t>
            </a:r>
            <a:endParaRPr lang="cs-CZ" dirty="0"/>
          </a:p>
          <a:p>
            <a:r>
              <a:rPr lang="cs-CZ" dirty="0"/>
              <a:t>Na řece </a:t>
            </a:r>
            <a:r>
              <a:rPr lang="cs-CZ" dirty="0" err="1"/>
              <a:t>Eurótu</a:t>
            </a:r>
            <a:endParaRPr lang="cs-CZ" dirty="0"/>
          </a:p>
          <a:p>
            <a:r>
              <a:rPr lang="cs-CZ" dirty="0"/>
              <a:t>10. stol. </a:t>
            </a:r>
            <a:r>
              <a:rPr lang="cs-CZ" dirty="0" err="1"/>
              <a:t>pnl</a:t>
            </a:r>
            <a:r>
              <a:rPr lang="cs-CZ" dirty="0"/>
              <a:t>.</a:t>
            </a:r>
          </a:p>
          <a:p>
            <a:r>
              <a:rPr lang="cs-CZ" dirty="0"/>
              <a:t>Ovládnutí </a:t>
            </a:r>
            <a:r>
              <a:rPr lang="cs-CZ" dirty="0" err="1"/>
              <a:t>Messénie</a:t>
            </a:r>
            <a:r>
              <a:rPr lang="cs-CZ" dirty="0"/>
              <a:t> (</a:t>
            </a:r>
            <a:r>
              <a:rPr lang="cs-CZ" dirty="0" err="1"/>
              <a:t>messénské</a:t>
            </a:r>
            <a:r>
              <a:rPr lang="cs-CZ" dirty="0"/>
              <a:t> války)</a:t>
            </a:r>
          </a:p>
          <a:p>
            <a:r>
              <a:rPr lang="cs-CZ" dirty="0"/>
              <a:t>„Tábor“, několik spojených vesnic (</a:t>
            </a:r>
            <a:r>
              <a:rPr lang="cs-CZ" dirty="0" err="1"/>
              <a:t>Th</a:t>
            </a:r>
            <a:r>
              <a:rPr lang="cs-CZ" dirty="0"/>
              <a:t>. 1.10)</a:t>
            </a:r>
          </a:p>
          <a:p>
            <a:r>
              <a:rPr lang="cs-CZ" dirty="0"/>
              <a:t>Bez opevnění</a:t>
            </a:r>
          </a:p>
          <a:p>
            <a:r>
              <a:rPr lang="cs-CZ" dirty="0"/>
              <a:t>Dnes jen velmi málo nálezů</a:t>
            </a:r>
          </a:p>
        </p:txBody>
      </p:sp>
      <p:pic>
        <p:nvPicPr>
          <p:cNvPr id="9" name="Obrázek 8" descr="Obsah obrázku mapa&#10;&#10;Popis byl vytvořen automaticky">
            <a:extLst>
              <a:ext uri="{FF2B5EF4-FFF2-40B4-BE49-F238E27FC236}">
                <a16:creationId xmlns:a16="http://schemas.microsoft.com/office/drawing/2014/main" id="{06D92D5C-84C8-4347-BFA4-5F8C67F675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9425" y="2824482"/>
            <a:ext cx="5287253" cy="3965440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F072D309-8585-49B4-AC46-AB8DD8296F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6150" y="294198"/>
            <a:ext cx="1615353" cy="1615353"/>
          </a:xfrm>
          <a:prstGeom prst="rect">
            <a:avLst/>
          </a:prstGeom>
        </p:spPr>
      </p:pic>
      <p:pic>
        <p:nvPicPr>
          <p:cNvPr id="7" name="Obrázek 6" descr="Obsah obrázku tráva, hora, exteriér, příroda&#10;&#10;Popis byl vytvořen automaticky">
            <a:extLst>
              <a:ext uri="{FF2B5EF4-FFF2-40B4-BE49-F238E27FC236}">
                <a16:creationId xmlns:a16="http://schemas.microsoft.com/office/drawing/2014/main" id="{53829B98-3791-4427-ABAF-8BED3FEA32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2389" y="142206"/>
            <a:ext cx="5426151" cy="3254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8912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5DF2005-DF62-440E-B079-6094DEA695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chemeClr val="tx2">
                    <a:lumMod val="75000"/>
                    <a:lumOff val="25000"/>
                  </a:schemeClr>
                </a:solidFill>
              </a:rPr>
              <a:t>Další kraje </a:t>
            </a:r>
            <a:r>
              <a:rPr lang="cs-CZ" dirty="0" err="1">
                <a:solidFill>
                  <a:schemeClr val="tx2">
                    <a:lumMod val="75000"/>
                    <a:lumOff val="25000"/>
                  </a:schemeClr>
                </a:solidFill>
              </a:rPr>
              <a:t>Peloponnésu</a:t>
            </a:r>
            <a:endParaRPr lang="cs-CZ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C7A51D7-FD03-4D76-8503-21469876CB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Arkadie – hornatý kraj, střed P., později </a:t>
            </a:r>
            <a:r>
              <a:rPr lang="cs-CZ" dirty="0" err="1"/>
              <a:t>Megalopolis</a:t>
            </a:r>
            <a:r>
              <a:rPr lang="cs-CZ" dirty="0"/>
              <a:t> (4. stol. </a:t>
            </a:r>
            <a:r>
              <a:rPr lang="cs-CZ" dirty="0" err="1"/>
              <a:t>pnl</a:t>
            </a:r>
            <a:r>
              <a:rPr lang="cs-CZ" dirty="0"/>
              <a:t>.)</a:t>
            </a:r>
          </a:p>
          <a:p>
            <a:r>
              <a:rPr lang="cs-CZ" dirty="0" err="1"/>
              <a:t>Messénie</a:t>
            </a:r>
            <a:r>
              <a:rPr lang="cs-CZ" dirty="0"/>
              <a:t> – náležela ke Spartě, </a:t>
            </a:r>
            <a:r>
              <a:rPr lang="cs-CZ" dirty="0" err="1"/>
              <a:t>heilóti</a:t>
            </a:r>
            <a:endParaRPr lang="cs-CZ" dirty="0"/>
          </a:p>
          <a:p>
            <a:r>
              <a:rPr lang="cs-CZ" dirty="0" err="1"/>
              <a:t>Achaia</a:t>
            </a:r>
            <a:r>
              <a:rPr lang="cs-CZ" dirty="0"/>
              <a:t> – hornatý sever P., </a:t>
            </a:r>
            <a:r>
              <a:rPr lang="cs-CZ" dirty="0" err="1"/>
              <a:t>Achajský</a:t>
            </a:r>
            <a:r>
              <a:rPr lang="cs-CZ" dirty="0"/>
              <a:t> spolek – 4. stol. </a:t>
            </a:r>
            <a:r>
              <a:rPr lang="cs-CZ" dirty="0" err="1"/>
              <a:t>pnl</a:t>
            </a:r>
            <a:r>
              <a:rPr lang="cs-CZ" dirty="0"/>
              <a:t>. </a:t>
            </a:r>
          </a:p>
          <a:p>
            <a:r>
              <a:rPr lang="cs-CZ" dirty="0" err="1"/>
              <a:t>Élis</a:t>
            </a:r>
            <a:r>
              <a:rPr lang="cs-CZ" dirty="0"/>
              <a:t> – západ P., Olympia</a:t>
            </a:r>
          </a:p>
          <a:p>
            <a:r>
              <a:rPr lang="cs-CZ" dirty="0" err="1"/>
              <a:t>Argolis</a:t>
            </a:r>
            <a:r>
              <a:rPr lang="cs-CZ" dirty="0"/>
              <a:t> – </a:t>
            </a:r>
            <a:r>
              <a:rPr lang="cs-CZ" dirty="0" err="1"/>
              <a:t>Argos</a:t>
            </a:r>
            <a:r>
              <a:rPr lang="cs-CZ" dirty="0"/>
              <a:t>, </a:t>
            </a:r>
            <a:r>
              <a:rPr lang="cs-CZ" dirty="0" err="1"/>
              <a:t>Nemeia</a:t>
            </a:r>
            <a:endParaRPr lang="cs-CZ" dirty="0"/>
          </a:p>
        </p:txBody>
      </p:sp>
      <p:pic>
        <p:nvPicPr>
          <p:cNvPr id="5" name="Obrázek 4" descr="Obsah obrázku hora, exteriér, příroda, údolí&#10;&#10;Popis byl vytvořen automaticky">
            <a:extLst>
              <a:ext uri="{FF2B5EF4-FFF2-40B4-BE49-F238E27FC236}">
                <a16:creationId xmlns:a16="http://schemas.microsoft.com/office/drawing/2014/main" id="{3DF85405-FDFB-4452-944E-400CC3300C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4675" y="3528763"/>
            <a:ext cx="4754778" cy="3169852"/>
          </a:xfrm>
          <a:prstGeom prst="rect">
            <a:avLst/>
          </a:prstGeom>
        </p:spPr>
      </p:pic>
      <p:pic>
        <p:nvPicPr>
          <p:cNvPr id="7" name="Obrázek 6" descr="Obsah obrázku text, údolí, kaňon, příroda&#10;&#10;Popis byl vytvořen automaticky">
            <a:extLst>
              <a:ext uri="{FF2B5EF4-FFF2-40B4-BE49-F238E27FC236}">
                <a16:creationId xmlns:a16="http://schemas.microsoft.com/office/drawing/2014/main" id="{CA970B2B-C2BD-45A5-9A40-7621AE99B6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5955" y="4145375"/>
            <a:ext cx="4147745" cy="2712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3743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9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4515AB9-DB2D-4605-B65B-E94FD1FD8C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>
                <a:solidFill>
                  <a:schemeClr val="tx2">
                    <a:lumMod val="75000"/>
                    <a:lumOff val="25000"/>
                  </a:schemeClr>
                </a:solidFill>
              </a:rPr>
              <a:t>Korinthos</a:t>
            </a:r>
            <a:endParaRPr lang="cs-CZ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C086EB1-55C3-49EC-9947-63E80E6F16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Κόρινθος</a:t>
            </a:r>
            <a:endParaRPr lang="cs-CZ" dirty="0"/>
          </a:p>
          <a:p>
            <a:r>
              <a:rPr lang="cs-CZ" dirty="0"/>
              <a:t>Dnes na jiném místě (19. stol. </a:t>
            </a:r>
            <a:r>
              <a:rPr lang="cs-CZ" dirty="0" err="1"/>
              <a:t>nl</a:t>
            </a:r>
            <a:r>
              <a:rPr lang="cs-CZ" dirty="0"/>
              <a:t>.)</a:t>
            </a:r>
          </a:p>
          <a:p>
            <a:r>
              <a:rPr lang="cs-CZ" dirty="0"/>
              <a:t>9. stol. </a:t>
            </a:r>
            <a:r>
              <a:rPr lang="cs-CZ" dirty="0" err="1"/>
              <a:t>pnl</a:t>
            </a:r>
            <a:r>
              <a:rPr lang="cs-CZ" dirty="0"/>
              <a:t>.</a:t>
            </a:r>
          </a:p>
          <a:p>
            <a:r>
              <a:rPr lang="cs-CZ" dirty="0" err="1"/>
              <a:t>Isthmos</a:t>
            </a:r>
            <a:endParaRPr lang="cs-CZ" dirty="0"/>
          </a:p>
          <a:p>
            <a:r>
              <a:rPr lang="cs-CZ" dirty="0"/>
              <a:t>2 přístavy – přeprava lodí (</a:t>
            </a:r>
            <a:r>
              <a:rPr lang="cs-CZ" i="1" dirty="0" err="1"/>
              <a:t>diolkos</a:t>
            </a:r>
            <a:r>
              <a:rPr lang="cs-CZ" dirty="0"/>
              <a:t>)</a:t>
            </a:r>
          </a:p>
          <a:p>
            <a:r>
              <a:rPr lang="cs-CZ" dirty="0" err="1"/>
              <a:t>Bakchiovci</a:t>
            </a:r>
            <a:r>
              <a:rPr lang="cs-CZ" dirty="0"/>
              <a:t>, tyrani </a:t>
            </a:r>
            <a:r>
              <a:rPr lang="cs-CZ" dirty="0" err="1"/>
              <a:t>Kypselos</a:t>
            </a:r>
            <a:r>
              <a:rPr lang="cs-CZ" dirty="0"/>
              <a:t>, </a:t>
            </a:r>
            <a:r>
              <a:rPr lang="cs-CZ" dirty="0" err="1"/>
              <a:t>Periandros</a:t>
            </a:r>
            <a:endParaRPr lang="cs-CZ" dirty="0"/>
          </a:p>
          <a:p>
            <a:r>
              <a:rPr lang="cs-CZ" dirty="0" err="1"/>
              <a:t>Isthmické</a:t>
            </a:r>
            <a:r>
              <a:rPr lang="cs-CZ" dirty="0"/>
              <a:t> hry</a:t>
            </a:r>
          </a:p>
          <a:p>
            <a:r>
              <a:rPr lang="cs-CZ" dirty="0"/>
              <a:t>Zničen 146 </a:t>
            </a:r>
            <a:r>
              <a:rPr lang="cs-CZ" dirty="0" err="1"/>
              <a:t>pnl</a:t>
            </a:r>
            <a:r>
              <a:rPr lang="cs-CZ" dirty="0"/>
              <a:t>., potom znovu obnoven</a:t>
            </a:r>
          </a:p>
          <a:p>
            <a:endParaRPr lang="cs-CZ" dirty="0"/>
          </a:p>
        </p:txBody>
      </p:sp>
      <p:pic>
        <p:nvPicPr>
          <p:cNvPr id="5" name="Obrázek 4" descr="Obsah obrázku mapa&#10;&#10;Popis byl vytvořen automaticky">
            <a:extLst>
              <a:ext uri="{FF2B5EF4-FFF2-40B4-BE49-F238E27FC236}">
                <a16:creationId xmlns:a16="http://schemas.microsoft.com/office/drawing/2014/main" id="{A7949F31-799F-43C7-8C66-1767E7A40F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0819" y="344288"/>
            <a:ext cx="5040181" cy="4508599"/>
          </a:xfrm>
          <a:prstGeom prst="rect">
            <a:avLst/>
          </a:prstGeom>
        </p:spPr>
      </p:pic>
      <p:pic>
        <p:nvPicPr>
          <p:cNvPr id="7" name="Obrázek 6" descr="Obsah obrázku text&#10;&#10;Popis byl vytvořen automaticky">
            <a:extLst>
              <a:ext uri="{FF2B5EF4-FFF2-40B4-BE49-F238E27FC236}">
                <a16:creationId xmlns:a16="http://schemas.microsoft.com/office/drawing/2014/main" id="{13FA8208-DB3E-41D1-A9AB-5AA534DB36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4821" y="4324839"/>
            <a:ext cx="5972175" cy="2447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9984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9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BD94622-DCBC-4542-A5FD-538824DB43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obsah 3" descr="Obsah obrázku hora, příroda, skála, kámen&#10;&#10;Popis byl vytvořen automaticky">
            <a:extLst>
              <a:ext uri="{FF2B5EF4-FFF2-40B4-BE49-F238E27FC236}">
                <a16:creationId xmlns:a16="http://schemas.microsoft.com/office/drawing/2014/main" id="{9D311086-9CF0-458C-B3D8-5BF9E90B27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6415" y="486030"/>
            <a:ext cx="9113713" cy="5885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6967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9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AF30623-79D6-43BF-A71F-A6402E5809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>
                <a:solidFill>
                  <a:schemeClr val="tx2">
                    <a:lumMod val="75000"/>
                    <a:lumOff val="25000"/>
                  </a:schemeClr>
                </a:solidFill>
              </a:rPr>
              <a:t>Megara</a:t>
            </a:r>
            <a:endParaRPr lang="cs-CZ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F249F9A-E26D-45DE-B8E8-A4B658E516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/>
              <a:t>Megara</a:t>
            </a:r>
            <a:r>
              <a:rPr lang="cs-CZ" dirty="0"/>
              <a:t> (</a:t>
            </a:r>
            <a:r>
              <a:rPr lang="cs-CZ" dirty="0" err="1"/>
              <a:t>pl</a:t>
            </a:r>
            <a:r>
              <a:rPr lang="cs-CZ" dirty="0"/>
              <a:t>. </a:t>
            </a:r>
            <a:r>
              <a:rPr lang="cs-CZ" dirty="0" err="1"/>
              <a:t>neut</a:t>
            </a:r>
            <a:r>
              <a:rPr lang="cs-CZ" dirty="0"/>
              <a:t>.)</a:t>
            </a:r>
          </a:p>
          <a:p>
            <a:r>
              <a:rPr lang="cs-CZ" dirty="0" err="1"/>
              <a:t>Megaris</a:t>
            </a:r>
            <a:endParaRPr lang="cs-CZ" dirty="0"/>
          </a:p>
          <a:p>
            <a:r>
              <a:rPr lang="cs-CZ" dirty="0"/>
              <a:t>Kolonie (Sicílie, </a:t>
            </a:r>
            <a:r>
              <a:rPr lang="cs-CZ" dirty="0" err="1"/>
              <a:t>Byzantion</a:t>
            </a:r>
            <a:r>
              <a:rPr lang="cs-CZ" dirty="0"/>
              <a:t>)</a:t>
            </a:r>
          </a:p>
          <a:p>
            <a:r>
              <a:rPr lang="cs-CZ" dirty="0"/>
              <a:t>Obchodní centrum (tyran </a:t>
            </a:r>
            <a:r>
              <a:rPr lang="cs-CZ" dirty="0" err="1"/>
              <a:t>Theagenés</a:t>
            </a:r>
            <a:r>
              <a:rPr lang="cs-CZ" dirty="0"/>
              <a:t>) – 7. stol. </a:t>
            </a:r>
            <a:r>
              <a:rPr lang="cs-CZ" dirty="0" err="1"/>
              <a:t>pnl</a:t>
            </a:r>
            <a:r>
              <a:rPr lang="cs-CZ" dirty="0"/>
              <a:t>.</a:t>
            </a:r>
          </a:p>
          <a:p>
            <a:r>
              <a:rPr lang="cs-CZ" dirty="0" err="1"/>
              <a:t>Salamína</a:t>
            </a:r>
            <a:r>
              <a:rPr lang="cs-CZ" dirty="0"/>
              <a:t> → Athény (6. stol. </a:t>
            </a:r>
            <a:r>
              <a:rPr lang="cs-CZ" dirty="0" err="1"/>
              <a:t>pnl</a:t>
            </a:r>
            <a:r>
              <a:rPr lang="cs-CZ" dirty="0"/>
              <a:t>.)</a:t>
            </a:r>
          </a:p>
        </p:txBody>
      </p:sp>
      <p:pic>
        <p:nvPicPr>
          <p:cNvPr id="5" name="Obrázek 4" descr="Obsah obrázku mapa&#10;&#10;Popis byl vytvořen automaticky">
            <a:extLst>
              <a:ext uri="{FF2B5EF4-FFF2-40B4-BE49-F238E27FC236}">
                <a16:creationId xmlns:a16="http://schemas.microsoft.com/office/drawing/2014/main" id="{37E5AB25-EE38-472F-83F9-E37EAE7025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7993" y="294198"/>
            <a:ext cx="2887641" cy="2830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2387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9EAB373-B571-4071-8351-72525F8D99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>
                <a:solidFill>
                  <a:schemeClr val="tx2">
                    <a:lumMod val="75000"/>
                    <a:lumOff val="25000"/>
                  </a:schemeClr>
                </a:solidFill>
              </a:rPr>
              <a:t>Attika</a:t>
            </a:r>
            <a:endParaRPr lang="cs-CZ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0DF305F-AE14-4920-AC8D-D6FCD8FFD7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/>
              <a:t>Sarónský</a:t>
            </a:r>
            <a:r>
              <a:rPr lang="cs-CZ" dirty="0"/>
              <a:t> záliv, </a:t>
            </a:r>
            <a:r>
              <a:rPr lang="cs-CZ" dirty="0" err="1"/>
              <a:t>Eubojská</a:t>
            </a:r>
            <a:r>
              <a:rPr lang="cs-CZ" dirty="0"/>
              <a:t> úžina, </a:t>
            </a:r>
            <a:r>
              <a:rPr lang="cs-CZ" dirty="0" err="1"/>
              <a:t>Kithairón</a:t>
            </a:r>
            <a:r>
              <a:rPr lang="cs-CZ" dirty="0"/>
              <a:t>, </a:t>
            </a:r>
            <a:r>
              <a:rPr lang="cs-CZ" dirty="0" err="1"/>
              <a:t>Parnés</a:t>
            </a:r>
            <a:endParaRPr lang="cs-CZ" dirty="0"/>
          </a:p>
          <a:p>
            <a:r>
              <a:rPr lang="cs-CZ" dirty="0"/>
              <a:t>Pohoří </a:t>
            </a:r>
            <a:r>
              <a:rPr lang="cs-CZ" dirty="0" err="1"/>
              <a:t>Laurion</a:t>
            </a:r>
            <a:endParaRPr lang="cs-CZ" dirty="0"/>
          </a:p>
          <a:p>
            <a:r>
              <a:rPr lang="cs-CZ" dirty="0"/>
              <a:t>Athény</a:t>
            </a:r>
          </a:p>
          <a:p>
            <a:r>
              <a:rPr lang="cs-CZ" dirty="0"/>
              <a:t>Marathón, </a:t>
            </a:r>
            <a:r>
              <a:rPr lang="cs-CZ" dirty="0" err="1"/>
              <a:t>Braurón</a:t>
            </a:r>
            <a:r>
              <a:rPr lang="cs-CZ" dirty="0"/>
              <a:t>, </a:t>
            </a:r>
            <a:r>
              <a:rPr lang="cs-CZ" dirty="0" err="1"/>
              <a:t>Eleusis</a:t>
            </a:r>
            <a:endParaRPr lang="cs-CZ" dirty="0"/>
          </a:p>
          <a:p>
            <a:r>
              <a:rPr lang="cs-CZ" dirty="0"/>
              <a:t>Mys </a:t>
            </a:r>
            <a:r>
              <a:rPr lang="cs-CZ" dirty="0" err="1"/>
              <a:t>Súnion</a:t>
            </a:r>
            <a:r>
              <a:rPr lang="cs-CZ" dirty="0"/>
              <a:t> – chrám </a:t>
            </a:r>
            <a:r>
              <a:rPr lang="cs-CZ" dirty="0" err="1"/>
              <a:t>Poseidóna</a:t>
            </a:r>
            <a:endParaRPr lang="cs-CZ" dirty="0"/>
          </a:p>
        </p:txBody>
      </p:sp>
      <p:pic>
        <p:nvPicPr>
          <p:cNvPr id="7" name="Obrázek 6" descr="Obsah obrázku mapa&#10;&#10;Popis byl vytvořen automaticky">
            <a:extLst>
              <a:ext uri="{FF2B5EF4-FFF2-40B4-BE49-F238E27FC236}">
                <a16:creationId xmlns:a16="http://schemas.microsoft.com/office/drawing/2014/main" id="{726E1A6C-9C20-4687-B968-CA1618F91F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5782" y="294198"/>
            <a:ext cx="4322900" cy="5001702"/>
          </a:xfrm>
          <a:prstGeom prst="rect">
            <a:avLst/>
          </a:prstGeom>
        </p:spPr>
      </p:pic>
      <p:pic>
        <p:nvPicPr>
          <p:cNvPr id="9" name="Obrázek 8" descr="Obsah obrázku obloha, budova, zřícenina, exteriér&#10;&#10;Popis byl vytvořen automaticky">
            <a:extLst>
              <a:ext uri="{FF2B5EF4-FFF2-40B4-BE49-F238E27FC236}">
                <a16:creationId xmlns:a16="http://schemas.microsoft.com/office/drawing/2014/main" id="{8EF065B1-2B0E-476C-A4B2-74C96E75DB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6642" y="4390004"/>
            <a:ext cx="3360590" cy="2391795"/>
          </a:xfrm>
          <a:prstGeom prst="rect">
            <a:avLst/>
          </a:prstGeom>
        </p:spPr>
      </p:pic>
      <p:pic>
        <p:nvPicPr>
          <p:cNvPr id="11" name="Obrázek 10" descr="Obsah obrázku tráva, exteriér, budova, zřícenina&#10;&#10;Popis byl vytvořen automaticky">
            <a:extLst>
              <a:ext uri="{FF2B5EF4-FFF2-40B4-BE49-F238E27FC236}">
                <a16:creationId xmlns:a16="http://schemas.microsoft.com/office/drawing/2014/main" id="{4FD69DA8-AD78-42D8-9EE4-723D96D8DF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5878" y="4724400"/>
            <a:ext cx="2970892" cy="1975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6837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1B17E7-14F0-4D49-9A39-1F10DB09C8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chemeClr val="tx2">
                    <a:lumMod val="75000"/>
                    <a:lumOff val="25000"/>
                  </a:schemeClr>
                </a:solidFill>
              </a:rPr>
              <a:t>Athény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DE361DA-B246-483A-99B9-56044E8CEA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/>
              <a:t>Ἀθῆν</a:t>
            </a:r>
            <a:r>
              <a:rPr lang="cs-CZ" dirty="0"/>
              <a:t>αι</a:t>
            </a:r>
          </a:p>
          <a:p>
            <a:r>
              <a:rPr lang="cs-CZ" dirty="0"/>
              <a:t>Řeky </a:t>
            </a:r>
            <a:r>
              <a:rPr lang="cs-CZ" dirty="0" err="1"/>
              <a:t>Kéfisos</a:t>
            </a:r>
            <a:r>
              <a:rPr lang="cs-CZ" dirty="0"/>
              <a:t>, </a:t>
            </a:r>
            <a:r>
              <a:rPr lang="cs-CZ" dirty="0" err="1"/>
              <a:t>Éridanos</a:t>
            </a:r>
            <a:r>
              <a:rPr lang="cs-CZ" dirty="0"/>
              <a:t>, </a:t>
            </a:r>
            <a:r>
              <a:rPr lang="cs-CZ" dirty="0" err="1"/>
              <a:t>Ilissos</a:t>
            </a:r>
            <a:endParaRPr lang="cs-CZ" dirty="0"/>
          </a:p>
          <a:p>
            <a:r>
              <a:rPr lang="cs-CZ" dirty="0"/>
              <a:t>Několik pahorků (Akropolis, </a:t>
            </a:r>
            <a:r>
              <a:rPr lang="cs-CZ" dirty="0" err="1"/>
              <a:t>Pnyx</a:t>
            </a:r>
            <a:r>
              <a:rPr lang="cs-CZ" dirty="0"/>
              <a:t>, </a:t>
            </a:r>
            <a:r>
              <a:rPr lang="cs-CZ" dirty="0" err="1"/>
              <a:t>Areopagos</a:t>
            </a:r>
            <a:r>
              <a:rPr lang="cs-CZ" dirty="0"/>
              <a:t>)</a:t>
            </a:r>
          </a:p>
          <a:p>
            <a:r>
              <a:rPr lang="cs-CZ" dirty="0"/>
              <a:t>Agora pod Akropolí, </a:t>
            </a:r>
            <a:r>
              <a:rPr lang="cs-CZ" dirty="0" err="1"/>
              <a:t>Kerameikos</a:t>
            </a:r>
            <a:endParaRPr lang="cs-CZ" dirty="0"/>
          </a:p>
          <a:p>
            <a:r>
              <a:rPr lang="cs-CZ" dirty="0"/>
              <a:t>Dlouhé zdi</a:t>
            </a:r>
          </a:p>
          <a:p>
            <a:r>
              <a:rPr lang="cs-CZ" dirty="0"/>
              <a:t>Přístavy: </a:t>
            </a:r>
            <a:r>
              <a:rPr lang="cs-CZ" dirty="0" err="1"/>
              <a:t>Peiraieus</a:t>
            </a:r>
            <a:r>
              <a:rPr lang="cs-CZ" dirty="0"/>
              <a:t>, </a:t>
            </a:r>
            <a:r>
              <a:rPr lang="cs-CZ" dirty="0" err="1"/>
              <a:t>Faléron</a:t>
            </a:r>
            <a:endParaRPr lang="cs-CZ" dirty="0"/>
          </a:p>
          <a:p>
            <a:r>
              <a:rPr lang="cs-CZ" dirty="0"/>
              <a:t>Chrám </a:t>
            </a:r>
            <a:r>
              <a:rPr lang="cs-CZ" dirty="0" err="1"/>
              <a:t>Héfaista</a:t>
            </a:r>
            <a:r>
              <a:rPr lang="cs-CZ" dirty="0"/>
              <a:t>, Dia Olympského</a:t>
            </a:r>
          </a:p>
          <a:p>
            <a:r>
              <a:rPr lang="cs-CZ" dirty="0"/>
              <a:t>Stoa </a:t>
            </a:r>
            <a:r>
              <a:rPr lang="cs-CZ" dirty="0" err="1"/>
              <a:t>poikilé</a:t>
            </a:r>
            <a:r>
              <a:rPr lang="cs-CZ" dirty="0"/>
              <a:t>, </a:t>
            </a:r>
            <a:r>
              <a:rPr lang="cs-CZ" dirty="0" err="1"/>
              <a:t>Attalova</a:t>
            </a:r>
            <a:endParaRPr lang="cs-CZ" dirty="0"/>
          </a:p>
          <a:p>
            <a:r>
              <a:rPr lang="cs-CZ" dirty="0" err="1"/>
              <a:t>Búleutérion</a:t>
            </a:r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32E43D1C-9E2F-4EEF-B8FD-7094C551FC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0138" y="735857"/>
            <a:ext cx="749808" cy="889603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C8F6D682-6E31-423D-ABD8-7AADD3DF15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7805" y="2609884"/>
            <a:ext cx="4894195" cy="4019549"/>
          </a:xfrm>
          <a:prstGeom prst="rect">
            <a:avLst/>
          </a:prstGeom>
        </p:spPr>
      </p:pic>
      <p:pic>
        <p:nvPicPr>
          <p:cNvPr id="11" name="Obrázek 10" descr="Obsah obrázku obloha, exteriér, budova, tráva&#10;&#10;Popis byl vytvořen automaticky">
            <a:extLst>
              <a:ext uri="{FF2B5EF4-FFF2-40B4-BE49-F238E27FC236}">
                <a16:creationId xmlns:a16="http://schemas.microsoft.com/office/drawing/2014/main" id="{EC0AFF6D-CD87-4910-956A-B6CB1C7F3D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9173" y="294198"/>
            <a:ext cx="2781670" cy="2086253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B51079EB-8A2F-4274-9CD0-F0C76BDA63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8615" y="5108973"/>
            <a:ext cx="2609190" cy="1717377"/>
          </a:xfrm>
          <a:prstGeom prst="rect">
            <a:avLst/>
          </a:prstGeom>
        </p:spPr>
      </p:pic>
      <p:pic>
        <p:nvPicPr>
          <p:cNvPr id="15" name="Obrázek 14" descr="Obsah obrázku obloha, budova, exteriér, zřícenina&#10;&#10;Popis byl vytvořen automaticky">
            <a:extLst>
              <a:ext uri="{FF2B5EF4-FFF2-40B4-BE49-F238E27FC236}">
                <a16:creationId xmlns:a16="http://schemas.microsoft.com/office/drawing/2014/main" id="{FF2B7CF8-95F5-4575-A54B-645AA593639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9462" y="228567"/>
            <a:ext cx="2857500" cy="218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0126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9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BCFA6A3-0163-49CE-B674-3449E8F54A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 descr="Obsah obrázku exteriér, hora, obloha, skála&#10;&#10;Popis byl vytvořen automaticky">
            <a:extLst>
              <a:ext uri="{FF2B5EF4-FFF2-40B4-BE49-F238E27FC236}">
                <a16:creationId xmlns:a16="http://schemas.microsoft.com/office/drawing/2014/main" id="{552725EB-3175-4EF2-A211-196C1BBB0B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512" y="209550"/>
            <a:ext cx="6964680" cy="5223510"/>
          </a:xfrm>
        </p:spPr>
      </p:pic>
      <p:pic>
        <p:nvPicPr>
          <p:cNvPr id="7" name="Obrázek 6" descr="Obsah obrázku text, lůžkoviny&#10;&#10;Popis byl vytvořen automaticky">
            <a:extLst>
              <a:ext uri="{FF2B5EF4-FFF2-40B4-BE49-F238E27FC236}">
                <a16:creationId xmlns:a16="http://schemas.microsoft.com/office/drawing/2014/main" id="{E4A3CA2A-1D2F-4729-887A-B01A63FAF2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199" y="3429000"/>
            <a:ext cx="6296025" cy="3254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108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649E086-2CA1-409B-9AE7-3D1E30A24E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38DBA01-13D3-4DCC-80C2-3E5A1F202C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6E88B0DA-701C-4725-BD9D-F8AD6BB808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4478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10B3BEB-9C84-4754-B317-F706683020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Hésiodos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99BCCE7-0B47-45E7-A302-6AB8D96C9A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>
                <a:solidFill>
                  <a:srgbClr val="FFCA08"/>
                </a:solidFill>
              </a:rPr>
              <a:t>řec</a:t>
            </a:r>
            <a:r>
              <a:rPr lang="cs-CZ" dirty="0">
                <a:solidFill>
                  <a:srgbClr val="FFCA08"/>
                </a:solidFill>
              </a:rPr>
              <a:t>. </a:t>
            </a:r>
            <a:r>
              <a:rPr lang="cs-CZ" dirty="0" err="1">
                <a:solidFill>
                  <a:srgbClr val="FFCA08"/>
                </a:solidFill>
              </a:rPr>
              <a:t>Ἡσίοδος</a:t>
            </a:r>
            <a:endParaRPr lang="cs-CZ" dirty="0">
              <a:solidFill>
                <a:srgbClr val="FFCA08"/>
              </a:solidFill>
            </a:endParaRPr>
          </a:p>
          <a:p>
            <a:r>
              <a:rPr lang="cs-CZ" dirty="0">
                <a:solidFill>
                  <a:srgbClr val="FFCA08"/>
                </a:solidFill>
              </a:rPr>
              <a:t>8./7. stol. </a:t>
            </a:r>
            <a:r>
              <a:rPr lang="cs-CZ" dirty="0" err="1">
                <a:solidFill>
                  <a:srgbClr val="FFCA08"/>
                </a:solidFill>
              </a:rPr>
              <a:t>pnl</a:t>
            </a:r>
            <a:r>
              <a:rPr lang="cs-CZ" dirty="0">
                <a:solidFill>
                  <a:srgbClr val="FFCA08"/>
                </a:solidFill>
              </a:rPr>
              <a:t>., současník Homéra, o něco mladší</a:t>
            </a:r>
          </a:p>
          <a:p>
            <a:r>
              <a:rPr lang="cs-CZ" dirty="0">
                <a:solidFill>
                  <a:srgbClr val="FFCA08"/>
                </a:solidFill>
              </a:rPr>
              <a:t>Sám vystupuje v díle</a:t>
            </a:r>
          </a:p>
          <a:p>
            <a:r>
              <a:rPr lang="cs-CZ" dirty="0" err="1">
                <a:solidFill>
                  <a:srgbClr val="FFCA08"/>
                </a:solidFill>
              </a:rPr>
              <a:t>Askra</a:t>
            </a:r>
            <a:r>
              <a:rPr lang="cs-CZ" dirty="0">
                <a:solidFill>
                  <a:srgbClr val="FFCA08"/>
                </a:solidFill>
              </a:rPr>
              <a:t>, </a:t>
            </a:r>
            <a:r>
              <a:rPr lang="cs-CZ" dirty="0" err="1">
                <a:solidFill>
                  <a:srgbClr val="FFCA08"/>
                </a:solidFill>
              </a:rPr>
              <a:t>Boiótie</a:t>
            </a:r>
            <a:r>
              <a:rPr lang="cs-CZ" dirty="0">
                <a:solidFill>
                  <a:srgbClr val="FFCA08"/>
                </a:solidFill>
              </a:rPr>
              <a:t> (otec z </a:t>
            </a:r>
            <a:r>
              <a:rPr lang="cs-CZ" dirty="0" err="1">
                <a:solidFill>
                  <a:srgbClr val="FFCA08"/>
                </a:solidFill>
              </a:rPr>
              <a:t>Kýmé</a:t>
            </a:r>
            <a:r>
              <a:rPr lang="cs-CZ" dirty="0">
                <a:solidFill>
                  <a:srgbClr val="FFCA08"/>
                </a:solidFill>
              </a:rPr>
              <a:t> v </a:t>
            </a:r>
            <a:r>
              <a:rPr lang="cs-CZ" dirty="0" err="1">
                <a:solidFill>
                  <a:srgbClr val="FFCA08"/>
                </a:solidFill>
              </a:rPr>
              <a:t>Aiolii</a:t>
            </a:r>
            <a:r>
              <a:rPr lang="cs-CZ" dirty="0">
                <a:solidFill>
                  <a:srgbClr val="FFCA08"/>
                </a:solidFill>
              </a:rPr>
              <a:t>) – Hes. </a:t>
            </a:r>
            <a:r>
              <a:rPr lang="cs-CZ" i="1" dirty="0">
                <a:solidFill>
                  <a:srgbClr val="FFCA08"/>
                </a:solidFill>
              </a:rPr>
              <a:t>Op</a:t>
            </a:r>
            <a:r>
              <a:rPr lang="cs-CZ" dirty="0">
                <a:solidFill>
                  <a:srgbClr val="FFCA08"/>
                </a:solidFill>
              </a:rPr>
              <a:t>. 640</a:t>
            </a:r>
          </a:p>
          <a:p>
            <a:r>
              <a:rPr lang="cs-CZ" dirty="0">
                <a:solidFill>
                  <a:srgbClr val="FFCA08"/>
                </a:solidFill>
              </a:rPr>
              <a:t>Setkání s </a:t>
            </a:r>
            <a:r>
              <a:rPr lang="cs-CZ" dirty="0" err="1">
                <a:solidFill>
                  <a:srgbClr val="FFCA08"/>
                </a:solidFill>
              </a:rPr>
              <a:t>Músami</a:t>
            </a:r>
            <a:r>
              <a:rPr lang="cs-CZ" dirty="0">
                <a:solidFill>
                  <a:srgbClr val="FFCA08"/>
                </a:solidFill>
              </a:rPr>
              <a:t> (</a:t>
            </a:r>
            <a:r>
              <a:rPr lang="cs-CZ" i="1" dirty="0" err="1">
                <a:solidFill>
                  <a:srgbClr val="FFCA08"/>
                </a:solidFill>
              </a:rPr>
              <a:t>Th</a:t>
            </a:r>
            <a:r>
              <a:rPr lang="cs-CZ" dirty="0">
                <a:solidFill>
                  <a:srgbClr val="FFCA08"/>
                </a:solidFill>
              </a:rPr>
              <a:t>. 22–35)</a:t>
            </a:r>
          </a:p>
          <a:p>
            <a:r>
              <a:rPr lang="cs-CZ" dirty="0">
                <a:solidFill>
                  <a:srgbClr val="FFCA08"/>
                </a:solidFill>
              </a:rPr>
              <a:t>Zemědělec, básník</a:t>
            </a:r>
          </a:p>
          <a:p>
            <a:r>
              <a:rPr lang="cs-CZ" dirty="0">
                <a:solidFill>
                  <a:srgbClr val="FFCA08"/>
                </a:solidFill>
              </a:rPr>
              <a:t>Zemřel v </a:t>
            </a:r>
            <a:r>
              <a:rPr lang="cs-CZ" dirty="0" err="1">
                <a:solidFill>
                  <a:srgbClr val="FFCA08"/>
                </a:solidFill>
              </a:rPr>
              <a:t>Lokridě</a:t>
            </a:r>
            <a:r>
              <a:rPr lang="cs-CZ" dirty="0">
                <a:solidFill>
                  <a:srgbClr val="FFCA08"/>
                </a:solidFill>
              </a:rPr>
              <a:t>/</a:t>
            </a:r>
            <a:r>
              <a:rPr lang="cs-CZ" dirty="0" err="1">
                <a:solidFill>
                  <a:srgbClr val="FFCA08"/>
                </a:solidFill>
              </a:rPr>
              <a:t>Orchomenu</a:t>
            </a:r>
            <a:endParaRPr lang="cs-CZ" dirty="0">
              <a:solidFill>
                <a:srgbClr val="FFCA08"/>
              </a:solidFill>
            </a:endParaRPr>
          </a:p>
          <a:p>
            <a:r>
              <a:rPr lang="cs-CZ" i="1" dirty="0">
                <a:solidFill>
                  <a:srgbClr val="FFCA08"/>
                </a:solidFill>
              </a:rPr>
              <a:t>Práce a dni</a:t>
            </a:r>
            <a:r>
              <a:rPr lang="cs-CZ" dirty="0">
                <a:solidFill>
                  <a:srgbClr val="FFCA08"/>
                </a:solidFill>
              </a:rPr>
              <a:t>, </a:t>
            </a:r>
            <a:r>
              <a:rPr lang="cs-CZ" i="1" dirty="0" err="1">
                <a:solidFill>
                  <a:srgbClr val="FFCA08"/>
                </a:solidFill>
              </a:rPr>
              <a:t>Theogonia</a:t>
            </a:r>
            <a:r>
              <a:rPr lang="cs-CZ" dirty="0">
                <a:solidFill>
                  <a:srgbClr val="FFCA08"/>
                </a:solidFill>
              </a:rPr>
              <a:t>, (</a:t>
            </a:r>
            <a:r>
              <a:rPr lang="cs-CZ" i="1" dirty="0">
                <a:solidFill>
                  <a:srgbClr val="FFCA08"/>
                </a:solidFill>
              </a:rPr>
              <a:t>Štít </a:t>
            </a:r>
            <a:r>
              <a:rPr lang="cs-CZ" i="1" dirty="0" err="1">
                <a:solidFill>
                  <a:srgbClr val="FFCA08"/>
                </a:solidFill>
              </a:rPr>
              <a:t>Hérakleův</a:t>
            </a:r>
            <a:r>
              <a:rPr lang="cs-CZ" dirty="0">
                <a:solidFill>
                  <a:srgbClr val="FFCA08"/>
                </a:solidFill>
              </a:rPr>
              <a:t>, </a:t>
            </a:r>
            <a:r>
              <a:rPr lang="cs-CZ" i="1" dirty="0">
                <a:solidFill>
                  <a:srgbClr val="FFCA08"/>
                </a:solidFill>
              </a:rPr>
              <a:t>Katalog žen</a:t>
            </a:r>
            <a:r>
              <a:rPr lang="cs-CZ" dirty="0">
                <a:solidFill>
                  <a:srgbClr val="FFCA08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9001744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9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759614A-145D-4E7E-A968-8442353407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" name="Zástupný obsah 6" descr="Obsah obrázku text, kniha&#10;&#10;Popis byl vytvořen automaticky">
            <a:extLst>
              <a:ext uri="{FF2B5EF4-FFF2-40B4-BE49-F238E27FC236}">
                <a16:creationId xmlns:a16="http://schemas.microsoft.com/office/drawing/2014/main" id="{2020A529-E7A2-4AED-A426-0E1172B571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572" y="268287"/>
            <a:ext cx="10982855" cy="6589713"/>
          </a:xfrm>
        </p:spPr>
      </p:pic>
    </p:spTree>
    <p:extLst>
      <p:ext uri="{BB962C8B-B14F-4D97-AF65-F5344CB8AC3E}">
        <p14:creationId xmlns:p14="http://schemas.microsoft.com/office/powerpoint/2010/main" val="22335564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7AD1409-9290-4A8A-BEE7-9AAC863ED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>
                <a:solidFill>
                  <a:schemeClr val="tx2">
                    <a:lumMod val="75000"/>
                    <a:lumOff val="25000"/>
                  </a:schemeClr>
                </a:solidFill>
              </a:rPr>
              <a:t>Boiótie</a:t>
            </a:r>
            <a:endParaRPr lang="cs-CZ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A65996F-04E5-45E0-B69C-4FBC0D6D4A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Pohoří </a:t>
            </a:r>
            <a:r>
              <a:rPr lang="cs-CZ" dirty="0" err="1"/>
              <a:t>Parnassos</a:t>
            </a:r>
            <a:endParaRPr lang="cs-CZ" dirty="0"/>
          </a:p>
          <a:p>
            <a:r>
              <a:rPr lang="cs-CZ" dirty="0"/>
              <a:t>Théby</a:t>
            </a:r>
          </a:p>
          <a:p>
            <a:r>
              <a:rPr lang="cs-CZ" dirty="0" err="1"/>
              <a:t>Chairóneia</a:t>
            </a:r>
            <a:r>
              <a:rPr lang="cs-CZ" dirty="0"/>
              <a:t>, </a:t>
            </a:r>
            <a:r>
              <a:rPr lang="cs-CZ" dirty="0" err="1"/>
              <a:t>Koróneia</a:t>
            </a:r>
            <a:r>
              <a:rPr lang="cs-CZ" dirty="0"/>
              <a:t>, </a:t>
            </a:r>
            <a:r>
              <a:rPr lang="cs-CZ" dirty="0" err="1"/>
              <a:t>Plataje</a:t>
            </a:r>
            <a:endParaRPr lang="cs-CZ" dirty="0"/>
          </a:p>
          <a:p>
            <a:r>
              <a:rPr lang="cs-CZ" dirty="0"/>
              <a:t>Řeka </a:t>
            </a:r>
            <a:r>
              <a:rPr lang="cs-CZ" dirty="0" err="1"/>
              <a:t>Kéfísos</a:t>
            </a:r>
            <a:endParaRPr lang="cs-CZ" dirty="0"/>
          </a:p>
          <a:p>
            <a:r>
              <a:rPr lang="cs-CZ" dirty="0" err="1"/>
              <a:t>Kopaiské</a:t>
            </a:r>
            <a:r>
              <a:rPr lang="cs-CZ" dirty="0"/>
              <a:t> jezero</a:t>
            </a:r>
          </a:p>
          <a:p>
            <a:r>
              <a:rPr lang="cs-CZ" dirty="0"/>
              <a:t>Hora Helikón</a:t>
            </a:r>
          </a:p>
          <a:p>
            <a:endParaRPr lang="cs-CZ" dirty="0"/>
          </a:p>
        </p:txBody>
      </p:sp>
      <p:pic>
        <p:nvPicPr>
          <p:cNvPr id="5" name="Obrázek 4" descr="Obsah obrázku mapa&#10;&#10;Popis byl vytvořen automaticky">
            <a:extLst>
              <a:ext uri="{FF2B5EF4-FFF2-40B4-BE49-F238E27FC236}">
                <a16:creationId xmlns:a16="http://schemas.microsoft.com/office/drawing/2014/main" id="{D3D6BC46-515B-4E14-9528-A79963AB5B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7434" y="123825"/>
            <a:ext cx="6884566" cy="4711625"/>
          </a:xfrm>
          <a:prstGeom prst="rect">
            <a:avLst/>
          </a:prstGeom>
        </p:spPr>
      </p:pic>
      <p:pic>
        <p:nvPicPr>
          <p:cNvPr id="6" name="Obrázek 5" descr="Obsah obrázku obloha, exteriér, tráva, hora&#10;&#10;Popis byl vytvořen automaticky">
            <a:extLst>
              <a:ext uri="{FF2B5EF4-FFF2-40B4-BE49-F238E27FC236}">
                <a16:creationId xmlns:a16="http://schemas.microsoft.com/office/drawing/2014/main" id="{12D9BFA0-58C7-418C-B529-0F7FA9C3C0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7263" y="4341606"/>
            <a:ext cx="3394229" cy="2545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6247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22B1FC1-37FD-4882-84B9-D80E7E18EE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chemeClr val="tx2">
                    <a:lumMod val="75000"/>
                    <a:lumOff val="25000"/>
                  </a:schemeClr>
                </a:solidFill>
              </a:rPr>
              <a:t>Théby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A0B326C-125B-44DA-AEEC-3933B0D8F8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/>
              <a:t>Θῆ</a:t>
            </a:r>
            <a:r>
              <a:rPr lang="cs-CZ" dirty="0"/>
              <a:t>βαι</a:t>
            </a:r>
          </a:p>
          <a:p>
            <a:r>
              <a:rPr lang="cs-CZ" dirty="0"/>
              <a:t>Pevnost </a:t>
            </a:r>
            <a:r>
              <a:rPr lang="cs-CZ" dirty="0" err="1"/>
              <a:t>Kadmeia</a:t>
            </a:r>
            <a:endParaRPr lang="cs-CZ" dirty="0"/>
          </a:p>
          <a:p>
            <a:r>
              <a:rPr lang="cs-CZ" dirty="0" err="1"/>
              <a:t>Kadmos</a:t>
            </a:r>
            <a:endParaRPr lang="cs-CZ" dirty="0"/>
          </a:p>
          <a:p>
            <a:r>
              <a:rPr lang="cs-CZ" dirty="0"/>
              <a:t>Zničeny Alexandrem</a:t>
            </a:r>
          </a:p>
        </p:txBody>
      </p:sp>
      <p:pic>
        <p:nvPicPr>
          <p:cNvPr id="5" name="Obrázek 4" descr="Obsah obrázku exteriér, skála, skalní, hora&#10;&#10;Popis byl vytvořen automaticky">
            <a:extLst>
              <a:ext uri="{FF2B5EF4-FFF2-40B4-BE49-F238E27FC236}">
                <a16:creationId xmlns:a16="http://schemas.microsoft.com/office/drawing/2014/main" id="{70A06CB3-6AB1-4B90-88B6-F65A1C08A2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8396" y="177641"/>
            <a:ext cx="3721672" cy="2474912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37D8D169-1CD9-4A75-B00B-6D27BD8066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2025" y="1514616"/>
            <a:ext cx="3254709" cy="4979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7478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9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B6160C0-D38E-4D39-8DFA-245ADFC1A6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chemeClr val="tx2">
                    <a:lumMod val="75000"/>
                    <a:lumOff val="25000"/>
                  </a:schemeClr>
                </a:solidFill>
              </a:rPr>
              <a:t>Další regiony středního a severního Řecka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6B9D6FA-CC41-4BD7-A240-913EA886C2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/>
              <a:t>Střední Ř.</a:t>
            </a:r>
          </a:p>
          <a:p>
            <a:r>
              <a:rPr lang="cs-CZ" dirty="0" err="1"/>
              <a:t>Akarnánie</a:t>
            </a:r>
            <a:r>
              <a:rPr lang="cs-CZ" dirty="0"/>
              <a:t> (</a:t>
            </a:r>
            <a:r>
              <a:rPr lang="cs-CZ" dirty="0" err="1"/>
              <a:t>Stratos</a:t>
            </a:r>
            <a:r>
              <a:rPr lang="cs-CZ" dirty="0"/>
              <a:t>, </a:t>
            </a:r>
            <a:r>
              <a:rPr lang="cs-CZ" dirty="0" err="1"/>
              <a:t>Aktion</a:t>
            </a:r>
            <a:r>
              <a:rPr lang="cs-CZ" dirty="0"/>
              <a:t>, řeka </a:t>
            </a:r>
            <a:r>
              <a:rPr lang="cs-CZ" dirty="0" err="1"/>
              <a:t>Achelóos</a:t>
            </a:r>
            <a:r>
              <a:rPr lang="cs-CZ" dirty="0"/>
              <a:t>)</a:t>
            </a:r>
          </a:p>
          <a:p>
            <a:r>
              <a:rPr lang="cs-CZ" dirty="0" err="1"/>
              <a:t>Aitólie</a:t>
            </a:r>
            <a:r>
              <a:rPr lang="cs-CZ" dirty="0"/>
              <a:t> (</a:t>
            </a:r>
            <a:r>
              <a:rPr lang="cs-CZ" dirty="0" err="1"/>
              <a:t>Thermón</a:t>
            </a:r>
            <a:r>
              <a:rPr lang="cs-CZ" dirty="0"/>
              <a:t>, </a:t>
            </a:r>
            <a:r>
              <a:rPr lang="cs-CZ" dirty="0" err="1"/>
              <a:t>aitólský</a:t>
            </a:r>
            <a:r>
              <a:rPr lang="cs-CZ" dirty="0"/>
              <a:t> spolek)</a:t>
            </a:r>
          </a:p>
          <a:p>
            <a:r>
              <a:rPr lang="cs-CZ" dirty="0" err="1"/>
              <a:t>Fókis</a:t>
            </a:r>
            <a:r>
              <a:rPr lang="cs-CZ" dirty="0"/>
              <a:t> (Delfy)</a:t>
            </a:r>
          </a:p>
          <a:p>
            <a:r>
              <a:rPr lang="cs-CZ" dirty="0" err="1"/>
              <a:t>Dóris</a:t>
            </a:r>
            <a:endParaRPr lang="cs-CZ" dirty="0"/>
          </a:p>
          <a:p>
            <a:r>
              <a:rPr lang="cs-CZ" dirty="0" err="1"/>
              <a:t>Lokris</a:t>
            </a:r>
            <a:r>
              <a:rPr lang="cs-CZ" dirty="0"/>
              <a:t> (západní a východní)</a:t>
            </a:r>
          </a:p>
          <a:p>
            <a:endParaRPr lang="cs-CZ" dirty="0"/>
          </a:p>
          <a:p>
            <a:r>
              <a:rPr lang="cs-CZ" dirty="0"/>
              <a:t>Severní Ř.</a:t>
            </a:r>
          </a:p>
          <a:p>
            <a:r>
              <a:rPr lang="cs-CZ" dirty="0"/>
              <a:t>Thessalie (</a:t>
            </a:r>
            <a:r>
              <a:rPr lang="cs-CZ" dirty="0" err="1"/>
              <a:t>Iólkos</a:t>
            </a:r>
            <a:r>
              <a:rPr lang="cs-CZ" dirty="0"/>
              <a:t>, </a:t>
            </a:r>
            <a:r>
              <a:rPr lang="cs-CZ" dirty="0" err="1"/>
              <a:t>Lárísa</a:t>
            </a:r>
            <a:r>
              <a:rPr lang="cs-CZ" dirty="0"/>
              <a:t>, </a:t>
            </a:r>
            <a:r>
              <a:rPr lang="cs-CZ" dirty="0" err="1"/>
              <a:t>Farsálos</a:t>
            </a:r>
            <a:r>
              <a:rPr lang="cs-CZ" dirty="0"/>
              <a:t>)</a:t>
            </a:r>
          </a:p>
          <a:p>
            <a:r>
              <a:rPr lang="cs-CZ" dirty="0" err="1"/>
              <a:t>Épeiros</a:t>
            </a:r>
            <a:r>
              <a:rPr lang="cs-CZ" dirty="0"/>
              <a:t> (</a:t>
            </a:r>
            <a:r>
              <a:rPr lang="cs-CZ" dirty="0" err="1"/>
              <a:t>Dódóna</a:t>
            </a:r>
            <a:r>
              <a:rPr lang="cs-CZ" dirty="0"/>
              <a:t>)</a:t>
            </a:r>
          </a:p>
          <a:p>
            <a:endParaRPr lang="cs-CZ" dirty="0"/>
          </a:p>
          <a:p>
            <a:endParaRPr lang="cs-CZ" dirty="0"/>
          </a:p>
        </p:txBody>
      </p:sp>
      <p:pic>
        <p:nvPicPr>
          <p:cNvPr id="5" name="Obrázek 4" descr="Obsah obrázku mapa&#10;&#10;Popis byl vytvořen automaticky">
            <a:extLst>
              <a:ext uri="{FF2B5EF4-FFF2-40B4-BE49-F238E27FC236}">
                <a16:creationId xmlns:a16="http://schemas.microsoft.com/office/drawing/2014/main" id="{4E86C346-D5E9-4DB9-A49E-21553A9412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1" y="1257300"/>
            <a:ext cx="5210254" cy="4702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7787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9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BF8C2E8-1C50-4239-8865-5447F155D2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chemeClr val="tx2">
                    <a:lumMod val="75000"/>
                    <a:lumOff val="25000"/>
                  </a:schemeClr>
                </a:solidFill>
              </a:rPr>
              <a:t>Delfy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7A81746-A97E-4765-92CB-BFB4F35F8E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/>
              <a:t>Δελφοί</a:t>
            </a:r>
            <a:endParaRPr lang="cs-CZ" dirty="0"/>
          </a:p>
          <a:p>
            <a:r>
              <a:rPr lang="cs-CZ" dirty="0" err="1"/>
              <a:t>Fókis</a:t>
            </a:r>
            <a:endParaRPr lang="cs-CZ" dirty="0"/>
          </a:p>
          <a:p>
            <a:r>
              <a:rPr lang="cs-CZ" dirty="0"/>
              <a:t>Střed světa (</a:t>
            </a:r>
            <a:r>
              <a:rPr lang="cs-CZ" i="1" dirty="0"/>
              <a:t>omfalos</a:t>
            </a:r>
            <a:r>
              <a:rPr lang="cs-CZ" dirty="0"/>
              <a:t>)</a:t>
            </a:r>
          </a:p>
          <a:p>
            <a:r>
              <a:rPr lang="cs-CZ" dirty="0"/>
              <a:t>Hora </a:t>
            </a:r>
            <a:r>
              <a:rPr lang="cs-CZ" dirty="0" err="1"/>
              <a:t>Parnassos</a:t>
            </a:r>
            <a:endParaRPr lang="cs-CZ" dirty="0"/>
          </a:p>
          <a:p>
            <a:r>
              <a:rPr lang="cs-CZ" dirty="0"/>
              <a:t>Věštírna</a:t>
            </a:r>
          </a:p>
          <a:p>
            <a:r>
              <a:rPr lang="cs-CZ" dirty="0"/>
              <a:t>Pýthie</a:t>
            </a:r>
          </a:p>
          <a:p>
            <a:r>
              <a:rPr lang="cs-CZ" dirty="0"/>
              <a:t>Apollón</a:t>
            </a:r>
          </a:p>
          <a:p>
            <a:r>
              <a:rPr lang="cs-CZ" dirty="0" err="1"/>
              <a:t>Pýthijské</a:t>
            </a:r>
            <a:r>
              <a:rPr lang="cs-CZ" dirty="0"/>
              <a:t> hry</a:t>
            </a:r>
          </a:p>
          <a:p>
            <a:r>
              <a:rPr lang="cs-CZ" dirty="0"/>
              <a:t>pokladnice</a:t>
            </a:r>
          </a:p>
        </p:txBody>
      </p:sp>
      <p:pic>
        <p:nvPicPr>
          <p:cNvPr id="5" name="Obrázek 4" descr="Obsah obrázku hora, exteriér, příroda, rostlina&#10;&#10;Popis byl vytvořen automaticky">
            <a:extLst>
              <a:ext uri="{FF2B5EF4-FFF2-40B4-BE49-F238E27FC236}">
                <a16:creationId xmlns:a16="http://schemas.microsoft.com/office/drawing/2014/main" id="{050A68D4-AAB1-4290-A850-459EAF5EBF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7775" y="108743"/>
            <a:ext cx="6400800" cy="360045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F208F8DA-0120-4496-8663-9C33A14A60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4796" y="2605882"/>
            <a:ext cx="2986216" cy="4143375"/>
          </a:xfrm>
          <a:prstGeom prst="rect">
            <a:avLst/>
          </a:prstGeom>
        </p:spPr>
      </p:pic>
      <p:pic>
        <p:nvPicPr>
          <p:cNvPr id="9" name="Obrázek 8" descr="Obsah obrázku budova, exteriér, obloha, kámen&#10;&#10;Popis byl vytvořen automaticky">
            <a:extLst>
              <a:ext uri="{FF2B5EF4-FFF2-40B4-BE49-F238E27FC236}">
                <a16:creationId xmlns:a16="http://schemas.microsoft.com/office/drawing/2014/main" id="{834754E6-9FE1-48B1-AB77-E38DB2CEEC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6075" y="3926161"/>
            <a:ext cx="3155950" cy="2823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01244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9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96D494A-AB2B-498A-87B7-6AD94D3E3A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chemeClr val="tx2">
                    <a:lumMod val="75000"/>
                    <a:lumOff val="25000"/>
                  </a:schemeClr>
                </a:solidFill>
              </a:rPr>
              <a:t>Ostrovy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579D9EE-84A8-455F-80DE-30557ED584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Euboia (Chalkis, </a:t>
            </a:r>
            <a:r>
              <a:rPr lang="cs-CZ" dirty="0" err="1"/>
              <a:t>Eretria</a:t>
            </a:r>
            <a:r>
              <a:rPr lang="cs-CZ" dirty="0"/>
              <a:t>)</a:t>
            </a:r>
          </a:p>
          <a:p>
            <a:r>
              <a:rPr lang="cs-CZ" dirty="0"/>
              <a:t>Kyklady (Délos)</a:t>
            </a:r>
          </a:p>
          <a:p>
            <a:r>
              <a:rPr lang="cs-CZ" dirty="0"/>
              <a:t>Sporady (Sporady, </a:t>
            </a:r>
            <a:r>
              <a:rPr lang="cs-CZ" dirty="0" err="1"/>
              <a:t>Dódekanésos</a:t>
            </a:r>
            <a:r>
              <a:rPr lang="cs-CZ" dirty="0"/>
              <a:t>, </a:t>
            </a:r>
            <a:r>
              <a:rPr lang="cs-CZ" dirty="0" err="1"/>
              <a:t>severoegejské</a:t>
            </a:r>
            <a:r>
              <a:rPr lang="cs-CZ" dirty="0"/>
              <a:t> </a:t>
            </a:r>
            <a:r>
              <a:rPr lang="cs-CZ" dirty="0" err="1"/>
              <a:t>ost</a:t>
            </a:r>
            <a:r>
              <a:rPr lang="cs-CZ" dirty="0"/>
              <a:t>.)</a:t>
            </a:r>
          </a:p>
          <a:p>
            <a:r>
              <a:rPr lang="cs-CZ" dirty="0"/>
              <a:t>Rhodos, </a:t>
            </a:r>
            <a:r>
              <a:rPr lang="cs-CZ" dirty="0" err="1"/>
              <a:t>Chios</a:t>
            </a:r>
            <a:r>
              <a:rPr lang="cs-CZ" dirty="0"/>
              <a:t>, Lesbos (Sapfó, </a:t>
            </a:r>
            <a:r>
              <a:rPr lang="cs-CZ" dirty="0" err="1"/>
              <a:t>Alkaios</a:t>
            </a:r>
            <a:r>
              <a:rPr lang="cs-CZ" dirty="0"/>
              <a:t>), Samos (</a:t>
            </a:r>
            <a:r>
              <a:rPr lang="cs-CZ" dirty="0" err="1"/>
              <a:t>Polykratés</a:t>
            </a:r>
            <a:r>
              <a:rPr lang="cs-CZ" dirty="0"/>
              <a:t>), Kós (</a:t>
            </a:r>
            <a:r>
              <a:rPr lang="cs-CZ" dirty="0" err="1"/>
              <a:t>Hippokratés</a:t>
            </a:r>
            <a:r>
              <a:rPr lang="cs-CZ" dirty="0"/>
              <a:t>)</a:t>
            </a:r>
          </a:p>
          <a:p>
            <a:r>
              <a:rPr lang="cs-CZ" dirty="0"/>
              <a:t>Kréta</a:t>
            </a:r>
          </a:p>
          <a:p>
            <a:endParaRPr lang="cs-CZ" dirty="0"/>
          </a:p>
        </p:txBody>
      </p:sp>
      <p:pic>
        <p:nvPicPr>
          <p:cNvPr id="5" name="Obrázek 4" descr="Obsah obrázku mapa&#10;&#10;Popis byl vytvořen automaticky">
            <a:extLst>
              <a:ext uri="{FF2B5EF4-FFF2-40B4-BE49-F238E27FC236}">
                <a16:creationId xmlns:a16="http://schemas.microsoft.com/office/drawing/2014/main" id="{03887D40-B586-441C-BFA9-C41E806211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2194" y="79375"/>
            <a:ext cx="4410075" cy="2940050"/>
          </a:xfrm>
          <a:prstGeom prst="rect">
            <a:avLst/>
          </a:prstGeom>
        </p:spPr>
      </p:pic>
      <p:pic>
        <p:nvPicPr>
          <p:cNvPr id="7" name="Obrázek 6" descr="Obsah obrázku mapa&#10;&#10;Popis byl vytvořen automaticky">
            <a:extLst>
              <a:ext uri="{FF2B5EF4-FFF2-40B4-BE49-F238E27FC236}">
                <a16:creationId xmlns:a16="http://schemas.microsoft.com/office/drawing/2014/main" id="{77173EAE-3067-409F-B6E0-9E4309F67B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9262" y="3623752"/>
            <a:ext cx="2448801" cy="2940050"/>
          </a:xfrm>
          <a:prstGeom prst="rect">
            <a:avLst/>
          </a:prstGeom>
        </p:spPr>
      </p:pic>
      <p:pic>
        <p:nvPicPr>
          <p:cNvPr id="9" name="Obrázek 8" descr="Obsah obrázku mapa&#10;&#10;Popis byl vytvořen automaticky">
            <a:extLst>
              <a:ext uri="{FF2B5EF4-FFF2-40B4-BE49-F238E27FC236}">
                <a16:creationId xmlns:a16="http://schemas.microsoft.com/office/drawing/2014/main" id="{56DF5584-1181-4975-889F-527A2D367D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5819" y="3825875"/>
            <a:ext cx="2952750" cy="295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76188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9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07745B8-76B6-4F3C-805A-4E822E732B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chemeClr val="tx2">
                    <a:lumMod val="75000"/>
                    <a:lumOff val="25000"/>
                  </a:schemeClr>
                </a:solidFill>
              </a:rPr>
              <a:t>Malá Asie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F59079B-2D0F-458B-A88E-26403752E6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/>
              <a:t>Aiolis</a:t>
            </a:r>
            <a:r>
              <a:rPr lang="cs-CZ" dirty="0"/>
              <a:t> (</a:t>
            </a:r>
            <a:r>
              <a:rPr lang="cs-CZ" dirty="0" err="1"/>
              <a:t>sev</a:t>
            </a:r>
            <a:r>
              <a:rPr lang="cs-CZ" dirty="0"/>
              <a:t>., Mytiléné, Lesbos, Pergamon)</a:t>
            </a:r>
          </a:p>
          <a:p>
            <a:r>
              <a:rPr lang="cs-CZ" dirty="0" err="1"/>
              <a:t>Iónie</a:t>
            </a:r>
            <a:r>
              <a:rPr lang="cs-CZ" dirty="0"/>
              <a:t> (</a:t>
            </a:r>
            <a:r>
              <a:rPr lang="cs-CZ" dirty="0" err="1"/>
              <a:t>stř</a:t>
            </a:r>
            <a:r>
              <a:rPr lang="cs-CZ" dirty="0"/>
              <a:t>., 12 obcí, </a:t>
            </a:r>
            <a:r>
              <a:rPr lang="cs-CZ" dirty="0" err="1"/>
              <a:t>Mílétos</a:t>
            </a:r>
            <a:r>
              <a:rPr lang="cs-CZ" dirty="0"/>
              <a:t>, </a:t>
            </a:r>
            <a:r>
              <a:rPr lang="cs-CZ" dirty="0" err="1"/>
              <a:t>Efesos</a:t>
            </a:r>
            <a:r>
              <a:rPr lang="cs-CZ" dirty="0"/>
              <a:t>)</a:t>
            </a:r>
          </a:p>
          <a:p>
            <a:r>
              <a:rPr lang="cs-CZ" dirty="0" err="1"/>
              <a:t>Dóris</a:t>
            </a:r>
            <a:r>
              <a:rPr lang="cs-CZ" dirty="0"/>
              <a:t> (jih, </a:t>
            </a:r>
            <a:r>
              <a:rPr lang="cs-CZ" dirty="0" err="1"/>
              <a:t>Hexapolis</a:t>
            </a:r>
            <a:r>
              <a:rPr lang="cs-CZ" dirty="0"/>
              <a:t>, </a:t>
            </a:r>
            <a:r>
              <a:rPr lang="cs-CZ" dirty="0" err="1"/>
              <a:t>Halikarnássos</a:t>
            </a:r>
            <a:r>
              <a:rPr lang="cs-CZ" dirty="0"/>
              <a:t>, </a:t>
            </a:r>
            <a:r>
              <a:rPr lang="cs-CZ" dirty="0" err="1"/>
              <a:t>Knidos</a:t>
            </a:r>
            <a:r>
              <a:rPr lang="cs-CZ" dirty="0"/>
              <a:t>)</a:t>
            </a:r>
          </a:p>
        </p:txBody>
      </p:sp>
      <p:pic>
        <p:nvPicPr>
          <p:cNvPr id="7" name="Obrázek 6" descr="Obsah obrázku mapa&#10;&#10;Popis byl vytvořen automaticky">
            <a:extLst>
              <a:ext uri="{FF2B5EF4-FFF2-40B4-BE49-F238E27FC236}">
                <a16:creationId xmlns:a16="http://schemas.microsoft.com/office/drawing/2014/main" id="{01129A2B-0FDD-4782-BA91-7C5B239A68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8540" y="0"/>
            <a:ext cx="48509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16771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9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F991BAF-84D3-4E15-A8F8-C0EFE06055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chemeClr val="tx2">
                    <a:lumMod val="75000"/>
                    <a:lumOff val="25000"/>
                  </a:schemeClr>
                </a:solidFill>
              </a:rPr>
              <a:t>Literatura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FAFC495-C431-4D75-B306-8F17BFDCF2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/>
              <a:t>Morkot</a:t>
            </a:r>
            <a:r>
              <a:rPr lang="cs-CZ" dirty="0"/>
              <a:t>, R. 1996. </a:t>
            </a:r>
            <a:r>
              <a:rPr lang="cs-CZ" i="1" dirty="0" err="1"/>
              <a:t>The</a:t>
            </a:r>
            <a:r>
              <a:rPr lang="cs-CZ" i="1" dirty="0"/>
              <a:t> </a:t>
            </a:r>
            <a:r>
              <a:rPr lang="cs-CZ" i="1" dirty="0" err="1"/>
              <a:t>Penguin</a:t>
            </a:r>
            <a:r>
              <a:rPr lang="cs-CZ" i="1" dirty="0"/>
              <a:t> </a:t>
            </a:r>
            <a:r>
              <a:rPr lang="cs-CZ" i="1" dirty="0" err="1"/>
              <a:t>Historical</a:t>
            </a:r>
            <a:r>
              <a:rPr lang="cs-CZ" i="1" dirty="0"/>
              <a:t> Atlas </a:t>
            </a:r>
            <a:r>
              <a:rPr lang="cs-CZ" i="1" dirty="0" err="1"/>
              <a:t>of</a:t>
            </a:r>
            <a:r>
              <a:rPr lang="cs-CZ" i="1" dirty="0"/>
              <a:t> </a:t>
            </a:r>
            <a:r>
              <a:rPr lang="cs-CZ" i="1" dirty="0" err="1"/>
              <a:t>Ancient</a:t>
            </a:r>
            <a:r>
              <a:rPr lang="cs-CZ" i="1" dirty="0"/>
              <a:t> </a:t>
            </a:r>
            <a:r>
              <a:rPr lang="cs-CZ" i="1" dirty="0" err="1"/>
              <a:t>Greece</a:t>
            </a:r>
            <a:r>
              <a:rPr lang="cs-CZ" dirty="0"/>
              <a:t>. London: </a:t>
            </a:r>
            <a:r>
              <a:rPr lang="cs-CZ" dirty="0" err="1"/>
              <a:t>Penguin</a:t>
            </a:r>
            <a:r>
              <a:rPr lang="cs-CZ" dirty="0"/>
              <a:t> </a:t>
            </a:r>
            <a:r>
              <a:rPr lang="cs-CZ" dirty="0" err="1"/>
              <a:t>Books</a:t>
            </a:r>
            <a:r>
              <a:rPr lang="cs-CZ" dirty="0"/>
              <a:t> Ltd.</a:t>
            </a:r>
          </a:p>
          <a:p>
            <a:r>
              <a:rPr lang="cs-CZ" dirty="0" err="1"/>
              <a:t>Konstam</a:t>
            </a:r>
            <a:r>
              <a:rPr lang="cs-CZ" dirty="0"/>
              <a:t>, A. 2006. </a:t>
            </a:r>
            <a:r>
              <a:rPr lang="cs-CZ" i="1" dirty="0" err="1"/>
              <a:t>Historical</a:t>
            </a:r>
            <a:r>
              <a:rPr lang="cs-CZ" i="1" dirty="0"/>
              <a:t> Atlas </a:t>
            </a:r>
            <a:r>
              <a:rPr lang="cs-CZ" i="1" dirty="0" err="1"/>
              <a:t>of</a:t>
            </a:r>
            <a:r>
              <a:rPr lang="cs-CZ" i="1" dirty="0"/>
              <a:t> </a:t>
            </a:r>
            <a:r>
              <a:rPr lang="cs-CZ" i="1" dirty="0" err="1"/>
              <a:t>Ancient</a:t>
            </a:r>
            <a:r>
              <a:rPr lang="cs-CZ" i="1" dirty="0"/>
              <a:t> </a:t>
            </a:r>
            <a:r>
              <a:rPr lang="cs-CZ" i="1" dirty="0" err="1"/>
              <a:t>Greece</a:t>
            </a:r>
            <a:r>
              <a:rPr lang="cs-CZ" dirty="0"/>
              <a:t>. London: Mercury </a:t>
            </a:r>
            <a:r>
              <a:rPr lang="cs-CZ" dirty="0" err="1"/>
              <a:t>Books</a:t>
            </a:r>
            <a:r>
              <a:rPr lang="cs-CZ" dirty="0"/>
              <a:t>. </a:t>
            </a:r>
          </a:p>
          <a:p>
            <a:r>
              <a:rPr lang="cs-CZ" dirty="0" err="1"/>
              <a:t>Bianchetti</a:t>
            </a:r>
            <a:r>
              <a:rPr lang="cs-CZ" dirty="0"/>
              <a:t>, S., </a:t>
            </a:r>
            <a:r>
              <a:rPr lang="cs-CZ" dirty="0" err="1"/>
              <a:t>Cataudella</a:t>
            </a:r>
            <a:r>
              <a:rPr lang="cs-CZ" dirty="0"/>
              <a:t>, M., and </a:t>
            </a:r>
            <a:r>
              <a:rPr lang="cs-CZ" dirty="0" err="1"/>
              <a:t>Gehrke</a:t>
            </a:r>
            <a:r>
              <a:rPr lang="cs-CZ" dirty="0"/>
              <a:t>, H. (</a:t>
            </a:r>
            <a:r>
              <a:rPr lang="cs-CZ" dirty="0" err="1"/>
              <a:t>Eds</a:t>
            </a:r>
            <a:r>
              <a:rPr lang="cs-CZ" dirty="0"/>
              <a:t>.). 2015. </a:t>
            </a:r>
            <a:r>
              <a:rPr lang="cs-CZ" i="1" dirty="0" err="1"/>
              <a:t>Brill's</a:t>
            </a:r>
            <a:r>
              <a:rPr lang="cs-CZ" i="1" dirty="0"/>
              <a:t> </a:t>
            </a:r>
            <a:r>
              <a:rPr lang="cs-CZ" i="1" dirty="0" err="1"/>
              <a:t>Companion</a:t>
            </a:r>
            <a:r>
              <a:rPr lang="cs-CZ" i="1" dirty="0"/>
              <a:t> to </a:t>
            </a:r>
            <a:r>
              <a:rPr lang="cs-CZ" i="1" dirty="0" err="1"/>
              <a:t>Ancient</a:t>
            </a:r>
            <a:r>
              <a:rPr lang="cs-CZ" i="1" dirty="0"/>
              <a:t> </a:t>
            </a:r>
            <a:r>
              <a:rPr lang="cs-CZ" i="1" dirty="0" err="1"/>
              <a:t>Geography</a:t>
            </a:r>
            <a:r>
              <a:rPr lang="cs-CZ" i="1" dirty="0"/>
              <a:t>.</a:t>
            </a:r>
            <a:r>
              <a:rPr lang="cs-CZ" dirty="0"/>
              <a:t> Leiden: </a:t>
            </a:r>
            <a:r>
              <a:rPr lang="cs-CZ" dirty="0" err="1"/>
              <a:t>Brill</a:t>
            </a:r>
            <a:r>
              <a:rPr lang="cs-CZ" dirty="0"/>
              <a:t>.</a:t>
            </a:r>
          </a:p>
          <a:p>
            <a:r>
              <a:rPr lang="en-US" dirty="0"/>
              <a:t>Connolly, Peter, and Hazel Dodge. 1998. </a:t>
            </a:r>
            <a:r>
              <a:rPr lang="en-US" i="1" dirty="0"/>
              <a:t>The ancient city: Life in Classical Athens and Rome</a:t>
            </a:r>
            <a:r>
              <a:rPr lang="en-US" dirty="0"/>
              <a:t>. Oxford: Oxford Univ. Press.</a:t>
            </a:r>
            <a:endParaRPr lang="cs-CZ" dirty="0"/>
          </a:p>
          <a:p>
            <a:r>
              <a:rPr lang="fr-FR" dirty="0"/>
              <a:t>Christien, Jacqueline, and Françoise Ruzé. 2007. </a:t>
            </a:r>
            <a:r>
              <a:rPr lang="fr-FR" i="1" dirty="0"/>
              <a:t>Sparte: Géographie, mythes et histoire</a:t>
            </a:r>
            <a:r>
              <a:rPr lang="fr-FR" dirty="0"/>
              <a:t>. Paris: Armand Colin.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6585827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0128538-5CA1-4BC0-5A85-DCC4A105BC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Hra I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886F06E7-C94C-F588-04CF-A04A539266D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cs-CZ" dirty="0" err="1"/>
              <a:t>Lakónie</a:t>
            </a:r>
            <a:endParaRPr lang="cs-CZ" dirty="0"/>
          </a:p>
          <a:p>
            <a:r>
              <a:rPr lang="cs-CZ" dirty="0" err="1"/>
              <a:t>Messénie</a:t>
            </a:r>
            <a:endParaRPr lang="cs-CZ" dirty="0"/>
          </a:p>
          <a:p>
            <a:r>
              <a:rPr lang="cs-CZ" dirty="0" err="1"/>
              <a:t>Élis</a:t>
            </a:r>
            <a:endParaRPr lang="cs-CZ" dirty="0"/>
          </a:p>
          <a:p>
            <a:r>
              <a:rPr lang="cs-CZ" dirty="0"/>
              <a:t>Arkadie</a:t>
            </a:r>
          </a:p>
          <a:p>
            <a:r>
              <a:rPr lang="cs-CZ" dirty="0" err="1"/>
              <a:t>Achaia</a:t>
            </a:r>
            <a:endParaRPr lang="cs-CZ" dirty="0"/>
          </a:p>
          <a:p>
            <a:r>
              <a:rPr lang="cs-CZ" dirty="0" err="1"/>
              <a:t>Argolis</a:t>
            </a:r>
            <a:endParaRPr lang="cs-CZ" dirty="0"/>
          </a:p>
          <a:p>
            <a:r>
              <a:rPr lang="cs-CZ" dirty="0" err="1"/>
              <a:t>Korinthie</a:t>
            </a:r>
            <a:endParaRPr lang="cs-CZ" dirty="0"/>
          </a:p>
          <a:p>
            <a:r>
              <a:rPr lang="cs-CZ" dirty="0" err="1"/>
              <a:t>Megaris</a:t>
            </a:r>
            <a:endParaRPr lang="cs-CZ" dirty="0"/>
          </a:p>
          <a:p>
            <a:r>
              <a:rPr lang="cs-CZ" dirty="0" err="1"/>
              <a:t>Attika</a:t>
            </a:r>
            <a:endParaRPr lang="cs-CZ" dirty="0"/>
          </a:p>
          <a:p>
            <a:r>
              <a:rPr lang="cs-CZ" dirty="0" err="1"/>
              <a:t>Boiótie</a:t>
            </a:r>
            <a:endParaRPr lang="cs-CZ" dirty="0"/>
          </a:p>
          <a:p>
            <a:r>
              <a:rPr lang="cs-CZ" dirty="0" err="1"/>
              <a:t>Fókis</a:t>
            </a:r>
            <a:endParaRPr lang="cs-CZ" dirty="0"/>
          </a:p>
          <a:p>
            <a:r>
              <a:rPr lang="cs-CZ" dirty="0" err="1"/>
              <a:t>Lokris</a:t>
            </a:r>
            <a:endParaRPr lang="cs-CZ" dirty="0"/>
          </a:p>
          <a:p>
            <a:endParaRPr lang="cs-CZ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315C029C-79E5-84DE-B85E-456969AAB83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70000" lnSpcReduction="20000"/>
          </a:bodyPr>
          <a:lstStyle/>
          <a:p>
            <a:r>
              <a:rPr lang="cs-CZ" dirty="0" err="1"/>
              <a:t>Aitólie</a:t>
            </a:r>
            <a:endParaRPr lang="cs-CZ" dirty="0"/>
          </a:p>
          <a:p>
            <a:r>
              <a:rPr lang="cs-CZ" dirty="0" err="1"/>
              <a:t>Akarnánie</a:t>
            </a:r>
            <a:endParaRPr lang="cs-CZ" dirty="0"/>
          </a:p>
          <a:p>
            <a:r>
              <a:rPr lang="cs-CZ" dirty="0"/>
              <a:t>Thessalie</a:t>
            </a:r>
          </a:p>
          <a:p>
            <a:r>
              <a:rPr lang="cs-CZ" dirty="0"/>
              <a:t>Euboia</a:t>
            </a:r>
          </a:p>
          <a:p>
            <a:r>
              <a:rPr lang="cs-CZ" dirty="0"/>
              <a:t>Kréta</a:t>
            </a:r>
          </a:p>
          <a:p>
            <a:r>
              <a:rPr lang="cs-CZ" dirty="0"/>
              <a:t>Rhodos</a:t>
            </a:r>
          </a:p>
          <a:p>
            <a:r>
              <a:rPr lang="cs-CZ" dirty="0" err="1"/>
              <a:t>Aiolis</a:t>
            </a:r>
            <a:endParaRPr lang="cs-CZ" dirty="0"/>
          </a:p>
          <a:p>
            <a:r>
              <a:rPr lang="cs-CZ" dirty="0" err="1"/>
              <a:t>Iónie</a:t>
            </a:r>
            <a:endParaRPr lang="cs-CZ" dirty="0"/>
          </a:p>
          <a:p>
            <a:r>
              <a:rPr lang="cs-CZ" dirty="0" err="1"/>
              <a:t>Dóris</a:t>
            </a:r>
            <a:endParaRPr lang="cs-CZ" dirty="0"/>
          </a:p>
          <a:p>
            <a:r>
              <a:rPr lang="cs-CZ" dirty="0"/>
              <a:t>Makedonie</a:t>
            </a:r>
          </a:p>
          <a:p>
            <a:r>
              <a:rPr lang="cs-CZ" dirty="0" err="1"/>
              <a:t>Épeiros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6620960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819F2C6-8F49-EBD5-8C39-8FD09A0ED0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0690" y="294198"/>
            <a:ext cx="8543821" cy="731038"/>
          </a:xfrm>
        </p:spPr>
        <p:txBody>
          <a:bodyPr/>
          <a:lstStyle/>
          <a:p>
            <a:r>
              <a:rPr lang="cs-CZ" dirty="0"/>
              <a:t>Hra II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40562B82-0BDA-0431-0036-22313862D6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66368" y="1139681"/>
            <a:ext cx="4929632" cy="5256501"/>
          </a:xfrm>
        </p:spPr>
        <p:txBody>
          <a:bodyPr>
            <a:normAutofit fontScale="62500" lnSpcReduction="20000"/>
          </a:bodyPr>
          <a:lstStyle/>
          <a:p>
            <a:r>
              <a:rPr lang="cs-CZ" dirty="0"/>
              <a:t>Athény</a:t>
            </a:r>
          </a:p>
          <a:p>
            <a:r>
              <a:rPr lang="cs-CZ" dirty="0"/>
              <a:t>Sparta</a:t>
            </a:r>
          </a:p>
          <a:p>
            <a:r>
              <a:rPr lang="cs-CZ" dirty="0"/>
              <a:t>Théby</a:t>
            </a:r>
          </a:p>
          <a:p>
            <a:r>
              <a:rPr lang="cs-CZ" dirty="0"/>
              <a:t>Olympie</a:t>
            </a:r>
          </a:p>
          <a:p>
            <a:r>
              <a:rPr lang="cs-CZ" dirty="0"/>
              <a:t>Delfy</a:t>
            </a:r>
          </a:p>
          <a:p>
            <a:r>
              <a:rPr lang="cs-CZ" dirty="0" err="1"/>
              <a:t>Mílétos</a:t>
            </a:r>
            <a:endParaRPr lang="cs-CZ" dirty="0"/>
          </a:p>
          <a:p>
            <a:r>
              <a:rPr lang="cs-CZ" dirty="0" err="1"/>
              <a:t>Efesos</a:t>
            </a:r>
            <a:endParaRPr lang="cs-CZ" dirty="0"/>
          </a:p>
          <a:p>
            <a:r>
              <a:rPr lang="cs-CZ" dirty="0" err="1"/>
              <a:t>Halikarnássos</a:t>
            </a:r>
            <a:endParaRPr lang="cs-CZ" dirty="0"/>
          </a:p>
          <a:p>
            <a:r>
              <a:rPr lang="cs-CZ" dirty="0" err="1"/>
              <a:t>Knidos</a:t>
            </a:r>
            <a:endParaRPr lang="cs-CZ" dirty="0"/>
          </a:p>
          <a:p>
            <a:r>
              <a:rPr lang="cs-CZ" dirty="0"/>
              <a:t>Kós</a:t>
            </a:r>
          </a:p>
          <a:p>
            <a:r>
              <a:rPr lang="cs-CZ" dirty="0" err="1"/>
              <a:t>Amfipolis</a:t>
            </a:r>
            <a:endParaRPr lang="cs-CZ" dirty="0"/>
          </a:p>
          <a:p>
            <a:r>
              <a:rPr lang="cs-CZ" dirty="0" err="1"/>
              <a:t>Aigy</a:t>
            </a:r>
            <a:endParaRPr lang="cs-CZ" dirty="0"/>
          </a:p>
          <a:p>
            <a:r>
              <a:rPr lang="cs-CZ" dirty="0" err="1"/>
              <a:t>Byzantion</a:t>
            </a:r>
            <a:endParaRPr lang="cs-CZ" dirty="0"/>
          </a:p>
          <a:p>
            <a:r>
              <a:rPr lang="cs-CZ" dirty="0"/>
              <a:t>Mytiléné</a:t>
            </a:r>
          </a:p>
          <a:p>
            <a:r>
              <a:rPr lang="cs-CZ" dirty="0" err="1"/>
              <a:t>Korkýra</a:t>
            </a:r>
            <a:endParaRPr lang="cs-CZ" dirty="0"/>
          </a:p>
          <a:p>
            <a:endParaRPr lang="cs-CZ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00A27A66-28AD-3C2C-E9A3-A17CD26E67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1139681"/>
            <a:ext cx="5603702" cy="5718319"/>
          </a:xfrm>
        </p:spPr>
        <p:txBody>
          <a:bodyPr>
            <a:normAutofit fontScale="62500" lnSpcReduction="20000"/>
          </a:bodyPr>
          <a:lstStyle/>
          <a:p>
            <a:r>
              <a:rPr lang="cs-CZ" dirty="0" err="1"/>
              <a:t>Argos</a:t>
            </a:r>
            <a:endParaRPr lang="cs-CZ" dirty="0"/>
          </a:p>
          <a:p>
            <a:r>
              <a:rPr lang="cs-CZ" dirty="0" err="1"/>
              <a:t>Korinth</a:t>
            </a:r>
            <a:endParaRPr lang="cs-CZ" dirty="0"/>
          </a:p>
          <a:p>
            <a:r>
              <a:rPr lang="cs-CZ" dirty="0" err="1"/>
              <a:t>Plataje</a:t>
            </a:r>
            <a:endParaRPr lang="cs-CZ" dirty="0"/>
          </a:p>
          <a:p>
            <a:r>
              <a:rPr lang="cs-CZ" dirty="0" err="1"/>
              <a:t>Lárísa</a:t>
            </a:r>
            <a:endParaRPr lang="cs-CZ" dirty="0"/>
          </a:p>
          <a:p>
            <a:r>
              <a:rPr lang="cs-CZ" dirty="0" err="1"/>
              <a:t>Megara</a:t>
            </a:r>
            <a:endParaRPr lang="cs-CZ" dirty="0"/>
          </a:p>
          <a:p>
            <a:r>
              <a:rPr lang="cs-CZ" dirty="0"/>
              <a:t>Fery</a:t>
            </a:r>
          </a:p>
          <a:p>
            <a:r>
              <a:rPr lang="cs-CZ" dirty="0"/>
              <a:t>Patry</a:t>
            </a:r>
          </a:p>
          <a:p>
            <a:r>
              <a:rPr lang="cs-CZ" dirty="0" err="1"/>
              <a:t>Sikyón</a:t>
            </a:r>
            <a:endParaRPr lang="cs-CZ" dirty="0"/>
          </a:p>
          <a:p>
            <a:r>
              <a:rPr lang="cs-CZ" dirty="0" err="1"/>
              <a:t>Thermos</a:t>
            </a:r>
            <a:endParaRPr lang="cs-CZ" dirty="0"/>
          </a:p>
          <a:p>
            <a:r>
              <a:rPr lang="cs-CZ" dirty="0"/>
              <a:t>Chalkis</a:t>
            </a:r>
          </a:p>
          <a:p>
            <a:r>
              <a:rPr lang="cs-CZ" dirty="0" err="1"/>
              <a:t>Orchomenos</a:t>
            </a:r>
            <a:endParaRPr lang="cs-CZ" dirty="0"/>
          </a:p>
          <a:p>
            <a:r>
              <a:rPr lang="cs-CZ" dirty="0" err="1"/>
              <a:t>Chairóneia</a:t>
            </a:r>
            <a:endParaRPr lang="cs-CZ" dirty="0"/>
          </a:p>
          <a:p>
            <a:r>
              <a:rPr lang="cs-CZ" dirty="0" err="1"/>
              <a:t>Tegea</a:t>
            </a:r>
            <a:endParaRPr lang="cs-CZ" dirty="0"/>
          </a:p>
          <a:p>
            <a:r>
              <a:rPr lang="cs-CZ" dirty="0" err="1"/>
              <a:t>Mantineia</a:t>
            </a:r>
            <a:endParaRPr lang="cs-CZ" dirty="0"/>
          </a:p>
          <a:p>
            <a:r>
              <a:rPr lang="cs-CZ" dirty="0"/>
              <a:t>Samos</a:t>
            </a:r>
          </a:p>
          <a:p>
            <a:r>
              <a:rPr lang="cs-CZ" dirty="0" err="1"/>
              <a:t>Kolofón</a:t>
            </a:r>
            <a:br>
              <a:rPr lang="cs-CZ" dirty="0"/>
            </a:b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614778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CCE4FD1-DE27-4B04-BADB-0C718D3CDB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Hésiodos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6A310ED-5B9E-4E99-83F6-288B6F44DA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cs-CZ" dirty="0">
                <a:solidFill>
                  <a:srgbClr val="FFCA08"/>
                </a:solidFill>
              </a:rPr>
              <a:t>Zrození bohů (</a:t>
            </a:r>
            <a:r>
              <a:rPr lang="cs-CZ" i="1" dirty="0" err="1">
                <a:solidFill>
                  <a:srgbClr val="FFCA08"/>
                </a:solidFill>
              </a:rPr>
              <a:t>Theogonia</a:t>
            </a:r>
            <a:r>
              <a:rPr lang="cs-CZ" dirty="0">
                <a:solidFill>
                  <a:srgbClr val="FFCA08"/>
                </a:solidFill>
              </a:rPr>
              <a:t>)</a:t>
            </a:r>
          </a:p>
          <a:p>
            <a:r>
              <a:rPr lang="cs-CZ" dirty="0">
                <a:solidFill>
                  <a:srgbClr val="FFCA08"/>
                </a:solidFill>
              </a:rPr>
              <a:t>Původ, rodokmen řeckých bohů</a:t>
            </a:r>
          </a:p>
          <a:p>
            <a:r>
              <a:rPr lang="cs-CZ" dirty="0">
                <a:solidFill>
                  <a:srgbClr val="FFCA08"/>
                </a:solidFill>
              </a:rPr>
              <a:t>Daktylský hexametr, 1022 veršů</a:t>
            </a:r>
          </a:p>
          <a:p>
            <a:r>
              <a:rPr lang="cs-CZ" dirty="0">
                <a:solidFill>
                  <a:srgbClr val="FFCA08"/>
                </a:solidFill>
              </a:rPr>
              <a:t>Setkání </a:t>
            </a:r>
            <a:r>
              <a:rPr lang="cs-CZ" dirty="0" err="1">
                <a:solidFill>
                  <a:srgbClr val="FFCA08"/>
                </a:solidFill>
              </a:rPr>
              <a:t>Hésioda</a:t>
            </a:r>
            <a:r>
              <a:rPr lang="cs-CZ" dirty="0">
                <a:solidFill>
                  <a:srgbClr val="FFCA08"/>
                </a:solidFill>
              </a:rPr>
              <a:t> s </a:t>
            </a:r>
            <a:r>
              <a:rPr lang="cs-CZ" dirty="0" err="1">
                <a:solidFill>
                  <a:srgbClr val="FFCA08"/>
                </a:solidFill>
              </a:rPr>
              <a:t>Músami</a:t>
            </a:r>
            <a:endParaRPr lang="cs-CZ" dirty="0">
              <a:solidFill>
                <a:srgbClr val="FFCA08"/>
              </a:solidFill>
            </a:endParaRPr>
          </a:p>
          <a:p>
            <a:r>
              <a:rPr lang="cs-CZ" dirty="0">
                <a:solidFill>
                  <a:srgbClr val="FFCA08"/>
                </a:solidFill>
              </a:rPr>
              <a:t>Hymnus na </a:t>
            </a:r>
            <a:r>
              <a:rPr lang="cs-CZ" dirty="0" err="1">
                <a:solidFill>
                  <a:srgbClr val="FFCA08"/>
                </a:solidFill>
              </a:rPr>
              <a:t>Músy</a:t>
            </a:r>
            <a:r>
              <a:rPr lang="cs-CZ" dirty="0">
                <a:solidFill>
                  <a:srgbClr val="FFCA08"/>
                </a:solidFill>
              </a:rPr>
              <a:t> a Dia</a:t>
            </a:r>
          </a:p>
          <a:p>
            <a:r>
              <a:rPr lang="cs-CZ" dirty="0">
                <a:solidFill>
                  <a:srgbClr val="FFCA08"/>
                </a:solidFill>
              </a:rPr>
              <a:t>Nebyla jen jedna tradice (</a:t>
            </a:r>
            <a:r>
              <a:rPr lang="cs-CZ" dirty="0" err="1">
                <a:solidFill>
                  <a:srgbClr val="FFCA08"/>
                </a:solidFill>
              </a:rPr>
              <a:t>Afrodíté</a:t>
            </a:r>
            <a:r>
              <a:rPr lang="cs-CZ" dirty="0">
                <a:solidFill>
                  <a:srgbClr val="FFCA08"/>
                </a:solidFill>
              </a:rPr>
              <a:t>, Athéna, Erós), </a:t>
            </a:r>
            <a:r>
              <a:rPr lang="cs-CZ" dirty="0" err="1">
                <a:solidFill>
                  <a:srgbClr val="FFCA08"/>
                </a:solidFill>
              </a:rPr>
              <a:t>Apollódoros</a:t>
            </a:r>
            <a:r>
              <a:rPr lang="cs-CZ" dirty="0">
                <a:solidFill>
                  <a:srgbClr val="FFCA08"/>
                </a:solidFill>
              </a:rPr>
              <a:t> (</a:t>
            </a:r>
            <a:r>
              <a:rPr lang="cs-CZ" dirty="0" err="1">
                <a:solidFill>
                  <a:srgbClr val="FFCA08"/>
                </a:solidFill>
              </a:rPr>
              <a:t>Pseudo</a:t>
            </a:r>
            <a:r>
              <a:rPr lang="cs-CZ" dirty="0">
                <a:solidFill>
                  <a:srgbClr val="FFCA08"/>
                </a:solidFill>
              </a:rPr>
              <a:t>)</a:t>
            </a:r>
          </a:p>
          <a:p>
            <a:r>
              <a:rPr lang="cs-CZ" dirty="0">
                <a:solidFill>
                  <a:srgbClr val="FFCA08"/>
                </a:solidFill>
              </a:rPr>
              <a:t>Svět vznikl z chaosu (Gaia, Tartaros, Erós), </a:t>
            </a:r>
            <a:r>
              <a:rPr lang="cs-CZ" i="1" dirty="0">
                <a:solidFill>
                  <a:srgbClr val="FFCA08"/>
                </a:solidFill>
              </a:rPr>
              <a:t>arché</a:t>
            </a:r>
          </a:p>
          <a:p>
            <a:r>
              <a:rPr lang="cs-CZ" dirty="0">
                <a:solidFill>
                  <a:srgbClr val="FFCA08"/>
                </a:solidFill>
              </a:rPr>
              <a:t>Střídání vlády nad světem</a:t>
            </a:r>
          </a:p>
          <a:p>
            <a:r>
              <a:rPr lang="cs-CZ" dirty="0">
                <a:solidFill>
                  <a:srgbClr val="FFCA08"/>
                </a:solidFill>
              </a:rPr>
              <a:t>Více i méně důležitá božstva, zrození nestvůr (</a:t>
            </a:r>
            <a:r>
              <a:rPr lang="cs-CZ" i="1" dirty="0" err="1">
                <a:solidFill>
                  <a:srgbClr val="FFCA08"/>
                </a:solidFill>
              </a:rPr>
              <a:t>Th</a:t>
            </a:r>
            <a:r>
              <a:rPr lang="cs-CZ" dirty="0">
                <a:solidFill>
                  <a:srgbClr val="FFCA08"/>
                </a:solidFill>
              </a:rPr>
              <a:t>. 270–336), řek (</a:t>
            </a:r>
            <a:r>
              <a:rPr lang="cs-CZ" i="1" dirty="0" err="1">
                <a:solidFill>
                  <a:srgbClr val="FFCA08"/>
                </a:solidFill>
              </a:rPr>
              <a:t>Th</a:t>
            </a:r>
            <a:r>
              <a:rPr lang="cs-CZ" dirty="0">
                <a:solidFill>
                  <a:srgbClr val="FFCA08"/>
                </a:solidFill>
              </a:rPr>
              <a:t>. 337–345)</a:t>
            </a:r>
          </a:p>
          <a:p>
            <a:r>
              <a:rPr lang="cs-CZ" dirty="0">
                <a:solidFill>
                  <a:srgbClr val="FFCA08"/>
                </a:solidFill>
              </a:rPr>
              <a:t>Gaia → </a:t>
            </a:r>
            <a:r>
              <a:rPr lang="cs-CZ" dirty="0" err="1">
                <a:solidFill>
                  <a:srgbClr val="FFCA08"/>
                </a:solidFill>
              </a:rPr>
              <a:t>Úranos</a:t>
            </a:r>
            <a:r>
              <a:rPr lang="cs-CZ" dirty="0">
                <a:solidFill>
                  <a:srgbClr val="FFCA08"/>
                </a:solidFill>
              </a:rPr>
              <a:t> (+mnoho dalších)</a:t>
            </a:r>
          </a:p>
          <a:p>
            <a:r>
              <a:rPr lang="cs-CZ" dirty="0">
                <a:solidFill>
                  <a:srgbClr val="FFCA08"/>
                </a:solidFill>
              </a:rPr>
              <a:t>Gaia + </a:t>
            </a:r>
            <a:r>
              <a:rPr lang="cs-CZ" dirty="0" err="1">
                <a:solidFill>
                  <a:srgbClr val="FFCA08"/>
                </a:solidFill>
              </a:rPr>
              <a:t>Úranos</a:t>
            </a:r>
            <a:r>
              <a:rPr lang="cs-CZ" dirty="0">
                <a:solidFill>
                  <a:srgbClr val="FFCA08"/>
                </a:solidFill>
              </a:rPr>
              <a:t> → Titáni (Kronos, </a:t>
            </a:r>
            <a:r>
              <a:rPr lang="cs-CZ" dirty="0" err="1">
                <a:solidFill>
                  <a:srgbClr val="FFCA08"/>
                </a:solidFill>
              </a:rPr>
              <a:t>Rheia</a:t>
            </a:r>
            <a:r>
              <a:rPr lang="cs-CZ" dirty="0">
                <a:solidFill>
                  <a:srgbClr val="FFCA08"/>
                </a:solidFill>
              </a:rPr>
              <a:t>, </a:t>
            </a:r>
            <a:r>
              <a:rPr lang="cs-CZ" dirty="0" err="1">
                <a:solidFill>
                  <a:srgbClr val="FFCA08"/>
                </a:solidFill>
              </a:rPr>
              <a:t>Ókeanos</a:t>
            </a:r>
            <a:r>
              <a:rPr lang="cs-CZ" dirty="0">
                <a:solidFill>
                  <a:srgbClr val="FFCA08"/>
                </a:solidFill>
              </a:rPr>
              <a:t>, Themis, </a:t>
            </a:r>
            <a:r>
              <a:rPr lang="cs-CZ" dirty="0" err="1">
                <a:solidFill>
                  <a:srgbClr val="FFCA08"/>
                </a:solidFill>
              </a:rPr>
              <a:t>Mnémosýné</a:t>
            </a:r>
            <a:r>
              <a:rPr lang="cs-CZ" dirty="0">
                <a:solidFill>
                  <a:srgbClr val="FFCA08"/>
                </a:solidFill>
              </a:rPr>
              <a:t>, </a:t>
            </a:r>
            <a:r>
              <a:rPr lang="cs-CZ" dirty="0" err="1">
                <a:solidFill>
                  <a:srgbClr val="FFCA08"/>
                </a:solidFill>
              </a:rPr>
              <a:t>Tethys</a:t>
            </a:r>
            <a:r>
              <a:rPr lang="cs-CZ" dirty="0">
                <a:solidFill>
                  <a:srgbClr val="FFCA08"/>
                </a:solidFill>
              </a:rPr>
              <a:t>, … 12)</a:t>
            </a:r>
          </a:p>
          <a:p>
            <a:pPr marL="0" indent="0">
              <a:buNone/>
            </a:pPr>
            <a:endParaRPr lang="cs-CZ" dirty="0">
              <a:solidFill>
                <a:srgbClr val="FFCA08"/>
              </a:solidFill>
            </a:endParaRPr>
          </a:p>
          <a:p>
            <a:endParaRPr lang="cs-CZ" dirty="0">
              <a:solidFill>
                <a:srgbClr val="FFCA08"/>
              </a:solidFill>
            </a:endParaRPr>
          </a:p>
          <a:p>
            <a:endParaRPr lang="cs-CZ" dirty="0">
              <a:solidFill>
                <a:srgbClr val="FFCA08"/>
              </a:solidFill>
            </a:endParaRPr>
          </a:p>
        </p:txBody>
      </p:sp>
      <p:pic>
        <p:nvPicPr>
          <p:cNvPr id="4" name="Obrázek 3" descr="Obsah obrázku text, několik&#10;&#10;Popis byl vytvořen automaticky">
            <a:extLst>
              <a:ext uri="{FF2B5EF4-FFF2-40B4-BE49-F238E27FC236}">
                <a16:creationId xmlns:a16="http://schemas.microsoft.com/office/drawing/2014/main" id="{DA63A7EF-1961-40A7-8904-8ECBD8B6FB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8440" y="185659"/>
            <a:ext cx="3552295" cy="2232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5855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text&#10;&#10;Popis byl vytvořen automaticky">
            <a:extLst>
              <a:ext uri="{FF2B5EF4-FFF2-40B4-BE49-F238E27FC236}">
                <a16:creationId xmlns:a16="http://schemas.microsoft.com/office/drawing/2014/main" id="{E5F55479-1B8D-4502-8E1E-B5A939F2DC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1991" y="156209"/>
            <a:ext cx="1695340" cy="3039266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56BE9223-C702-4E4B-98C4-0203704C88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Hésiodos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48FD02C-B5FA-48F9-99C0-15EE7BF631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>
                <a:solidFill>
                  <a:srgbClr val="FFCA08"/>
                </a:solidFill>
              </a:rPr>
              <a:t>Úranos</a:t>
            </a:r>
            <a:r>
              <a:rPr lang="cs-CZ" dirty="0">
                <a:solidFill>
                  <a:srgbClr val="FFCA08"/>
                </a:solidFill>
              </a:rPr>
              <a:t> x Kronos</a:t>
            </a:r>
          </a:p>
          <a:p>
            <a:r>
              <a:rPr lang="cs-CZ" dirty="0">
                <a:solidFill>
                  <a:srgbClr val="FFCA08"/>
                </a:solidFill>
              </a:rPr>
              <a:t>Kronos + </a:t>
            </a:r>
            <a:r>
              <a:rPr lang="cs-CZ" dirty="0" err="1">
                <a:solidFill>
                  <a:srgbClr val="FFCA08"/>
                </a:solidFill>
              </a:rPr>
              <a:t>Rheia</a:t>
            </a:r>
            <a:r>
              <a:rPr lang="cs-CZ" dirty="0">
                <a:solidFill>
                  <a:srgbClr val="FFCA08"/>
                </a:solidFill>
              </a:rPr>
              <a:t> → </a:t>
            </a:r>
            <a:r>
              <a:rPr lang="cs-CZ" dirty="0" err="1">
                <a:solidFill>
                  <a:srgbClr val="FFCA08"/>
                </a:solidFill>
              </a:rPr>
              <a:t>Hestia</a:t>
            </a:r>
            <a:r>
              <a:rPr lang="cs-CZ" dirty="0">
                <a:solidFill>
                  <a:srgbClr val="FFCA08"/>
                </a:solidFill>
              </a:rPr>
              <a:t>, Démétér, Héra, </a:t>
            </a:r>
            <a:r>
              <a:rPr lang="cs-CZ" dirty="0" err="1">
                <a:solidFill>
                  <a:srgbClr val="FFCA08"/>
                </a:solidFill>
              </a:rPr>
              <a:t>Poseidón</a:t>
            </a:r>
            <a:r>
              <a:rPr lang="cs-CZ" dirty="0">
                <a:solidFill>
                  <a:srgbClr val="FFCA08"/>
                </a:solidFill>
              </a:rPr>
              <a:t>, </a:t>
            </a:r>
            <a:r>
              <a:rPr lang="cs-CZ" dirty="0" err="1">
                <a:solidFill>
                  <a:srgbClr val="FFCA08"/>
                </a:solidFill>
              </a:rPr>
              <a:t>Hádés</a:t>
            </a:r>
            <a:r>
              <a:rPr lang="cs-CZ" dirty="0">
                <a:solidFill>
                  <a:srgbClr val="FFCA08"/>
                </a:solidFill>
              </a:rPr>
              <a:t>, Zeus</a:t>
            </a:r>
          </a:p>
          <a:p>
            <a:r>
              <a:rPr lang="cs-CZ" dirty="0">
                <a:solidFill>
                  <a:srgbClr val="FFCA08"/>
                </a:solidFill>
              </a:rPr>
              <a:t>Zeus x Kronos</a:t>
            </a:r>
          </a:p>
          <a:p>
            <a:r>
              <a:rPr lang="cs-CZ" dirty="0">
                <a:solidFill>
                  <a:srgbClr val="FFCA08"/>
                </a:solidFill>
              </a:rPr>
              <a:t>Prométheus a lidé, </a:t>
            </a:r>
            <a:r>
              <a:rPr lang="cs-CZ" dirty="0" err="1">
                <a:solidFill>
                  <a:srgbClr val="FFCA08"/>
                </a:solidFill>
              </a:rPr>
              <a:t>Pandóra</a:t>
            </a:r>
            <a:r>
              <a:rPr lang="cs-CZ" dirty="0">
                <a:solidFill>
                  <a:srgbClr val="FFCA08"/>
                </a:solidFill>
              </a:rPr>
              <a:t> (</a:t>
            </a:r>
            <a:r>
              <a:rPr lang="cs-CZ" i="1" dirty="0" err="1">
                <a:solidFill>
                  <a:srgbClr val="FFCA08"/>
                </a:solidFill>
              </a:rPr>
              <a:t>Th</a:t>
            </a:r>
            <a:r>
              <a:rPr lang="cs-CZ" dirty="0">
                <a:solidFill>
                  <a:srgbClr val="FFCA08"/>
                </a:solidFill>
              </a:rPr>
              <a:t>. 565–612)</a:t>
            </a:r>
          </a:p>
          <a:p>
            <a:r>
              <a:rPr lang="cs-CZ" dirty="0">
                <a:solidFill>
                  <a:srgbClr val="FFCA08"/>
                </a:solidFill>
              </a:rPr>
              <a:t>Popis podsvětí</a:t>
            </a:r>
          </a:p>
          <a:p>
            <a:r>
              <a:rPr lang="cs-CZ" dirty="0">
                <a:solidFill>
                  <a:srgbClr val="FFCA08"/>
                </a:solidFill>
              </a:rPr>
              <a:t>Zrození olympských bohů a hrdinů</a:t>
            </a:r>
          </a:p>
          <a:p>
            <a:r>
              <a:rPr lang="cs-CZ" dirty="0">
                <a:solidFill>
                  <a:srgbClr val="FFCA08"/>
                </a:solidFill>
              </a:rPr>
              <a:t>Komparativní mytologie, další tradice</a:t>
            </a:r>
          </a:p>
          <a:p>
            <a:r>
              <a:rPr lang="cs-CZ" dirty="0">
                <a:solidFill>
                  <a:srgbClr val="FFCA08"/>
                </a:solidFill>
              </a:rPr>
              <a:t>Podobnosti s mytologiemi Předního východu (</a:t>
            </a:r>
            <a:r>
              <a:rPr lang="cs-CZ" i="1" dirty="0" err="1">
                <a:solidFill>
                  <a:srgbClr val="FFCA08"/>
                </a:solidFill>
              </a:rPr>
              <a:t>Enúma</a:t>
            </a:r>
            <a:r>
              <a:rPr lang="cs-CZ" i="1" dirty="0">
                <a:solidFill>
                  <a:srgbClr val="FFCA08"/>
                </a:solidFill>
              </a:rPr>
              <a:t> </a:t>
            </a:r>
            <a:r>
              <a:rPr lang="cs-CZ" i="1" dirty="0" err="1">
                <a:solidFill>
                  <a:srgbClr val="FFCA08"/>
                </a:solidFill>
              </a:rPr>
              <a:t>Eliš</a:t>
            </a:r>
            <a:r>
              <a:rPr lang="cs-CZ" i="1" dirty="0">
                <a:solidFill>
                  <a:srgbClr val="FFCA08"/>
                </a:solidFill>
              </a:rPr>
              <a:t>, Píseň </a:t>
            </a:r>
            <a:r>
              <a:rPr lang="cs-CZ" i="1" dirty="0" err="1">
                <a:solidFill>
                  <a:srgbClr val="FFCA08"/>
                </a:solidFill>
              </a:rPr>
              <a:t>Kumarbiho</a:t>
            </a:r>
            <a:r>
              <a:rPr lang="cs-CZ" dirty="0">
                <a:solidFill>
                  <a:srgbClr val="FFCA08"/>
                </a:solidFill>
              </a:rPr>
              <a:t>)</a:t>
            </a:r>
          </a:p>
          <a:p>
            <a:endParaRPr lang="cs-CZ" dirty="0">
              <a:solidFill>
                <a:srgbClr val="FFCA08"/>
              </a:solidFill>
            </a:endParaRPr>
          </a:p>
        </p:txBody>
      </p:sp>
      <p:pic>
        <p:nvPicPr>
          <p:cNvPr id="4" name="Obrázek 3" descr="Obsah obrázku sklenice, plavidlo, malování&#10;&#10;Popis byl vytvořen automaticky">
            <a:extLst>
              <a:ext uri="{FF2B5EF4-FFF2-40B4-BE49-F238E27FC236}">
                <a16:creationId xmlns:a16="http://schemas.microsoft.com/office/drawing/2014/main" id="{C860BCF6-F065-42CF-8319-B40A9F24AA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4008" y="2917390"/>
            <a:ext cx="3465653" cy="2174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8241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F9DF8BD-5DE8-4EEF-9FE4-4A17B40701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E28C7AFB-54A8-4FD5-B0E6-0D2DEEA48A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8325" y="484981"/>
            <a:ext cx="7850717" cy="5888038"/>
          </a:xfrm>
        </p:spPr>
      </p:pic>
    </p:spTree>
    <p:extLst>
      <p:ext uri="{BB962C8B-B14F-4D97-AF65-F5344CB8AC3E}">
        <p14:creationId xmlns:p14="http://schemas.microsoft.com/office/powerpoint/2010/main" val="5231124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6E648D2-D7B9-4DD6-AE29-1E99BF7A11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Hésiodos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8431623-E10A-4C6F-A383-F8C4530296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>
                <a:solidFill>
                  <a:srgbClr val="FFCA08"/>
                </a:solidFill>
              </a:rPr>
              <a:t>Práce a dni (</a:t>
            </a:r>
            <a:r>
              <a:rPr lang="cs-CZ" i="1" dirty="0" err="1">
                <a:solidFill>
                  <a:srgbClr val="FFCA08"/>
                </a:solidFill>
              </a:rPr>
              <a:t>Erga</a:t>
            </a:r>
            <a:r>
              <a:rPr lang="cs-CZ" i="1" dirty="0">
                <a:solidFill>
                  <a:srgbClr val="FFCA08"/>
                </a:solidFill>
              </a:rPr>
              <a:t> </a:t>
            </a:r>
            <a:r>
              <a:rPr lang="cs-CZ" i="1" dirty="0" err="1">
                <a:solidFill>
                  <a:srgbClr val="FFCA08"/>
                </a:solidFill>
              </a:rPr>
              <a:t>kai</a:t>
            </a:r>
            <a:r>
              <a:rPr lang="cs-CZ" i="1" dirty="0">
                <a:solidFill>
                  <a:srgbClr val="FFCA08"/>
                </a:solidFill>
              </a:rPr>
              <a:t> </a:t>
            </a:r>
            <a:r>
              <a:rPr lang="cs-CZ" i="1" dirty="0" err="1">
                <a:solidFill>
                  <a:srgbClr val="FFCA08"/>
                </a:solidFill>
              </a:rPr>
              <a:t>hémerai</a:t>
            </a:r>
            <a:r>
              <a:rPr lang="cs-CZ" dirty="0">
                <a:solidFill>
                  <a:srgbClr val="FFCA08"/>
                </a:solidFill>
              </a:rPr>
              <a:t>)</a:t>
            </a:r>
          </a:p>
          <a:p>
            <a:r>
              <a:rPr lang="cs-CZ" dirty="0">
                <a:solidFill>
                  <a:srgbClr val="FFCA08"/>
                </a:solidFill>
              </a:rPr>
              <a:t>Daktylský hexametr, 828 veršů</a:t>
            </a:r>
          </a:p>
          <a:p>
            <a:r>
              <a:rPr lang="cs-CZ" dirty="0">
                <a:solidFill>
                  <a:srgbClr val="FFCA08"/>
                </a:solidFill>
              </a:rPr>
              <a:t>Didaktický epos</a:t>
            </a:r>
          </a:p>
          <a:p>
            <a:r>
              <a:rPr lang="cs-CZ" dirty="0">
                <a:solidFill>
                  <a:srgbClr val="FFCA08"/>
                </a:solidFill>
              </a:rPr>
              <a:t>Spor s bratrem </a:t>
            </a:r>
            <a:r>
              <a:rPr lang="cs-CZ" dirty="0" err="1">
                <a:solidFill>
                  <a:srgbClr val="FFCA08"/>
                </a:solidFill>
              </a:rPr>
              <a:t>Persem</a:t>
            </a:r>
            <a:r>
              <a:rPr lang="cs-CZ" dirty="0">
                <a:solidFill>
                  <a:srgbClr val="FFCA08"/>
                </a:solidFill>
              </a:rPr>
              <a:t> – dědictví (</a:t>
            </a:r>
            <a:r>
              <a:rPr lang="cs-CZ" i="1" dirty="0">
                <a:solidFill>
                  <a:srgbClr val="FFCA08"/>
                </a:solidFill>
              </a:rPr>
              <a:t>Op</a:t>
            </a:r>
            <a:r>
              <a:rPr lang="cs-CZ" dirty="0">
                <a:solidFill>
                  <a:srgbClr val="FFCA08"/>
                </a:solidFill>
              </a:rPr>
              <a:t>. 202–237), soud</a:t>
            </a:r>
          </a:p>
          <a:p>
            <a:r>
              <a:rPr lang="cs-CZ" dirty="0">
                <a:solidFill>
                  <a:srgbClr val="FFCA08"/>
                </a:solidFill>
              </a:rPr>
              <a:t>Invokace </a:t>
            </a:r>
            <a:r>
              <a:rPr lang="cs-CZ" dirty="0" err="1">
                <a:solidFill>
                  <a:srgbClr val="FFCA08"/>
                </a:solidFill>
              </a:rPr>
              <a:t>Mús</a:t>
            </a:r>
            <a:r>
              <a:rPr lang="cs-CZ" dirty="0">
                <a:solidFill>
                  <a:srgbClr val="FFCA08"/>
                </a:solidFill>
              </a:rPr>
              <a:t>, </a:t>
            </a:r>
            <a:r>
              <a:rPr lang="cs-CZ" dirty="0" err="1">
                <a:solidFill>
                  <a:srgbClr val="FFCA08"/>
                </a:solidFill>
              </a:rPr>
              <a:t>Eris</a:t>
            </a:r>
            <a:r>
              <a:rPr lang="cs-CZ" dirty="0">
                <a:solidFill>
                  <a:srgbClr val="FFCA08"/>
                </a:solidFill>
              </a:rPr>
              <a:t> (svár – dobrá i špatná)</a:t>
            </a:r>
          </a:p>
          <a:p>
            <a:r>
              <a:rPr lang="cs-CZ" dirty="0">
                <a:solidFill>
                  <a:srgbClr val="FFCA08"/>
                </a:solidFill>
              </a:rPr>
              <a:t>Rady v oblasti zemědělství, života</a:t>
            </a:r>
          </a:p>
          <a:p>
            <a:r>
              <a:rPr lang="cs-CZ" dirty="0">
                <a:solidFill>
                  <a:srgbClr val="FFCA08"/>
                </a:solidFill>
              </a:rPr>
              <a:t>Spravedlnost – příklady z mytologie (Prométheus, </a:t>
            </a:r>
            <a:r>
              <a:rPr lang="cs-CZ" dirty="0" err="1">
                <a:solidFill>
                  <a:srgbClr val="FFCA08"/>
                </a:solidFill>
              </a:rPr>
              <a:t>Pandóra</a:t>
            </a:r>
            <a:r>
              <a:rPr lang="cs-CZ" dirty="0">
                <a:solidFill>
                  <a:srgbClr val="FFCA08"/>
                </a:solidFill>
              </a:rPr>
              <a:t> - </a:t>
            </a:r>
            <a:r>
              <a:rPr lang="cs-CZ" i="1" dirty="0" err="1">
                <a:solidFill>
                  <a:srgbClr val="FFCA08"/>
                </a:solidFill>
              </a:rPr>
              <a:t>pithos</a:t>
            </a:r>
            <a:r>
              <a:rPr lang="cs-CZ" dirty="0">
                <a:solidFill>
                  <a:srgbClr val="FFCA08"/>
                </a:solidFill>
              </a:rPr>
              <a:t>)</a:t>
            </a:r>
          </a:p>
          <a:p>
            <a:r>
              <a:rPr lang="cs-CZ" dirty="0">
                <a:solidFill>
                  <a:srgbClr val="FFCA08"/>
                </a:solidFill>
              </a:rPr>
              <a:t>Práce je „špatná“, lidský úděl, nutnost (</a:t>
            </a:r>
            <a:r>
              <a:rPr lang="cs-CZ" i="1" dirty="0">
                <a:solidFill>
                  <a:srgbClr val="FFCA08"/>
                </a:solidFill>
              </a:rPr>
              <a:t>Op</a:t>
            </a:r>
            <a:r>
              <a:rPr lang="cs-CZ" dirty="0">
                <a:solidFill>
                  <a:srgbClr val="FFCA08"/>
                </a:solidFill>
              </a:rPr>
              <a:t>. 42–49, 174–179)</a:t>
            </a:r>
          </a:p>
          <a:p>
            <a:r>
              <a:rPr lang="cs-CZ" dirty="0">
                <a:solidFill>
                  <a:srgbClr val="FFCA08"/>
                </a:solidFill>
              </a:rPr>
              <a:t>Poctivá práce je cesta, „bez práce nejsou koláče“ (</a:t>
            </a:r>
            <a:r>
              <a:rPr lang="cs-CZ" i="1" dirty="0">
                <a:solidFill>
                  <a:srgbClr val="FFCA08"/>
                </a:solidFill>
              </a:rPr>
              <a:t>Op</a:t>
            </a:r>
            <a:r>
              <a:rPr lang="cs-CZ" dirty="0">
                <a:solidFill>
                  <a:srgbClr val="FFCA08"/>
                </a:solidFill>
              </a:rPr>
              <a:t>. 286–292, 311–316)</a:t>
            </a:r>
          </a:p>
          <a:p>
            <a:r>
              <a:rPr lang="cs-CZ" dirty="0">
                <a:solidFill>
                  <a:srgbClr val="FFCA08"/>
                </a:solidFill>
              </a:rPr>
              <a:t>Na počátku se měli lidé lépe (</a:t>
            </a:r>
            <a:r>
              <a:rPr lang="cs-CZ" i="1" dirty="0">
                <a:solidFill>
                  <a:srgbClr val="FFCA08"/>
                </a:solidFill>
              </a:rPr>
              <a:t>Op</a:t>
            </a:r>
            <a:r>
              <a:rPr lang="cs-CZ" dirty="0">
                <a:solidFill>
                  <a:srgbClr val="FFCA08"/>
                </a:solidFill>
              </a:rPr>
              <a:t>. 90–104)</a:t>
            </a:r>
          </a:p>
        </p:txBody>
      </p:sp>
      <p:pic>
        <p:nvPicPr>
          <p:cNvPr id="5" name="Obrázek 4" descr="Obsah obrázku sklenice, plavidlo, rostlina, keramické nádobí&#10;&#10;Popis byl vytvořen automaticky">
            <a:extLst>
              <a:ext uri="{FF2B5EF4-FFF2-40B4-BE49-F238E27FC236}">
                <a16:creationId xmlns:a16="http://schemas.microsoft.com/office/drawing/2014/main" id="{A2C49CB4-C3D1-4FFB-8A3A-20FB8160DC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5635" y="230819"/>
            <a:ext cx="1786958" cy="2689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6214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FDE217F-38BD-48E2-A053-145DD7C7B9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Hésiodos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8295DC3-6B90-4B2F-8275-C1D2F09A41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>
                <a:solidFill>
                  <a:srgbClr val="FFCA08"/>
                </a:solidFill>
              </a:rPr>
              <a:t>5 lidských věků – zlatý, stříbrný, bronzový, hrdinů, železný (</a:t>
            </a:r>
            <a:r>
              <a:rPr lang="cs-CZ" i="1" dirty="0">
                <a:solidFill>
                  <a:srgbClr val="FFCA08"/>
                </a:solidFill>
              </a:rPr>
              <a:t>Op</a:t>
            </a:r>
            <a:r>
              <a:rPr lang="cs-CZ" dirty="0">
                <a:solidFill>
                  <a:srgbClr val="FFCA08"/>
                </a:solidFill>
              </a:rPr>
              <a:t>. 109–173)</a:t>
            </a:r>
          </a:p>
          <a:p>
            <a:r>
              <a:rPr lang="cs-CZ" dirty="0">
                <a:solidFill>
                  <a:srgbClr val="FFCA08"/>
                </a:solidFill>
              </a:rPr>
              <a:t>Různé rady – nebrat peníze (320–326), neubližovat ostatním (327–334), ctít bohy (335–341), … → jinak trest bohů</a:t>
            </a:r>
          </a:p>
          <a:p>
            <a:r>
              <a:rPr lang="cs-CZ" dirty="0">
                <a:solidFill>
                  <a:srgbClr val="FFCA08"/>
                </a:solidFill>
              </a:rPr>
              <a:t>Zemědělský rok – kdy co dělat</a:t>
            </a:r>
          </a:p>
          <a:p>
            <a:r>
              <a:rPr lang="cs-CZ" dirty="0">
                <a:solidFill>
                  <a:srgbClr val="FFCA08"/>
                </a:solidFill>
              </a:rPr>
              <a:t>I zmínky o astronomii (383, 416–420, 565)</a:t>
            </a:r>
          </a:p>
          <a:p>
            <a:r>
              <a:rPr lang="cs-CZ" dirty="0">
                <a:solidFill>
                  <a:srgbClr val="FFCA08"/>
                </a:solidFill>
              </a:rPr>
              <a:t>Námořní rady (617–693)</a:t>
            </a:r>
          </a:p>
          <a:p>
            <a:r>
              <a:rPr lang="cs-CZ" dirty="0">
                <a:solidFill>
                  <a:srgbClr val="FFCA08"/>
                </a:solidFill>
              </a:rPr>
              <a:t>Rodinné rady (694–714)</a:t>
            </a:r>
          </a:p>
          <a:p>
            <a:r>
              <a:rPr lang="cs-CZ" dirty="0">
                <a:solidFill>
                  <a:srgbClr val="FFCA08"/>
                </a:solidFill>
              </a:rPr>
              <a:t>Průběh měsíce a významné dny (764–824)</a:t>
            </a:r>
          </a:p>
        </p:txBody>
      </p:sp>
    </p:spTree>
    <p:extLst>
      <p:ext uri="{BB962C8B-B14F-4D97-AF65-F5344CB8AC3E}">
        <p14:creationId xmlns:p14="http://schemas.microsoft.com/office/powerpoint/2010/main" val="20320072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7EB8B82-ED55-4181-BD6D-BE1EBBDDE0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77B8BB4-505E-4AE0-BEAA-834BCFD410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 err="1">
                <a:solidFill>
                  <a:srgbClr val="FFCA08"/>
                </a:solidFill>
              </a:rPr>
              <a:t>Hésiodos</a:t>
            </a:r>
            <a:r>
              <a:rPr lang="cs-CZ" dirty="0">
                <a:solidFill>
                  <a:srgbClr val="FFCA08"/>
                </a:solidFill>
              </a:rPr>
              <a:t>, 1976. </a:t>
            </a:r>
            <a:r>
              <a:rPr lang="cs-CZ" i="1" dirty="0">
                <a:solidFill>
                  <a:srgbClr val="FFCA08"/>
                </a:solidFill>
              </a:rPr>
              <a:t>Železný věk</a:t>
            </a:r>
            <a:r>
              <a:rPr lang="cs-CZ" dirty="0">
                <a:solidFill>
                  <a:srgbClr val="FFCA08"/>
                </a:solidFill>
              </a:rPr>
              <a:t>, Praha: Odeon.</a:t>
            </a:r>
          </a:p>
          <a:p>
            <a:r>
              <a:rPr lang="cs-CZ" dirty="0" err="1">
                <a:solidFill>
                  <a:srgbClr val="FFCA08"/>
                </a:solidFill>
              </a:rPr>
              <a:t>Montanari</a:t>
            </a:r>
            <a:r>
              <a:rPr lang="cs-CZ" dirty="0">
                <a:solidFill>
                  <a:srgbClr val="FFCA08"/>
                </a:solidFill>
              </a:rPr>
              <a:t>, F., </a:t>
            </a:r>
            <a:r>
              <a:rPr lang="cs-CZ" dirty="0" err="1">
                <a:solidFill>
                  <a:srgbClr val="FFCA08"/>
                </a:solidFill>
              </a:rPr>
              <a:t>Tsangalis</a:t>
            </a:r>
            <a:r>
              <a:rPr lang="cs-CZ" dirty="0">
                <a:solidFill>
                  <a:srgbClr val="FFCA08"/>
                </a:solidFill>
              </a:rPr>
              <a:t>, Ch., </a:t>
            </a:r>
            <a:r>
              <a:rPr lang="cs-CZ" dirty="0" err="1">
                <a:solidFill>
                  <a:srgbClr val="FFCA08"/>
                </a:solidFill>
              </a:rPr>
              <a:t>Rengakos</a:t>
            </a:r>
            <a:r>
              <a:rPr lang="cs-CZ" dirty="0">
                <a:solidFill>
                  <a:srgbClr val="FFCA08"/>
                </a:solidFill>
              </a:rPr>
              <a:t>, A. (</a:t>
            </a:r>
            <a:r>
              <a:rPr lang="cs-CZ" dirty="0" err="1">
                <a:solidFill>
                  <a:srgbClr val="FFCA08"/>
                </a:solidFill>
              </a:rPr>
              <a:t>eds</a:t>
            </a:r>
            <a:r>
              <a:rPr lang="cs-CZ" dirty="0">
                <a:solidFill>
                  <a:srgbClr val="FFCA08"/>
                </a:solidFill>
              </a:rPr>
              <a:t>.). 2009. </a:t>
            </a:r>
            <a:r>
              <a:rPr lang="cs-CZ" i="1" dirty="0" err="1">
                <a:solidFill>
                  <a:srgbClr val="FFCA08"/>
                </a:solidFill>
              </a:rPr>
              <a:t>Brill’s</a:t>
            </a:r>
            <a:r>
              <a:rPr lang="cs-CZ" i="1" dirty="0">
                <a:solidFill>
                  <a:srgbClr val="FFCA08"/>
                </a:solidFill>
              </a:rPr>
              <a:t> </a:t>
            </a:r>
            <a:r>
              <a:rPr lang="cs-CZ" i="1" dirty="0" err="1">
                <a:solidFill>
                  <a:srgbClr val="FFCA08"/>
                </a:solidFill>
              </a:rPr>
              <a:t>Companion</a:t>
            </a:r>
            <a:r>
              <a:rPr lang="cs-CZ" i="1" dirty="0">
                <a:solidFill>
                  <a:srgbClr val="FFCA08"/>
                </a:solidFill>
              </a:rPr>
              <a:t> to </a:t>
            </a:r>
            <a:r>
              <a:rPr lang="cs-CZ" i="1" dirty="0" err="1">
                <a:solidFill>
                  <a:srgbClr val="FFCA08"/>
                </a:solidFill>
              </a:rPr>
              <a:t>Hesiod</a:t>
            </a:r>
            <a:r>
              <a:rPr lang="cs-CZ" dirty="0">
                <a:solidFill>
                  <a:srgbClr val="FFCA08"/>
                </a:solidFill>
              </a:rPr>
              <a:t>. Leiden: </a:t>
            </a:r>
            <a:r>
              <a:rPr lang="cs-CZ" dirty="0" err="1">
                <a:solidFill>
                  <a:srgbClr val="FFCA08"/>
                </a:solidFill>
              </a:rPr>
              <a:t>Brill</a:t>
            </a:r>
            <a:r>
              <a:rPr lang="cs-CZ" dirty="0">
                <a:solidFill>
                  <a:srgbClr val="FFCA08"/>
                </a:solidFill>
              </a:rPr>
              <a:t>. </a:t>
            </a:r>
          </a:p>
          <a:p>
            <a:r>
              <a:rPr lang="en-US" dirty="0">
                <a:solidFill>
                  <a:srgbClr val="FFCA08"/>
                </a:solidFill>
              </a:rPr>
              <a:t>Woodard, R. D. (2007) “Hesiod and Greek Myth,” In Woodard, R. D. (ed.), </a:t>
            </a:r>
            <a:r>
              <a:rPr lang="en-US" i="1" dirty="0">
                <a:solidFill>
                  <a:srgbClr val="FFCA08"/>
                </a:solidFill>
              </a:rPr>
              <a:t>The Cambridge Companion to Greek Mythology</a:t>
            </a:r>
            <a:r>
              <a:rPr lang="en-US" dirty="0">
                <a:solidFill>
                  <a:srgbClr val="FFCA08"/>
                </a:solidFill>
              </a:rPr>
              <a:t>, Cambridge Companions to Literature, Cambridge, Cambridge University Press, pp. 83–165.</a:t>
            </a:r>
            <a:r>
              <a:rPr lang="cs-CZ" dirty="0">
                <a:solidFill>
                  <a:srgbClr val="FFCA08"/>
                </a:solidFill>
              </a:rPr>
              <a:t> </a:t>
            </a:r>
          </a:p>
          <a:p>
            <a:r>
              <a:rPr lang="cs-CZ" dirty="0" err="1">
                <a:solidFill>
                  <a:srgbClr val="FFCA08"/>
                </a:solidFill>
              </a:rPr>
              <a:t>Loney</a:t>
            </a:r>
            <a:r>
              <a:rPr lang="cs-CZ" dirty="0">
                <a:solidFill>
                  <a:srgbClr val="FFCA08"/>
                </a:solidFill>
              </a:rPr>
              <a:t>, A., </a:t>
            </a:r>
            <a:r>
              <a:rPr lang="cs-CZ" dirty="0" err="1">
                <a:solidFill>
                  <a:srgbClr val="FFCA08"/>
                </a:solidFill>
              </a:rPr>
              <a:t>Scully</a:t>
            </a:r>
            <a:r>
              <a:rPr lang="cs-CZ" dirty="0">
                <a:solidFill>
                  <a:srgbClr val="FFCA08"/>
                </a:solidFill>
              </a:rPr>
              <a:t>, S. (</a:t>
            </a:r>
            <a:r>
              <a:rPr lang="cs-CZ" dirty="0" err="1">
                <a:solidFill>
                  <a:srgbClr val="FFCA08"/>
                </a:solidFill>
              </a:rPr>
              <a:t>eds</a:t>
            </a:r>
            <a:r>
              <a:rPr lang="cs-CZ" dirty="0">
                <a:solidFill>
                  <a:srgbClr val="FFCA08"/>
                </a:solidFill>
              </a:rPr>
              <a:t>.). 2018. </a:t>
            </a:r>
            <a:r>
              <a:rPr lang="cs-CZ" i="1" dirty="0" err="1">
                <a:solidFill>
                  <a:srgbClr val="FFCA08"/>
                </a:solidFill>
              </a:rPr>
              <a:t>The</a:t>
            </a:r>
            <a:r>
              <a:rPr lang="cs-CZ" i="1" dirty="0">
                <a:solidFill>
                  <a:srgbClr val="FFCA08"/>
                </a:solidFill>
              </a:rPr>
              <a:t> Oxford Handbook to </a:t>
            </a:r>
            <a:r>
              <a:rPr lang="cs-CZ" i="1" dirty="0" err="1">
                <a:solidFill>
                  <a:srgbClr val="FFCA08"/>
                </a:solidFill>
              </a:rPr>
              <a:t>Hesiod</a:t>
            </a:r>
            <a:r>
              <a:rPr lang="cs-CZ" dirty="0">
                <a:solidFill>
                  <a:srgbClr val="FFCA08"/>
                </a:solidFill>
              </a:rPr>
              <a:t>. Oxford: Oxford University </a:t>
            </a:r>
            <a:r>
              <a:rPr lang="cs-CZ" dirty="0" err="1">
                <a:solidFill>
                  <a:srgbClr val="FFCA08"/>
                </a:solidFill>
              </a:rPr>
              <a:t>Press</a:t>
            </a:r>
            <a:r>
              <a:rPr lang="cs-CZ" dirty="0">
                <a:solidFill>
                  <a:srgbClr val="FFCA08"/>
                </a:solidFill>
              </a:rPr>
              <a:t>.</a:t>
            </a:r>
          </a:p>
          <a:p>
            <a:r>
              <a:rPr lang="en-US" dirty="0">
                <a:solidFill>
                  <a:srgbClr val="FFCA08"/>
                </a:solidFill>
              </a:rPr>
              <a:t>Koning, H.H., 2010. </a:t>
            </a:r>
            <a:r>
              <a:rPr lang="en-US" i="1" dirty="0">
                <a:solidFill>
                  <a:srgbClr val="FFCA08"/>
                </a:solidFill>
              </a:rPr>
              <a:t>Hesiod, the other poet: ancient reception of a cultural icon</a:t>
            </a:r>
            <a:r>
              <a:rPr lang="en-US" dirty="0">
                <a:solidFill>
                  <a:srgbClr val="FFCA08"/>
                </a:solidFill>
              </a:rPr>
              <a:t>, Leiden: Brill.</a:t>
            </a:r>
            <a:endParaRPr lang="cs-CZ" dirty="0">
              <a:solidFill>
                <a:srgbClr val="FFCA08"/>
              </a:solidFill>
            </a:endParaRPr>
          </a:p>
          <a:p>
            <a:r>
              <a:rPr lang="en-US" dirty="0">
                <a:solidFill>
                  <a:srgbClr val="FFCA08"/>
                </a:solidFill>
              </a:rPr>
              <a:t>Janko, R., 2007. </a:t>
            </a:r>
            <a:r>
              <a:rPr lang="en-US" i="1" dirty="0">
                <a:solidFill>
                  <a:srgbClr val="FFCA08"/>
                </a:solidFill>
              </a:rPr>
              <a:t>Homer, Hesiod and the hymns: diachronic development in epic diction</a:t>
            </a:r>
            <a:r>
              <a:rPr lang="en-US" dirty="0">
                <a:solidFill>
                  <a:srgbClr val="FFCA08"/>
                </a:solidFill>
              </a:rPr>
              <a:t>, Cambridge: Cambridge University Press.</a:t>
            </a:r>
            <a:endParaRPr lang="cs-CZ" dirty="0">
              <a:solidFill>
                <a:srgbClr val="FFCA0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53917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7A4F93B-6A11-4389-AA29-2C621D2782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4501" y="-402167"/>
            <a:ext cx="9818703" cy="1462596"/>
          </a:xfrm>
        </p:spPr>
        <p:txBody>
          <a:bodyPr>
            <a:noAutofit/>
          </a:bodyPr>
          <a:lstStyle/>
          <a:p>
            <a:r>
              <a:rPr lang="cs-CZ" sz="4800" dirty="0">
                <a:solidFill>
                  <a:schemeClr val="tx2">
                    <a:lumMod val="25000"/>
                  </a:schemeClr>
                </a:solidFill>
              </a:rPr>
              <a:t>Topografie antického Řecka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CB9668E1-136E-46F5-9B84-D5F697B817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3486" y="1082171"/>
            <a:ext cx="9418320" cy="1691640"/>
          </a:xfrm>
        </p:spPr>
        <p:txBody>
          <a:bodyPr/>
          <a:lstStyle/>
          <a:p>
            <a:pPr algn="ctr"/>
            <a:r>
              <a:rPr lang="cs-CZ" dirty="0">
                <a:solidFill>
                  <a:schemeClr val="tx2">
                    <a:lumMod val="25000"/>
                  </a:schemeClr>
                </a:solidFill>
              </a:rPr>
              <a:t>Hellas (</a:t>
            </a:r>
            <a:r>
              <a:rPr lang="el-GR" dirty="0">
                <a:solidFill>
                  <a:schemeClr val="bg2">
                    <a:lumMod val="75000"/>
                    <a:lumOff val="25000"/>
                  </a:schemeClr>
                </a:solidFill>
              </a:rPr>
              <a:t>Ἑλλάς</a:t>
            </a:r>
            <a:r>
              <a:rPr lang="cs-CZ" dirty="0">
                <a:solidFill>
                  <a:schemeClr val="tx2">
                    <a:lumMod val="25000"/>
                  </a:schemeClr>
                </a:solidFill>
              </a:rPr>
              <a:t>)</a:t>
            </a:r>
          </a:p>
        </p:txBody>
      </p:sp>
      <p:pic>
        <p:nvPicPr>
          <p:cNvPr id="5" name="Zástupný obsah 4" descr="Obsah obrázku mapa&#10;&#10;Popis byl vytvořen automaticky">
            <a:extLst>
              <a:ext uri="{FF2B5EF4-FFF2-40B4-BE49-F238E27FC236}">
                <a16:creationId xmlns:a16="http://schemas.microsoft.com/office/drawing/2014/main" id="{884EF85D-CF0B-473A-A096-808523DD843C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93875"/>
            <a:ext cx="5151438" cy="4846638"/>
          </a:xfrm>
        </p:spPr>
      </p:pic>
      <p:pic>
        <p:nvPicPr>
          <p:cNvPr id="7" name="Obrázek 6" descr="Obsah obrázku mapa&#10;&#10;Popis byl vytvořen automaticky">
            <a:extLst>
              <a:ext uri="{FF2B5EF4-FFF2-40B4-BE49-F238E27FC236}">
                <a16:creationId xmlns:a16="http://schemas.microsoft.com/office/drawing/2014/main" id="{51343BB2-B752-4626-9989-07C747C63C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3853" y="1793916"/>
            <a:ext cx="6426858" cy="494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131146"/>
      </p:ext>
    </p:extLst>
  </p:cSld>
  <p:clrMapOvr>
    <a:masterClrMapping/>
  </p:clrMapOvr>
</p:sld>
</file>

<file path=ppt/theme/theme1.xml><?xml version="1.0" encoding="utf-8"?>
<a:theme xmlns:a="http://schemas.openxmlformats.org/drawingml/2006/main" name="Pohled">
  <a:themeElements>
    <a:clrScheme name="Žlutá">
      <a:dk1>
        <a:sysClr val="windowText" lastClr="000000"/>
      </a:dk1>
      <a:lt1>
        <a:sysClr val="window" lastClr="FFFFFF"/>
      </a:lt1>
      <a:dk2>
        <a:srgbClr val="39302A"/>
      </a:dk2>
      <a:lt2>
        <a:srgbClr val="E5DEDB"/>
      </a:lt2>
      <a:accent1>
        <a:srgbClr val="FFCA08"/>
      </a:accent1>
      <a:accent2>
        <a:srgbClr val="F8931D"/>
      </a:accent2>
      <a:accent3>
        <a:srgbClr val="CE8D3E"/>
      </a:accent3>
      <a:accent4>
        <a:srgbClr val="EC7016"/>
      </a:accent4>
      <a:accent5>
        <a:srgbClr val="E64823"/>
      </a:accent5>
      <a:accent6>
        <a:srgbClr val="9C6A6A"/>
      </a:accent6>
      <a:hlink>
        <a:srgbClr val="2998E3"/>
      </a:hlink>
      <a:folHlink>
        <a:srgbClr val="7F723D"/>
      </a:folHlink>
    </a:clrScheme>
    <a:fontScheme name="Pohled">
      <a:maj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Pohled">
      <a:fillStyleLst>
        <a:solidFill>
          <a:schemeClr val="phClr"/>
        </a:solidFill>
        <a:solidFill>
          <a:schemeClr val="phClr">
            <a:tint val="60000"/>
            <a:satMod val="120000"/>
          </a:schemeClr>
        </a:solidFill>
        <a:solidFill>
          <a:schemeClr val="phClr">
            <a:shade val="75000"/>
            <a:satMod val="13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3970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95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240" dir="5400000" algn="tl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9525" prstMaterial="flat">
            <a:bevelT w="0" h="0" prst="coolSlant"/>
            <a:contourClr>
              <a:schemeClr val="phClr">
                <a:shade val="35000"/>
                <a:satMod val="130000"/>
              </a:schemeClr>
            </a:contourClr>
          </a:sp3d>
        </a:effectStyle>
        <a:effectStyle>
          <a:effectLst>
            <a:outerShdw blurRad="76200" dist="25400" dir="5400000" algn="tl" rotWithShape="0">
              <a:srgbClr val="000000">
                <a:alpha val="5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9050" prstMaterial="flat">
            <a:bevelT w="0" h="0" prst="coolSlant"/>
            <a:contourClr>
              <a:schemeClr val="phClr">
                <a:shade val="25000"/>
                <a:satMod val="14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4000"/>
                <a:shade val="98000"/>
                <a:satMod val="130000"/>
                <a:lumMod val="102000"/>
              </a:schemeClr>
            </a:gs>
            <a:gs pos="100000">
              <a:schemeClr val="phClr">
                <a:tint val="98000"/>
                <a:shade val="78000"/>
                <a:satMod val="14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iew" id="{BA0EB5A6-F2D4-4F82-977B-64ADEE4A2A69}" vid="{7B713C7F-58B7-4AE9-B361-B13EB9EC4C0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TM03457515[[fn=Pohled]]</Template>
  <TotalTime>0</TotalTime>
  <Words>1180</Words>
  <Application>Microsoft Office PowerPoint</Application>
  <PresentationFormat>Širokoúhlá obrazovka</PresentationFormat>
  <Paragraphs>221</Paragraphs>
  <Slides>29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29</vt:i4>
      </vt:variant>
    </vt:vector>
  </HeadingPairs>
  <TitlesOfParts>
    <vt:vector size="33" baseType="lpstr">
      <vt:lpstr>Arial</vt:lpstr>
      <vt:lpstr>Century Schoolbook</vt:lpstr>
      <vt:lpstr>Wingdings 2</vt:lpstr>
      <vt:lpstr>Pohled</vt:lpstr>
      <vt:lpstr>DSBcA05 - seminář</vt:lpstr>
      <vt:lpstr>Hésiodos</vt:lpstr>
      <vt:lpstr>Hésiodos</vt:lpstr>
      <vt:lpstr>Hésiodos</vt:lpstr>
      <vt:lpstr>Prezentace aplikace PowerPoint</vt:lpstr>
      <vt:lpstr>Hésiodos</vt:lpstr>
      <vt:lpstr>Hésiodos</vt:lpstr>
      <vt:lpstr>Prezentace aplikace PowerPoint</vt:lpstr>
      <vt:lpstr>Topografie antického Řecka</vt:lpstr>
      <vt:lpstr>Peloponnésos</vt:lpstr>
      <vt:lpstr>Sparta</vt:lpstr>
      <vt:lpstr>Další kraje Peloponnésu</vt:lpstr>
      <vt:lpstr>Korinthos</vt:lpstr>
      <vt:lpstr>Prezentace aplikace PowerPoint</vt:lpstr>
      <vt:lpstr>Megara</vt:lpstr>
      <vt:lpstr>Attika</vt:lpstr>
      <vt:lpstr>Athény</vt:lpstr>
      <vt:lpstr>Prezentace aplikace PowerPoint</vt:lpstr>
      <vt:lpstr>Prezentace aplikace PowerPoint</vt:lpstr>
      <vt:lpstr>Prezentace aplikace PowerPoint</vt:lpstr>
      <vt:lpstr>Boiótie</vt:lpstr>
      <vt:lpstr>Théby</vt:lpstr>
      <vt:lpstr>Další regiony středního a severního Řecka</vt:lpstr>
      <vt:lpstr>Delfy</vt:lpstr>
      <vt:lpstr>Ostrovy</vt:lpstr>
      <vt:lpstr>Malá Asie</vt:lpstr>
      <vt:lpstr>Literatura</vt:lpstr>
      <vt:lpstr>Hra I</vt:lpstr>
      <vt:lpstr>Hra II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DSBcA05 - seminář</dc:title>
  <dc:creator>Libor Pruša</dc:creator>
  <cp:lastModifiedBy>Libor Pruša</cp:lastModifiedBy>
  <cp:revision>226</cp:revision>
  <dcterms:created xsi:type="dcterms:W3CDTF">2021-03-07T12:56:08Z</dcterms:created>
  <dcterms:modified xsi:type="dcterms:W3CDTF">2023-03-09T16:30:15Z</dcterms:modified>
</cp:coreProperties>
</file>