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62" r:id="rId5"/>
    <p:sldId id="263" r:id="rId6"/>
    <p:sldId id="276" r:id="rId7"/>
    <p:sldId id="264" r:id="rId8"/>
    <p:sldId id="275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0" autoAdjust="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5D89-7A28-4E92-9BA0-BBEAAC65AE39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CEF5-AC41-4DFD-A7C0-64E6DCFF03D9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95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5D89-7A28-4E92-9BA0-BBEAAC65AE39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CEF5-AC41-4DFD-A7C0-64E6DCFF03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50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5D89-7A28-4E92-9BA0-BBEAAC65AE39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CEF5-AC41-4DFD-A7C0-64E6DCFF03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62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5D89-7A28-4E92-9BA0-BBEAAC65AE39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CEF5-AC41-4DFD-A7C0-64E6DCFF03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79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5D89-7A28-4E92-9BA0-BBEAAC65AE39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CEF5-AC41-4DFD-A7C0-64E6DCFF03D9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45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5D89-7A28-4E92-9BA0-BBEAAC65AE39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CEF5-AC41-4DFD-A7C0-64E6DCFF03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79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5D89-7A28-4E92-9BA0-BBEAAC65AE39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CEF5-AC41-4DFD-A7C0-64E6DCFF03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183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5D89-7A28-4E92-9BA0-BBEAAC65AE39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CEF5-AC41-4DFD-A7C0-64E6DCFF03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13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5D89-7A28-4E92-9BA0-BBEAAC65AE39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CEF5-AC41-4DFD-A7C0-64E6DCFF03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59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FDB5D89-7A28-4E92-9BA0-BBEAAC65AE39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9DCEF5-AC41-4DFD-A7C0-64E6DCFF03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58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5D89-7A28-4E92-9BA0-BBEAAC65AE39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CEF5-AC41-4DFD-A7C0-64E6DCFF03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39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DB5D89-7A28-4E92-9BA0-BBEAAC65AE39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09DCEF5-AC41-4DFD-A7C0-64E6DCFF03D9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69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9A71B8-52A8-4DD3-B924-90C6A5565B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Dějiny Řecka I - seminář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9842B89-9824-429C-84D8-7EC2034A78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latin typeface="+mn-lt"/>
                <a:cs typeface="Arial" panose="020B0604020202020204" pitchFamily="34" charset="0"/>
              </a:rPr>
              <a:t>3. Hodina</a:t>
            </a:r>
          </a:p>
          <a:p>
            <a:r>
              <a:rPr lang="cs-CZ" dirty="0" err="1">
                <a:latin typeface="+mn-lt"/>
                <a:cs typeface="Arial" panose="020B0604020202020204" pitchFamily="34" charset="0"/>
              </a:rPr>
              <a:t>Plútarchos</a:t>
            </a:r>
            <a:r>
              <a:rPr lang="cs-CZ" dirty="0">
                <a:latin typeface="+mn-lt"/>
                <a:cs typeface="Arial" panose="020B0604020202020204" pitchFamily="34" charset="0"/>
              </a:rPr>
              <a:t>, řecká společnost</a:t>
            </a:r>
          </a:p>
        </p:txBody>
      </p:sp>
    </p:spTree>
    <p:extLst>
      <p:ext uri="{BB962C8B-B14F-4D97-AF65-F5344CB8AC3E}">
        <p14:creationId xmlns:p14="http://schemas.microsoft.com/office/powerpoint/2010/main" val="587737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500C10-DDBE-401B-BAF2-0AC9EB72E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Řecká společnost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A1CD04-396F-41B8-BA74-0DF88CDD5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Občanství</a:t>
            </a:r>
          </a:p>
          <a:p>
            <a:r>
              <a:rPr lang="cs-CZ" dirty="0"/>
              <a:t>Svobodní:</a:t>
            </a:r>
          </a:p>
          <a:p>
            <a:r>
              <a:rPr lang="cs-CZ" dirty="0"/>
              <a:t>  Plnoprávní</a:t>
            </a:r>
          </a:p>
          <a:p>
            <a:r>
              <a:rPr lang="cs-CZ" dirty="0"/>
              <a:t>  Neplnoprávní</a:t>
            </a:r>
          </a:p>
          <a:p>
            <a:r>
              <a:rPr lang="cs-CZ" dirty="0"/>
              <a:t>    Ženy</a:t>
            </a:r>
          </a:p>
          <a:p>
            <a:r>
              <a:rPr lang="cs-CZ" dirty="0"/>
              <a:t>    Děti</a:t>
            </a:r>
          </a:p>
          <a:p>
            <a:r>
              <a:rPr lang="cs-CZ" dirty="0"/>
              <a:t>    Cizinci</a:t>
            </a:r>
          </a:p>
          <a:p>
            <a:r>
              <a:rPr lang="cs-CZ" dirty="0"/>
              <a:t>Otroci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7763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F1522-668B-418C-94FA-835901A28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společnosti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6C377D-6F66-41E9-9AEC-1AA50076C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Plnoprávní – podíl na vládě, majetek, půda (</a:t>
            </a:r>
            <a:r>
              <a:rPr lang="cs-CZ" i="1" dirty="0" err="1"/>
              <a:t>kléros</a:t>
            </a:r>
            <a:r>
              <a:rPr lang="cs-CZ" dirty="0"/>
              <a:t>), svobodní</a:t>
            </a:r>
          </a:p>
          <a:p>
            <a:r>
              <a:rPr lang="cs-CZ" dirty="0"/>
              <a:t>Cizinci – </a:t>
            </a:r>
            <a:r>
              <a:rPr lang="cs-CZ" i="1" dirty="0" err="1"/>
              <a:t>xenoi</a:t>
            </a:r>
            <a:r>
              <a:rPr lang="cs-CZ" dirty="0"/>
              <a:t>, </a:t>
            </a:r>
            <a:r>
              <a:rPr lang="cs-CZ" i="1" dirty="0" err="1"/>
              <a:t>metoikoi</a:t>
            </a:r>
            <a:r>
              <a:rPr lang="cs-CZ" i="1" dirty="0"/>
              <a:t> – </a:t>
            </a:r>
            <a:r>
              <a:rPr lang="cs-CZ" dirty="0"/>
              <a:t>také povinnosti</a:t>
            </a:r>
            <a:endParaRPr lang="cs-CZ" i="1" dirty="0"/>
          </a:p>
          <a:p>
            <a:r>
              <a:rPr lang="cs-CZ" dirty="0"/>
              <a:t>Athény – 4 třídy (</a:t>
            </a:r>
            <a:r>
              <a:rPr lang="cs-CZ" i="1" dirty="0" err="1"/>
              <a:t>pentakosiomedimnoi</a:t>
            </a:r>
            <a:r>
              <a:rPr lang="cs-CZ" i="1" dirty="0"/>
              <a:t>, </a:t>
            </a:r>
            <a:r>
              <a:rPr lang="cs-CZ" i="1" dirty="0" err="1"/>
              <a:t>hippeis</a:t>
            </a:r>
            <a:r>
              <a:rPr lang="cs-CZ" i="1" dirty="0"/>
              <a:t>, </a:t>
            </a:r>
            <a:r>
              <a:rPr lang="cs-CZ" i="1" dirty="0" err="1"/>
              <a:t>zeugítai</a:t>
            </a:r>
            <a:r>
              <a:rPr lang="cs-CZ" i="1" dirty="0"/>
              <a:t>, </a:t>
            </a:r>
            <a:r>
              <a:rPr lang="cs-CZ" i="1" dirty="0" err="1"/>
              <a:t>thétes</a:t>
            </a:r>
            <a:r>
              <a:rPr lang="cs-CZ" dirty="0"/>
              <a:t>), občan narozením, jmenováním; syn zapsán do fýly, 18 let občan (zapsán do dému), 2letý výcvik (</a:t>
            </a:r>
            <a:r>
              <a:rPr lang="cs-CZ" i="1" dirty="0" err="1"/>
              <a:t>efébia</a:t>
            </a:r>
            <a:r>
              <a:rPr lang="cs-CZ" dirty="0"/>
              <a:t>), </a:t>
            </a:r>
            <a:r>
              <a:rPr lang="cs-CZ" i="1" dirty="0"/>
              <a:t>ekklésia, </a:t>
            </a:r>
            <a:r>
              <a:rPr lang="cs-CZ" dirty="0"/>
              <a:t>soud, sňatek, vlastnictví, </a:t>
            </a:r>
            <a:r>
              <a:rPr lang="cs-CZ" dirty="0" err="1"/>
              <a:t>leitúrgie</a:t>
            </a:r>
            <a:r>
              <a:rPr lang="cs-CZ" dirty="0"/>
              <a:t>, volen do úřadu od 30 let</a:t>
            </a:r>
          </a:p>
          <a:p>
            <a:r>
              <a:rPr lang="cs-CZ" dirty="0"/>
              <a:t>Sparta – </a:t>
            </a:r>
            <a:r>
              <a:rPr lang="cs-CZ" i="1" dirty="0" err="1"/>
              <a:t>homoioi</a:t>
            </a:r>
            <a:r>
              <a:rPr lang="cs-CZ" i="1" dirty="0"/>
              <a:t> (</a:t>
            </a:r>
            <a:r>
              <a:rPr lang="cs-CZ" i="1" dirty="0" err="1"/>
              <a:t>Spartiátai</a:t>
            </a:r>
            <a:r>
              <a:rPr lang="cs-CZ" i="1" dirty="0"/>
              <a:t>), </a:t>
            </a:r>
            <a:r>
              <a:rPr lang="cs-CZ" i="1" dirty="0" err="1"/>
              <a:t>perioikoi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dirty="0" err="1"/>
              <a:t>nepln</a:t>
            </a:r>
            <a:r>
              <a:rPr lang="cs-CZ" dirty="0"/>
              <a:t>.); Sparťan – </a:t>
            </a:r>
            <a:r>
              <a:rPr lang="cs-CZ" i="1" dirty="0" err="1"/>
              <a:t>agógé</a:t>
            </a:r>
            <a:r>
              <a:rPr lang="cs-CZ" dirty="0"/>
              <a:t>, 30 let občan, stálý vojenský výcvik, </a:t>
            </a:r>
            <a:r>
              <a:rPr lang="cs-CZ" dirty="0" err="1"/>
              <a:t>syssítie</a:t>
            </a:r>
            <a:r>
              <a:rPr lang="cs-CZ" dirty="0"/>
              <a:t>, </a:t>
            </a:r>
            <a:r>
              <a:rPr lang="cs-CZ" i="1" dirty="0" err="1"/>
              <a:t>apellá</a:t>
            </a:r>
            <a:r>
              <a:rPr lang="cs-CZ" dirty="0"/>
              <a:t>, </a:t>
            </a:r>
            <a:r>
              <a:rPr lang="cs-CZ" dirty="0" err="1"/>
              <a:t>eforát</a:t>
            </a:r>
            <a:r>
              <a:rPr lang="cs-CZ" dirty="0"/>
              <a:t>, </a:t>
            </a:r>
            <a:r>
              <a:rPr lang="cs-CZ" i="1" dirty="0" err="1"/>
              <a:t>gerúsia</a:t>
            </a:r>
            <a:r>
              <a:rPr lang="cs-CZ" dirty="0"/>
              <a:t> </a:t>
            </a:r>
          </a:p>
          <a:p>
            <a:r>
              <a:rPr lang="cs-CZ" dirty="0"/>
              <a:t>Práva bylo možné ztratit </a:t>
            </a:r>
            <a:r>
              <a:rPr lang="cs-CZ" i="1" dirty="0"/>
              <a:t>– </a:t>
            </a:r>
            <a:r>
              <a:rPr lang="cs-CZ" i="1" dirty="0" err="1"/>
              <a:t>atímia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352305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710936-1FAC-4517-8D40-2B50F9678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6954CF-F2B7-4B9F-8FED-928969EEB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Otroctví - </a:t>
            </a:r>
            <a:r>
              <a:rPr lang="cs-CZ" i="1" dirty="0" err="1"/>
              <a:t>δοῦλος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 err="1"/>
              <a:t>dúlos</a:t>
            </a:r>
            <a:r>
              <a:rPr lang="cs-CZ" dirty="0"/>
              <a:t>)</a:t>
            </a:r>
            <a:endParaRPr lang="cs-CZ" i="1" dirty="0"/>
          </a:p>
          <a:p>
            <a:r>
              <a:rPr lang="cs-CZ" dirty="0"/>
              <a:t>Různá povolání – zemědělství, doly, pomocníci v domácnosti, specializované práce, zákaz politické činnosti</a:t>
            </a:r>
          </a:p>
          <a:p>
            <a:r>
              <a:rPr lang="cs-CZ" dirty="0"/>
              <a:t>Osobní x veřejné vlastnictví</a:t>
            </a:r>
          </a:p>
          <a:p>
            <a:r>
              <a:rPr lang="cs-CZ" dirty="0"/>
              <a:t>Z Řecka i odjinud</a:t>
            </a:r>
          </a:p>
          <a:p>
            <a:r>
              <a:rPr lang="cs-CZ" dirty="0"/>
              <a:t>Koupení, prodání, půjčení, narození, dluhy</a:t>
            </a:r>
          </a:p>
          <a:p>
            <a:r>
              <a:rPr lang="cs-CZ" dirty="0"/>
              <a:t>Přirozené (</a:t>
            </a:r>
            <a:r>
              <a:rPr lang="cs-CZ" dirty="0" err="1"/>
              <a:t>Aristotelés</a:t>
            </a:r>
            <a:r>
              <a:rPr lang="cs-CZ" dirty="0"/>
              <a:t>, </a:t>
            </a:r>
            <a:r>
              <a:rPr lang="cs-CZ" i="1" dirty="0"/>
              <a:t>Politika </a:t>
            </a:r>
            <a:r>
              <a:rPr lang="cs-CZ" dirty="0"/>
              <a:t>1254b27–33), </a:t>
            </a:r>
            <a:r>
              <a:rPr lang="cs-CZ" i="1" dirty="0" err="1"/>
              <a:t>ktéma</a:t>
            </a:r>
            <a:r>
              <a:rPr lang="cs-CZ" i="1" dirty="0"/>
              <a:t> </a:t>
            </a:r>
            <a:r>
              <a:rPr lang="cs-CZ" i="1" dirty="0" err="1"/>
              <a:t>empsýchon</a:t>
            </a:r>
            <a:endParaRPr lang="cs-CZ" i="1" dirty="0"/>
          </a:p>
          <a:p>
            <a:r>
              <a:rPr lang="cs-CZ" dirty="0"/>
              <a:t>Azyl v chrámech</a:t>
            </a:r>
          </a:p>
          <a:p>
            <a:r>
              <a:rPr lang="cs-CZ" dirty="0"/>
              <a:t>Záleželo na původu, pohlaví, profesi, věku – různá cena</a:t>
            </a:r>
          </a:p>
          <a:p>
            <a:r>
              <a:rPr lang="cs-CZ" dirty="0"/>
              <a:t>Možnost vykoupení, propuštění</a:t>
            </a:r>
          </a:p>
        </p:txBody>
      </p:sp>
    </p:spTree>
    <p:extLst>
      <p:ext uri="{BB962C8B-B14F-4D97-AF65-F5344CB8AC3E}">
        <p14:creationId xmlns:p14="http://schemas.microsoft.com/office/powerpoint/2010/main" val="1272834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202EF5-AB0E-4F27-892E-EC21D9AC8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8EF9F7-95AF-4606-9ABB-09EEC0405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Heilóti</a:t>
            </a:r>
            <a:r>
              <a:rPr lang="cs-CZ" dirty="0"/>
              <a:t> (</a:t>
            </a:r>
            <a:r>
              <a:rPr lang="el-GR" i="1" dirty="0"/>
              <a:t>εἵλωτες</a:t>
            </a:r>
            <a:r>
              <a:rPr lang="cs-CZ" dirty="0"/>
              <a:t>)</a:t>
            </a:r>
          </a:p>
          <a:p>
            <a:r>
              <a:rPr lang="cs-CZ" dirty="0"/>
              <a:t>Z </a:t>
            </a:r>
            <a:r>
              <a:rPr lang="cs-CZ" dirty="0" err="1"/>
              <a:t>Lakónie</a:t>
            </a:r>
            <a:r>
              <a:rPr lang="cs-CZ" dirty="0"/>
              <a:t>, </a:t>
            </a:r>
            <a:r>
              <a:rPr lang="cs-CZ" dirty="0" err="1"/>
              <a:t>Messénie</a:t>
            </a:r>
            <a:endParaRPr lang="cs-CZ" dirty="0"/>
          </a:p>
          <a:p>
            <a:r>
              <a:rPr lang="cs-CZ" dirty="0"/>
              <a:t>Veřejné vlastnictví Sparťanů</a:t>
            </a:r>
          </a:p>
          <a:p>
            <a:r>
              <a:rPr lang="cs-CZ" dirty="0"/>
              <a:t>Rozdělování jednotlivých občanům</a:t>
            </a:r>
          </a:p>
          <a:p>
            <a:r>
              <a:rPr lang="cs-CZ" dirty="0"/>
              <a:t>Celé rodiny</a:t>
            </a:r>
          </a:p>
          <a:p>
            <a:r>
              <a:rPr lang="cs-CZ" dirty="0"/>
              <a:t>Připoutáni k půdě, zemědělci</a:t>
            </a:r>
          </a:p>
          <a:p>
            <a:r>
              <a:rPr lang="cs-CZ" dirty="0" err="1"/>
              <a:t>Messénské</a:t>
            </a:r>
            <a:r>
              <a:rPr lang="cs-CZ" dirty="0"/>
              <a:t> války</a:t>
            </a:r>
          </a:p>
          <a:p>
            <a:r>
              <a:rPr lang="cs-CZ" dirty="0"/>
              <a:t>Každoroční vyhlašování války, ponižování, </a:t>
            </a:r>
            <a:r>
              <a:rPr lang="cs-CZ" i="1" dirty="0" err="1"/>
              <a:t>krypteia</a:t>
            </a:r>
            <a:endParaRPr lang="cs-CZ" i="1" dirty="0"/>
          </a:p>
          <a:p>
            <a:r>
              <a:rPr lang="cs-CZ" dirty="0"/>
              <a:t>I v armádě – pomocníci, lehkooděnci</a:t>
            </a:r>
          </a:p>
          <a:p>
            <a:r>
              <a:rPr lang="cs-CZ" dirty="0"/>
              <a:t>Podobné i jinde v Řecku – </a:t>
            </a:r>
            <a:r>
              <a:rPr lang="cs-CZ" i="1" dirty="0" err="1"/>
              <a:t>penesti</a:t>
            </a:r>
            <a:r>
              <a:rPr lang="cs-CZ" dirty="0"/>
              <a:t> v Thessalii, </a:t>
            </a:r>
            <a:r>
              <a:rPr lang="cs-CZ" i="1" dirty="0" err="1"/>
              <a:t>kláróti</a:t>
            </a:r>
            <a:r>
              <a:rPr lang="cs-CZ" dirty="0"/>
              <a:t> na Krétě</a:t>
            </a:r>
          </a:p>
        </p:txBody>
      </p:sp>
      <p:pic>
        <p:nvPicPr>
          <p:cNvPr id="5" name="Obrázek 4" descr="Obsah obrázku text, kylix, hrníček, komoda&#10;&#10;Popis byl vytvořen automaticky">
            <a:extLst>
              <a:ext uri="{FF2B5EF4-FFF2-40B4-BE49-F238E27FC236}">
                <a16:creationId xmlns:a16="http://schemas.microsoft.com/office/drawing/2014/main" id="{9089F1FA-91FC-4E17-A910-B479DC501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400050"/>
            <a:ext cx="3756964" cy="321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36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FA851B-4E36-4294-A5DE-7004E923A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F20E16-D705-43F6-8FB7-B5B6FD0E1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Athény</a:t>
            </a:r>
          </a:p>
          <a:p>
            <a:r>
              <a:rPr lang="cs-CZ" dirty="0"/>
              <a:t>Běžně v domácnostech (3–4)</a:t>
            </a:r>
          </a:p>
          <a:p>
            <a:r>
              <a:rPr lang="cs-CZ" dirty="0"/>
              <a:t>Možnost propuštění, vykoupení</a:t>
            </a:r>
          </a:p>
          <a:p>
            <a:r>
              <a:rPr lang="cs-CZ" dirty="0"/>
              <a:t>Ve válce nosiči, pomocníci, příp. i v boji</a:t>
            </a:r>
          </a:p>
          <a:p>
            <a:r>
              <a:rPr lang="cs-CZ" dirty="0"/>
              <a:t>Nakládání s otroky – zcela záleželo na pánovi</a:t>
            </a:r>
          </a:p>
          <a:p>
            <a:r>
              <a:rPr lang="cs-CZ" dirty="0"/>
              <a:t>Nesměli být zabíjeni</a:t>
            </a:r>
          </a:p>
          <a:p>
            <a:r>
              <a:rPr lang="cs-CZ" i="1" dirty="0" err="1"/>
              <a:t>Hektémoroi</a:t>
            </a:r>
            <a:r>
              <a:rPr lang="cs-CZ" dirty="0"/>
              <a:t> </a:t>
            </a:r>
          </a:p>
          <a:p>
            <a:r>
              <a:rPr lang="cs-CZ" dirty="0"/>
              <a:t>Dlužní otroctví</a:t>
            </a:r>
          </a:p>
          <a:p>
            <a:r>
              <a:rPr lang="cs-CZ" dirty="0"/>
              <a:t>U soudu zastupován pánem, mučení u výslechu</a:t>
            </a:r>
          </a:p>
        </p:txBody>
      </p:sp>
      <p:pic>
        <p:nvPicPr>
          <p:cNvPr id="5" name="Obrázek 4" descr="Obsah obrázku text, staré&#10;&#10;Popis byl vytvořen automaticky">
            <a:extLst>
              <a:ext uri="{FF2B5EF4-FFF2-40B4-BE49-F238E27FC236}">
                <a16:creationId xmlns:a16="http://schemas.microsoft.com/office/drawing/2014/main" id="{9640755F-8533-4085-9D7D-00F4A1E60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416" y="390525"/>
            <a:ext cx="5401733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80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CE0363-54CB-4436-9E98-E433C21A0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236817-919C-409F-9B90-0CFFCEDFF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Rodina (</a:t>
            </a:r>
            <a:r>
              <a:rPr lang="cs-CZ" i="1" dirty="0" err="1"/>
              <a:t>oikos</a:t>
            </a:r>
            <a:r>
              <a:rPr lang="cs-CZ" dirty="0"/>
              <a:t>, </a:t>
            </a:r>
            <a:r>
              <a:rPr lang="cs-CZ" i="1" dirty="0" err="1"/>
              <a:t>οἶκος</a:t>
            </a:r>
            <a:r>
              <a:rPr lang="cs-CZ" dirty="0"/>
              <a:t>) – dům, domácnost, všichni členové a majetek</a:t>
            </a:r>
          </a:p>
          <a:p>
            <a:r>
              <a:rPr lang="cs-CZ" dirty="0"/>
              <a:t>V čele </a:t>
            </a:r>
            <a:r>
              <a:rPr lang="cs-CZ" i="1" dirty="0" err="1"/>
              <a:t>kýrios</a:t>
            </a:r>
            <a:endParaRPr lang="cs-CZ" i="1" dirty="0"/>
          </a:p>
          <a:p>
            <a:r>
              <a:rPr lang="cs-CZ" dirty="0"/>
              <a:t>Péče o majetek, domácnost, kult, zastupuje veřejně</a:t>
            </a:r>
          </a:p>
          <a:p>
            <a:r>
              <a:rPr lang="cs-CZ" dirty="0"/>
              <a:t>Přijetí dětí do rodiny – bylo dovoleno je odložit</a:t>
            </a:r>
          </a:p>
          <a:p>
            <a:r>
              <a:rPr lang="cs-CZ" dirty="0"/>
              <a:t>Dědické právo (pro dceru – </a:t>
            </a:r>
            <a:r>
              <a:rPr lang="cs-CZ" i="1" dirty="0" err="1"/>
              <a:t>epikléros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837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E9FDF8-7A9E-4C2C-947D-A3D9719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86A36F-41A3-493B-826B-863858A4D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Ženy </a:t>
            </a:r>
          </a:p>
          <a:p>
            <a:r>
              <a:rPr lang="cs-CZ" dirty="0"/>
              <a:t>Rozdíly podle měst</a:t>
            </a:r>
          </a:p>
          <a:p>
            <a:r>
              <a:rPr lang="cs-CZ" dirty="0"/>
              <a:t>Bez politických práv</a:t>
            </a:r>
          </a:p>
          <a:p>
            <a:r>
              <a:rPr lang="cs-CZ" dirty="0"/>
              <a:t>Péče o domácnost a děti</a:t>
            </a:r>
          </a:p>
          <a:p>
            <a:r>
              <a:rPr lang="cs-CZ" dirty="0"/>
              <a:t>Dohodnuté sňatky, věno</a:t>
            </a:r>
          </a:p>
          <a:p>
            <a:r>
              <a:rPr lang="cs-CZ" dirty="0"/>
              <a:t>Rozvod byl možný</a:t>
            </a:r>
          </a:p>
          <a:p>
            <a:r>
              <a:rPr lang="cs-CZ" dirty="0"/>
              <a:t>Vlastní části domu</a:t>
            </a:r>
          </a:p>
          <a:p>
            <a:r>
              <a:rPr lang="cs-CZ" dirty="0"/>
              <a:t>Málo vychází z domu</a:t>
            </a:r>
          </a:p>
          <a:p>
            <a:r>
              <a:rPr lang="cs-CZ" dirty="0"/>
              <a:t>Kněžské úřady, slavnosti – velmi prestižní, čistě ženské slavnosti - </a:t>
            </a:r>
            <a:r>
              <a:rPr lang="cs-CZ" dirty="0" err="1"/>
              <a:t>Thesmoforie</a:t>
            </a:r>
            <a:endParaRPr lang="cs-CZ" dirty="0"/>
          </a:p>
        </p:txBody>
      </p:sp>
      <p:pic>
        <p:nvPicPr>
          <p:cNvPr id="5" name="Obrázek 4" descr="Obsah obrázku text, plavidlo, sklenice, hrnek&#10;&#10;Popis byl vytvořen automaticky">
            <a:extLst>
              <a:ext uri="{FF2B5EF4-FFF2-40B4-BE49-F238E27FC236}">
                <a16:creationId xmlns:a16="http://schemas.microsoft.com/office/drawing/2014/main" id="{71E449EE-73D6-4B87-9951-424703B48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757" y="199814"/>
            <a:ext cx="2438400" cy="3657600"/>
          </a:xfrm>
          <a:prstGeom prst="rect">
            <a:avLst/>
          </a:prstGeom>
        </p:spPr>
      </p:pic>
      <p:pic>
        <p:nvPicPr>
          <p:cNvPr id="7" name="Obrázek 6" descr="Obsah obrázku budova, exteriér, socha, kámen&#10;&#10;Popis byl vytvořen automaticky">
            <a:extLst>
              <a:ext uri="{FF2B5EF4-FFF2-40B4-BE49-F238E27FC236}">
                <a16:creationId xmlns:a16="http://schemas.microsoft.com/office/drawing/2014/main" id="{14103804-F3A6-4C24-9E77-4A6FC5536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324" y="286603"/>
            <a:ext cx="2861526" cy="41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10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05A8EA-4DFA-4A47-85CC-9326F3453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D050B2-E6EB-44B2-84F5-017C5568D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Sparta</a:t>
            </a:r>
          </a:p>
          <a:p>
            <a:r>
              <a:rPr lang="cs-CZ" dirty="0"/>
              <a:t>Větší svoboda</a:t>
            </a:r>
          </a:p>
          <a:p>
            <a:r>
              <a:rPr lang="cs-CZ" dirty="0"/>
              <a:t>Mohly vlastnit majetek, dědit</a:t>
            </a:r>
          </a:p>
          <a:p>
            <a:r>
              <a:rPr lang="cs-CZ" dirty="0"/>
              <a:t>Lepší vzdělání</a:t>
            </a:r>
          </a:p>
          <a:p>
            <a:r>
              <a:rPr lang="cs-CZ" dirty="0"/>
              <a:t>Společná cvičení</a:t>
            </a:r>
          </a:p>
          <a:p>
            <a:r>
              <a:rPr lang="cs-CZ" dirty="0"/>
              <a:t>Vedení domácnosti</a:t>
            </a:r>
          </a:p>
          <a:p>
            <a:endParaRPr lang="cs-CZ" dirty="0"/>
          </a:p>
        </p:txBody>
      </p:sp>
      <p:pic>
        <p:nvPicPr>
          <p:cNvPr id="5" name="Obrázek 4" descr="Obsah obrázku text, tráva, několik&#10;&#10;Popis byl vytvořen automaticky">
            <a:extLst>
              <a:ext uri="{FF2B5EF4-FFF2-40B4-BE49-F238E27FC236}">
                <a16:creationId xmlns:a16="http://schemas.microsoft.com/office/drawing/2014/main" id="{41B483E7-DD3A-40F8-B7E9-21F332473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50" y="286603"/>
            <a:ext cx="5414312" cy="381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82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CE7D4C-B545-4984-9A35-2DCC59E8B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BBF398-9E64-4B4A-93E8-F47DCE5AF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Fisher, N. (2006). Citizens, Foreigners and Slaves in Greek Society. In</a:t>
            </a:r>
            <a:r>
              <a:rPr lang="cs-CZ" dirty="0"/>
              <a:t> </a:t>
            </a:r>
            <a:r>
              <a:rPr lang="en-US" dirty="0"/>
              <a:t>K.H. </a:t>
            </a:r>
            <a:r>
              <a:rPr lang="en-US" dirty="0" err="1"/>
              <a:t>Kinzl</a:t>
            </a:r>
            <a:r>
              <a:rPr lang="en-US" dirty="0"/>
              <a:t> (Ed.)</a:t>
            </a:r>
            <a:r>
              <a:rPr lang="cs-CZ" dirty="0"/>
              <a:t>.</a:t>
            </a:r>
            <a:r>
              <a:rPr lang="en-US" dirty="0"/>
              <a:t> </a:t>
            </a:r>
            <a:r>
              <a:rPr lang="en-US" i="1" dirty="0"/>
              <a:t>A Companion to the Classical Greek World</a:t>
            </a:r>
            <a:r>
              <a:rPr lang="cs-CZ" i="1" dirty="0"/>
              <a:t>. </a:t>
            </a:r>
            <a:r>
              <a:rPr lang="cs-CZ" dirty="0"/>
              <a:t>(pp. 327–349). </a:t>
            </a:r>
            <a:r>
              <a:rPr lang="cs-CZ" dirty="0" err="1"/>
              <a:t>Chichester</a:t>
            </a:r>
            <a:r>
              <a:rPr lang="cs-CZ" dirty="0"/>
              <a:t>: </a:t>
            </a:r>
            <a:r>
              <a:rPr lang="cs-CZ" dirty="0" err="1"/>
              <a:t>Wiley-Blackwell</a:t>
            </a:r>
            <a:r>
              <a:rPr lang="cs-CZ" dirty="0"/>
              <a:t>. </a:t>
            </a:r>
          </a:p>
          <a:p>
            <a:r>
              <a:rPr lang="en-US" dirty="0"/>
              <a:t>Pomeroy, S.B. (2006). Women and Ethnicity in Classical Greece: Changing the Paradigms.</a:t>
            </a:r>
            <a:r>
              <a:rPr lang="cs-CZ" dirty="0"/>
              <a:t> </a:t>
            </a:r>
            <a:r>
              <a:rPr lang="en-US" dirty="0"/>
              <a:t>In</a:t>
            </a:r>
            <a:r>
              <a:rPr lang="cs-CZ" dirty="0"/>
              <a:t> </a:t>
            </a:r>
            <a:r>
              <a:rPr lang="en-US" dirty="0"/>
              <a:t>K.H. </a:t>
            </a:r>
            <a:r>
              <a:rPr lang="en-US" dirty="0" err="1"/>
              <a:t>Kinzl</a:t>
            </a:r>
            <a:r>
              <a:rPr lang="en-US" dirty="0"/>
              <a:t> (Ed.)</a:t>
            </a:r>
            <a:r>
              <a:rPr lang="cs-CZ" dirty="0"/>
              <a:t>.</a:t>
            </a:r>
            <a:r>
              <a:rPr lang="en-US" dirty="0"/>
              <a:t> </a:t>
            </a:r>
            <a:r>
              <a:rPr lang="en-US" i="1" dirty="0"/>
              <a:t>A Companion to the Classical Greek World</a:t>
            </a:r>
            <a:r>
              <a:rPr lang="cs-CZ" i="1" dirty="0"/>
              <a:t>. </a:t>
            </a:r>
            <a:r>
              <a:rPr lang="cs-CZ" dirty="0"/>
              <a:t>(pp. 350–366). </a:t>
            </a:r>
            <a:r>
              <a:rPr lang="cs-CZ" dirty="0" err="1"/>
              <a:t>Chichester</a:t>
            </a:r>
            <a:r>
              <a:rPr lang="cs-CZ" dirty="0"/>
              <a:t>: </a:t>
            </a:r>
            <a:r>
              <a:rPr lang="cs-CZ" dirty="0" err="1"/>
              <a:t>Wiley-Blackwell</a:t>
            </a:r>
            <a:r>
              <a:rPr lang="cs-CZ" dirty="0"/>
              <a:t>. </a:t>
            </a:r>
          </a:p>
          <a:p>
            <a:r>
              <a:rPr lang="en-US" dirty="0"/>
              <a:t>Kellogg, D. L. (2021). Population and Social Structure. In J. </a:t>
            </a:r>
            <a:r>
              <a:rPr lang="en-US" dirty="0" err="1"/>
              <a:t>Neils</a:t>
            </a:r>
            <a:r>
              <a:rPr lang="en-US" dirty="0"/>
              <a:t> &amp; D. K. Rogers (Eds.), </a:t>
            </a:r>
            <a:r>
              <a:rPr lang="en-US" i="1" dirty="0"/>
              <a:t>The Cambridge Companion to Ancient Athens</a:t>
            </a:r>
            <a:r>
              <a:rPr lang="en-US" dirty="0"/>
              <a:t> (pp. 159–172). Cambridge: Cambridge University Press.</a:t>
            </a:r>
            <a:endParaRPr lang="cs-CZ" dirty="0"/>
          </a:p>
          <a:p>
            <a:r>
              <a:rPr lang="en-US" dirty="0"/>
              <a:t>Patterson, C. B. (2021). The Athenian Family. In J. </a:t>
            </a:r>
            <a:r>
              <a:rPr lang="en-US" dirty="0" err="1"/>
              <a:t>Neils</a:t>
            </a:r>
            <a:r>
              <a:rPr lang="en-US" dirty="0"/>
              <a:t> &amp; D. K. Rogers (Eds.), </a:t>
            </a:r>
            <a:r>
              <a:rPr lang="en-US" i="1" dirty="0"/>
              <a:t>The Cambridge Companion to Ancient Athens</a:t>
            </a:r>
            <a:r>
              <a:rPr lang="en-US" dirty="0"/>
              <a:t> (pp. 173–187). Cambridge: Cambridge University Press.</a:t>
            </a:r>
            <a:r>
              <a:rPr lang="cs-CZ" dirty="0"/>
              <a:t> </a:t>
            </a:r>
          </a:p>
          <a:p>
            <a:r>
              <a:rPr lang="fr-FR" dirty="0"/>
              <a:t>Gabrielsen, V. </a:t>
            </a:r>
            <a:r>
              <a:rPr lang="cs-CZ" dirty="0"/>
              <a:t>(2004). </a:t>
            </a:r>
            <a:r>
              <a:rPr lang="fr-FR" dirty="0"/>
              <a:t>La piraterie et le commerce des esclaves</a:t>
            </a:r>
            <a:r>
              <a:rPr lang="cs-CZ" dirty="0"/>
              <a:t>. I</a:t>
            </a:r>
            <a:r>
              <a:rPr lang="fr-FR" dirty="0"/>
              <a:t>n E. Erskine (</a:t>
            </a:r>
            <a:r>
              <a:rPr lang="cs-CZ" dirty="0"/>
              <a:t>E</a:t>
            </a:r>
            <a:r>
              <a:rPr lang="fr-FR" dirty="0"/>
              <a:t>d.)</a:t>
            </a:r>
            <a:r>
              <a:rPr lang="cs-CZ" dirty="0"/>
              <a:t>.</a:t>
            </a:r>
            <a:r>
              <a:rPr lang="fr-FR" dirty="0"/>
              <a:t> </a:t>
            </a:r>
            <a:r>
              <a:rPr lang="fr-FR" i="1" dirty="0"/>
              <a:t>Le Monde hellénistique. Espaces, sociétés, cultures. 323-31 av. J.-C.</a:t>
            </a:r>
            <a:r>
              <a:rPr lang="fr-FR" dirty="0"/>
              <a:t>.</a:t>
            </a:r>
            <a:r>
              <a:rPr lang="cs-CZ" dirty="0"/>
              <a:t> (pp. 495–511).</a:t>
            </a:r>
            <a:r>
              <a:rPr lang="fr-FR" dirty="0"/>
              <a:t> Rennes: Presses Universitaires de Rennes</a:t>
            </a:r>
            <a:r>
              <a:rPr lang="cs-CZ" dirty="0"/>
              <a:t>.</a:t>
            </a:r>
          </a:p>
          <a:p>
            <a:r>
              <a:rPr lang="en-US" dirty="0"/>
              <a:t>Cox, C</a:t>
            </a:r>
            <a:r>
              <a:rPr lang="cs-CZ" dirty="0"/>
              <a:t>. A.</a:t>
            </a:r>
            <a:r>
              <a:rPr lang="en-US" dirty="0"/>
              <a:t> (1998)</a:t>
            </a:r>
            <a:r>
              <a:rPr lang="cs-CZ" dirty="0"/>
              <a:t>.</a:t>
            </a:r>
            <a:r>
              <a:rPr lang="en-US" dirty="0"/>
              <a:t> </a:t>
            </a:r>
            <a:r>
              <a:rPr lang="en-US" i="1" dirty="0"/>
              <a:t>Household Interests: Property, Marriage Strategies, and Family Dynamics in ancient Athens</a:t>
            </a:r>
            <a:r>
              <a:rPr lang="cs-CZ" i="1" dirty="0"/>
              <a:t>. </a:t>
            </a:r>
            <a:r>
              <a:rPr lang="cs-CZ" dirty="0" err="1"/>
              <a:t>Princeton</a:t>
            </a:r>
            <a:r>
              <a:rPr lang="cs-CZ" dirty="0"/>
              <a:t>:</a:t>
            </a:r>
            <a:r>
              <a:rPr lang="en-US" dirty="0"/>
              <a:t> Princeton University Press.</a:t>
            </a:r>
            <a:endParaRPr lang="cs-CZ" dirty="0"/>
          </a:p>
          <a:p>
            <a:r>
              <a:rPr lang="en-US" dirty="0"/>
              <a:t>Hunt, P. </a:t>
            </a:r>
            <a:r>
              <a:rPr lang="cs-CZ" dirty="0"/>
              <a:t>(</a:t>
            </a:r>
            <a:r>
              <a:rPr lang="en-US" dirty="0"/>
              <a:t>2018</a:t>
            </a:r>
            <a:r>
              <a:rPr lang="cs-CZ" dirty="0"/>
              <a:t>)</a:t>
            </a:r>
            <a:r>
              <a:rPr lang="en-US" dirty="0"/>
              <a:t>. </a:t>
            </a:r>
            <a:r>
              <a:rPr lang="en-US" i="1" dirty="0"/>
              <a:t>Ancient Greek and Roman slavery</a:t>
            </a:r>
            <a:r>
              <a:rPr lang="en-US" dirty="0"/>
              <a:t>. Hoboken, NJ: Wiley-Blackwell.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2599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9B0A3-8765-440B-B985-34BFFA433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Plútarchos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F43C39-3873-4F00-8BFF-E12552225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Řec</a:t>
            </a:r>
            <a:r>
              <a:rPr lang="cs-CZ" dirty="0"/>
              <a:t>. </a:t>
            </a:r>
            <a:r>
              <a:rPr lang="cs-CZ" dirty="0" err="1"/>
              <a:t>Πλούτ</a:t>
            </a:r>
            <a:r>
              <a:rPr lang="cs-CZ" dirty="0"/>
              <a:t>αρχος</a:t>
            </a:r>
          </a:p>
          <a:p>
            <a:r>
              <a:rPr lang="cs-CZ" dirty="0"/>
              <a:t>1.–2. stol. </a:t>
            </a:r>
            <a:r>
              <a:rPr lang="cs-CZ" dirty="0" err="1"/>
              <a:t>nl</a:t>
            </a:r>
            <a:r>
              <a:rPr lang="cs-CZ" dirty="0"/>
              <a:t>. (cca 46 – po 120)</a:t>
            </a:r>
          </a:p>
          <a:p>
            <a:r>
              <a:rPr lang="cs-CZ" dirty="0" err="1"/>
              <a:t>Chairóneia</a:t>
            </a:r>
            <a:r>
              <a:rPr lang="cs-CZ" dirty="0"/>
              <a:t>, </a:t>
            </a:r>
            <a:r>
              <a:rPr lang="cs-CZ" dirty="0" err="1"/>
              <a:t>Boiótie</a:t>
            </a:r>
            <a:endParaRPr lang="cs-CZ" dirty="0"/>
          </a:p>
          <a:p>
            <a:r>
              <a:rPr lang="cs-CZ" dirty="0"/>
              <a:t>Z prominentní rodiny (otec </a:t>
            </a:r>
            <a:r>
              <a:rPr lang="cs-CZ" dirty="0" err="1"/>
              <a:t>Autobúlos</a:t>
            </a:r>
            <a:r>
              <a:rPr lang="cs-CZ" dirty="0"/>
              <a:t>, dědeček </a:t>
            </a:r>
            <a:r>
              <a:rPr lang="cs-CZ" dirty="0" err="1"/>
              <a:t>Lampriás</a:t>
            </a:r>
            <a:r>
              <a:rPr lang="cs-CZ" dirty="0"/>
              <a:t>), studium v Athénách</a:t>
            </a:r>
          </a:p>
          <a:p>
            <a:r>
              <a:rPr lang="cs-CZ" dirty="0"/>
              <a:t>Římské období, římský občan (</a:t>
            </a:r>
            <a:r>
              <a:rPr lang="cs-CZ" dirty="0" err="1"/>
              <a:t>Plu</a:t>
            </a:r>
            <a:r>
              <a:rPr lang="cs-CZ" dirty="0"/>
              <a:t>. </a:t>
            </a:r>
            <a:r>
              <a:rPr lang="cs-CZ" i="1" dirty="0" err="1"/>
              <a:t>Oth</a:t>
            </a:r>
            <a:r>
              <a:rPr lang="cs-CZ" dirty="0"/>
              <a:t>. 14.1)</a:t>
            </a:r>
          </a:p>
          <a:p>
            <a:r>
              <a:rPr lang="cs-CZ" dirty="0"/>
              <a:t>Filosof (platonismus), historik, politik, kněz, životopisec, esejista</a:t>
            </a:r>
          </a:p>
          <a:p>
            <a:r>
              <a:rPr lang="cs-CZ" dirty="0"/>
              <a:t>Cestování po říši, politická kariéra (</a:t>
            </a:r>
            <a:r>
              <a:rPr lang="cs-CZ" dirty="0" err="1"/>
              <a:t>Traian</a:t>
            </a:r>
            <a:r>
              <a:rPr lang="cs-CZ" dirty="0"/>
              <a:t>, Hadrian), </a:t>
            </a:r>
            <a:r>
              <a:rPr lang="cs-CZ" dirty="0" err="1"/>
              <a:t>romanofil</a:t>
            </a:r>
            <a:endParaRPr lang="cs-CZ" dirty="0"/>
          </a:p>
          <a:p>
            <a:r>
              <a:rPr lang="cs-CZ" dirty="0"/>
              <a:t>Kněz v Delfách (</a:t>
            </a:r>
            <a:r>
              <a:rPr lang="cs-CZ" i="1" dirty="0"/>
              <a:t>Mor</a:t>
            </a:r>
            <a:r>
              <a:rPr lang="cs-CZ" dirty="0"/>
              <a:t>. 27, 28, 54)</a:t>
            </a:r>
          </a:p>
          <a:p>
            <a:r>
              <a:rPr lang="cs-CZ" dirty="0"/>
              <a:t>Úřady v </a:t>
            </a:r>
            <a:r>
              <a:rPr lang="cs-CZ" dirty="0" err="1"/>
              <a:t>Chairóneii</a:t>
            </a:r>
            <a:r>
              <a:rPr lang="cs-CZ" dirty="0"/>
              <a:t> (</a:t>
            </a:r>
            <a:r>
              <a:rPr lang="cs-CZ" dirty="0" err="1"/>
              <a:t>archón</a:t>
            </a:r>
            <a:r>
              <a:rPr lang="cs-CZ" dirty="0"/>
              <a:t>, pořádání </a:t>
            </a:r>
            <a:r>
              <a:rPr lang="cs-CZ" dirty="0" err="1"/>
              <a:t>pýthijských</a:t>
            </a:r>
            <a:r>
              <a:rPr lang="cs-CZ" dirty="0"/>
              <a:t> her)</a:t>
            </a:r>
          </a:p>
          <a:p>
            <a:r>
              <a:rPr lang="cs-CZ" dirty="0"/>
              <a:t>Autor mnoha děl (227) – </a:t>
            </a:r>
            <a:r>
              <a:rPr lang="cs-CZ" i="1" dirty="0"/>
              <a:t>Životy římských císařů, Životopisy slavných Řeků a Římanů, </a:t>
            </a:r>
            <a:r>
              <a:rPr lang="cs-CZ" i="1" dirty="0" err="1"/>
              <a:t>Moralia</a:t>
            </a:r>
            <a:endParaRPr lang="cs-CZ" i="1" dirty="0"/>
          </a:p>
        </p:txBody>
      </p:sp>
      <p:pic>
        <p:nvPicPr>
          <p:cNvPr id="5" name="Obrázek 4" descr="Obsah obrázku strom, exteriér, obloha, budova&#10;&#10;Popis byl vytvořen automaticky">
            <a:extLst>
              <a:ext uri="{FF2B5EF4-FFF2-40B4-BE49-F238E27FC236}">
                <a16:creationId xmlns:a16="http://schemas.microsoft.com/office/drawing/2014/main" id="{90EB9C32-C61B-4FBB-ABAA-4422826D2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656" y="205910"/>
            <a:ext cx="2438400" cy="327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54D212-64B7-4D8D-98BC-44F66A468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9C74EE-7B15-40A8-817F-00F0B78DF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Výroky králů a velitelů </a:t>
            </a:r>
            <a:r>
              <a:rPr lang="cs-CZ" dirty="0"/>
              <a:t>(</a:t>
            </a:r>
            <a:r>
              <a:rPr lang="el-GR" i="1" dirty="0"/>
              <a:t>Βασιλέων ἀποφθέγματα καὶ στρατηγών</a:t>
            </a:r>
            <a:r>
              <a:rPr lang="cs-CZ" i="1" dirty="0"/>
              <a:t>/</a:t>
            </a:r>
            <a:r>
              <a:rPr lang="cs-CZ" i="1" dirty="0" err="1"/>
              <a:t>regum</a:t>
            </a:r>
            <a:r>
              <a:rPr lang="cs-CZ" i="1" dirty="0"/>
              <a:t> et </a:t>
            </a:r>
            <a:r>
              <a:rPr lang="cs-CZ" i="1" dirty="0" err="1"/>
              <a:t>imperatorum</a:t>
            </a:r>
            <a:r>
              <a:rPr lang="cs-CZ" i="1" dirty="0"/>
              <a:t> </a:t>
            </a:r>
            <a:r>
              <a:rPr lang="cs-CZ" i="1" dirty="0" err="1"/>
              <a:t>apophthegmata</a:t>
            </a:r>
            <a:r>
              <a:rPr lang="cs-CZ" dirty="0"/>
              <a:t>)</a:t>
            </a:r>
          </a:p>
          <a:p>
            <a:r>
              <a:rPr lang="cs-CZ" dirty="0"/>
              <a:t>Věnování císaři </a:t>
            </a:r>
            <a:r>
              <a:rPr lang="cs-CZ" dirty="0" err="1"/>
              <a:t>Traianovi</a:t>
            </a:r>
            <a:endParaRPr lang="cs-CZ" dirty="0"/>
          </a:p>
          <a:p>
            <a:r>
              <a:rPr lang="cs-CZ" dirty="0"/>
              <a:t>Persie, Egypt, Řecko, další země, Římané</a:t>
            </a:r>
          </a:p>
          <a:p>
            <a:r>
              <a:rPr lang="cs-CZ" dirty="0"/>
              <a:t>Výroky, citáty</a:t>
            </a:r>
          </a:p>
          <a:p>
            <a:r>
              <a:rPr lang="cs-CZ" dirty="0"/>
              <a:t>Krátké příběhy z životů králů a velitelů – morální stránka</a:t>
            </a:r>
          </a:p>
        </p:txBody>
      </p:sp>
    </p:spTree>
    <p:extLst>
      <p:ext uri="{BB962C8B-B14F-4D97-AF65-F5344CB8AC3E}">
        <p14:creationId xmlns:p14="http://schemas.microsoft.com/office/powerpoint/2010/main" val="1883031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83F58F-9958-4D80-9F5D-AF0F75BD6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Plútarchos</a:t>
            </a:r>
            <a:r>
              <a:rPr lang="cs-CZ" dirty="0"/>
              <a:t> a Sparta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9391D8-A2F7-4D17-BF05-2E3705461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Jeden z hlavních pramenů k dějinám Sparty (+</a:t>
            </a:r>
            <a:r>
              <a:rPr lang="cs-CZ" dirty="0" err="1"/>
              <a:t>Xenofón</a:t>
            </a:r>
            <a:r>
              <a:rPr lang="cs-CZ" dirty="0"/>
              <a:t>)</a:t>
            </a:r>
          </a:p>
          <a:p>
            <a:r>
              <a:rPr lang="cs-CZ" i="1" dirty="0"/>
              <a:t>Výroky Sparťanů, Spartské zákony, Výroky spartských žen</a:t>
            </a:r>
            <a:r>
              <a:rPr lang="cs-CZ" dirty="0"/>
              <a:t>, životopisy (</a:t>
            </a:r>
            <a:r>
              <a:rPr lang="cs-CZ" dirty="0" err="1"/>
              <a:t>Lykúrgos</a:t>
            </a:r>
            <a:r>
              <a:rPr lang="cs-CZ" dirty="0"/>
              <a:t>, </a:t>
            </a:r>
            <a:r>
              <a:rPr lang="cs-CZ" dirty="0" err="1"/>
              <a:t>Lýsandros</a:t>
            </a:r>
            <a:r>
              <a:rPr lang="cs-CZ" dirty="0"/>
              <a:t>, </a:t>
            </a:r>
            <a:r>
              <a:rPr lang="cs-CZ" dirty="0" err="1"/>
              <a:t>Agésiláos</a:t>
            </a:r>
            <a:r>
              <a:rPr lang="cs-CZ" dirty="0"/>
              <a:t> II., </a:t>
            </a:r>
            <a:r>
              <a:rPr lang="cs-CZ" dirty="0" err="1"/>
              <a:t>Ágis</a:t>
            </a:r>
            <a:r>
              <a:rPr lang="cs-CZ" dirty="0"/>
              <a:t> IV., </a:t>
            </a:r>
            <a:r>
              <a:rPr lang="cs-CZ" dirty="0" err="1"/>
              <a:t>Kleomenés</a:t>
            </a:r>
            <a:r>
              <a:rPr lang="cs-CZ" dirty="0"/>
              <a:t> III.)</a:t>
            </a:r>
          </a:p>
          <a:p>
            <a:r>
              <a:rPr lang="cs-CZ" dirty="0"/>
              <a:t>Navštívil Spartu</a:t>
            </a:r>
          </a:p>
          <a:p>
            <a:r>
              <a:rPr lang="cs-CZ" dirty="0"/>
              <a:t>Několik století po popisovaných událostech (ne nutně zcela pravdivé, idealizace?)</a:t>
            </a:r>
          </a:p>
          <a:p>
            <a:endParaRPr lang="cs-CZ" dirty="0"/>
          </a:p>
          <a:p>
            <a:r>
              <a:rPr lang="cs-CZ" dirty="0" err="1"/>
              <a:t>Xenofón</a:t>
            </a:r>
            <a:r>
              <a:rPr lang="cs-CZ" dirty="0"/>
              <a:t> – </a:t>
            </a:r>
            <a:r>
              <a:rPr lang="cs-CZ" i="1" dirty="0"/>
              <a:t>Ústava</a:t>
            </a:r>
            <a:r>
              <a:rPr lang="cs-CZ" dirty="0"/>
              <a:t> </a:t>
            </a:r>
            <a:r>
              <a:rPr lang="cs-CZ" i="1" dirty="0"/>
              <a:t>Sparťanů</a:t>
            </a:r>
            <a:r>
              <a:rPr lang="cs-CZ" dirty="0"/>
              <a:t>, životopis </a:t>
            </a:r>
            <a:r>
              <a:rPr lang="cs-CZ" dirty="0" err="1"/>
              <a:t>Agésiláa</a:t>
            </a:r>
            <a:r>
              <a:rPr lang="cs-CZ" dirty="0"/>
              <a:t>, </a:t>
            </a:r>
            <a:r>
              <a:rPr lang="cs-CZ" i="1" dirty="0" err="1"/>
              <a:t>Hellénika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399027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BF7F70-5704-472A-A025-B70B49B9C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617435-DC17-4243-9EA5-AA0935D83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i="1" dirty="0"/>
              <a:t>Výroky Sparťanů (</a:t>
            </a:r>
            <a:r>
              <a:rPr lang="el-GR" i="1" dirty="0"/>
              <a:t>Ἀποφθέγματα Λακωνικά</a:t>
            </a:r>
            <a:r>
              <a:rPr lang="cs-CZ" i="1" dirty="0"/>
              <a:t>/</a:t>
            </a:r>
            <a:r>
              <a:rPr lang="cs-CZ" i="1" dirty="0" err="1"/>
              <a:t>apophthegmata</a:t>
            </a:r>
            <a:r>
              <a:rPr lang="cs-CZ" i="1" dirty="0"/>
              <a:t> </a:t>
            </a:r>
            <a:r>
              <a:rPr lang="cs-CZ" i="1" dirty="0" err="1"/>
              <a:t>Laconica</a:t>
            </a:r>
            <a:r>
              <a:rPr lang="cs-CZ" dirty="0"/>
              <a:t>)</a:t>
            </a:r>
          </a:p>
          <a:p>
            <a:r>
              <a:rPr lang="cs-CZ" dirty="0" err="1"/>
              <a:t>Leónidás</a:t>
            </a:r>
            <a:r>
              <a:rPr lang="cs-CZ" dirty="0"/>
              <a:t> - </a:t>
            </a:r>
            <a:r>
              <a:rPr lang="el-GR" i="1" dirty="0"/>
              <a:t>πάλιν δὲ τοῦ Ξέρξου γράψαντος, ‘πέμψον τὰ ὅπλα,’ ἀντέγραψε, ‘μολὼν λαβέ</a:t>
            </a:r>
            <a:r>
              <a:rPr lang="el-GR" dirty="0"/>
              <a:t>.</a:t>
            </a:r>
            <a:endParaRPr lang="cs-CZ" dirty="0"/>
          </a:p>
          <a:p>
            <a:r>
              <a:rPr lang="el-GR" i="1" dirty="0"/>
              <a:t>τοῖς δὲ στρατιώταις παρήγγειλεν ἀριστοποιεῖσθαι ὡς ἐν Ἅιδου δειπνοποιησομένους.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dirty="0" err="1"/>
              <a:t>Cic</a:t>
            </a:r>
            <a:r>
              <a:rPr lang="cs-CZ" dirty="0"/>
              <a:t>. </a:t>
            </a:r>
            <a:r>
              <a:rPr lang="cs-CZ" i="1" dirty="0" err="1"/>
              <a:t>Tusc</a:t>
            </a:r>
            <a:r>
              <a:rPr lang="cs-CZ" dirty="0"/>
              <a:t>. 1.42)</a:t>
            </a:r>
            <a:endParaRPr lang="cs-CZ" i="1" dirty="0"/>
          </a:p>
          <a:p>
            <a:r>
              <a:rPr lang="el-GR" i="1" dirty="0"/>
              <a:t>λέγοντος δέ τινος, ‘ἀπὸ τῶν ὀιστευμάτων τῶν βαρβάρων οὐδὲ τὸν ἥλιον ἰδεῖν ἔστιν,’ ‘οὐκοῦν,’ ἔφη, ‘χάριεν, εἰ </a:t>
            </a:r>
            <a:r>
              <a:rPr lang="el-GR" i="1" dirty="0" err="1"/>
              <a:t>ὑπὸ</a:t>
            </a:r>
            <a:r>
              <a:rPr lang="el-GR" i="1" dirty="0"/>
              <a:t> </a:t>
            </a:r>
            <a:r>
              <a:rPr lang="el-GR" i="1" dirty="0" err="1"/>
              <a:t>σκιᾷ</a:t>
            </a:r>
            <a:r>
              <a:rPr lang="el-GR" i="1" dirty="0"/>
              <a:t> αὐτοῖς μαχεσόμεθα.’ </a:t>
            </a:r>
            <a:r>
              <a:rPr lang="cs-CZ" dirty="0"/>
              <a:t>(</a:t>
            </a:r>
            <a:r>
              <a:rPr lang="cs-CZ" dirty="0" err="1"/>
              <a:t>Hdt</a:t>
            </a:r>
            <a:r>
              <a:rPr lang="cs-CZ" dirty="0"/>
              <a:t>. 7.226)</a:t>
            </a:r>
            <a:endParaRPr lang="cs-CZ" i="1" dirty="0"/>
          </a:p>
          <a:p>
            <a:r>
              <a:rPr lang="cs-CZ" dirty="0" err="1"/>
              <a:t>Ágis</a:t>
            </a:r>
            <a:r>
              <a:rPr lang="cs-CZ" dirty="0"/>
              <a:t> II. - </a:t>
            </a:r>
            <a:r>
              <a:rPr lang="el-GR" i="1" dirty="0"/>
              <a:t>οὐκ ἔφη δὲ τοὺς Λακεδαιμονίους ἐρωτᾶν πόσοι εἰσὶν οἱ πολέμιοι, ἀλλὰ ποῦ εἰσίν</a:t>
            </a:r>
            <a:endParaRPr lang="cs-CZ" i="1" dirty="0"/>
          </a:p>
          <a:p>
            <a:r>
              <a:rPr lang="el-GR" i="1" dirty="0"/>
              <a:t>πυνθανομένου δέ τινος πόσοι εἰσὶν οἱ Λακεδαιμόνιοι, ‘ὅσοι ἱκανοί,’ εἶπε, ‘τοὺς κακοὺς ἀπερύκειν’</a:t>
            </a:r>
            <a:endParaRPr lang="cs-CZ" i="1" dirty="0"/>
          </a:p>
          <a:p>
            <a:r>
              <a:rPr lang="cs-CZ" dirty="0" err="1"/>
              <a:t>Agésiláos</a:t>
            </a:r>
            <a:r>
              <a:rPr lang="cs-CZ" dirty="0"/>
              <a:t> - </a:t>
            </a:r>
            <a:r>
              <a:rPr lang="el-GR" i="1" dirty="0"/>
              <a:t>ἄλλου δὲ ἐπιζητοῦντος διὰ τί ἀτείχιστος ἡ Σπάρτη, ἐπιδείξας τοὺς πολίτας ἐξωπλισμένους ‘ταῦτά ἐστιν,’ εἶπε, ‘τὰ Λακεδαιμονίων τείχη.’</a:t>
            </a:r>
            <a:endParaRPr lang="cs-CZ" i="1" dirty="0"/>
          </a:p>
          <a:p>
            <a:r>
              <a:rPr lang="cs-CZ" dirty="0" err="1"/>
              <a:t>Lykúrgos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54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ECD130-A59D-5A0F-76AF-802704B23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8E8539-3F01-CE07-A32E-827F465CA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Anon</a:t>
            </a:r>
            <a:r>
              <a:rPr lang="cs-CZ" i="1" dirty="0"/>
              <a:t>. - </a:t>
            </a:r>
            <a:r>
              <a:rPr lang="el-GR" i="1" dirty="0"/>
              <a:t>ἄλλος πυθομένου τινός, ‘διὰ τί ἐγχειριδίοις βραχέσι χρῆσθε;’ ‘ἵνα πλησίον,’ εἶπε, ‘τοῖς πολεμίοις εἰς χεῖρας ἵκωμες.</a:t>
            </a:r>
            <a:endParaRPr lang="cs-CZ" i="1" dirty="0"/>
          </a:p>
          <a:p>
            <a:r>
              <a:rPr lang="el-GR" i="1" dirty="0"/>
              <a:t>ἐπεὶ δὲ ἰδών τις ἐν πίνακι γραπτῷ Λάκωνας ὑπὸ Ἀθηναίων σφαττομένους ἔλεγεν, ‘ἀνδρεῖοὶ γ᾽ Ἀθηναῖοι,’ Λάκων ὑποτυχών, ‘ἐν τῷ πίνακι,’ εἶπε.</a:t>
            </a:r>
            <a:endParaRPr lang="cs-CZ" i="1" dirty="0"/>
          </a:p>
          <a:p>
            <a:r>
              <a:rPr lang="el-GR" i="1" dirty="0"/>
              <a:t>Φιλίππου γράφοντος, ὅτε εἰς τὴν χώραν αὐτῶν παρεγένετο, πότερον βούλονται φίλιον ἐλθεῖν ἢ πολέμιον αὐτόν, ἀντεφώνησαν, ‘οὐδέτερον.’ </a:t>
            </a:r>
            <a:endParaRPr lang="cs-CZ" i="1" dirty="0"/>
          </a:p>
          <a:p>
            <a:r>
              <a:rPr lang="el-GR" i="1" dirty="0"/>
              <a:t>καὶ πάλιν γράψαντος αὐτοῖς τοῦ Φιλίππου ‘ἂν ἐμβάλω εἰς τὴν Λακωνικήν, ἀναστάτους ὑμᾶς ποιήσω, ’ ἀντέγραψαν ‘αἴκα</a:t>
            </a:r>
            <a:r>
              <a:rPr lang="el-GR" dirty="0"/>
              <a:t>.’ </a:t>
            </a:r>
            <a:r>
              <a:rPr lang="cs-CZ" dirty="0"/>
              <a:t>(</a:t>
            </a:r>
            <a:r>
              <a:rPr lang="cs-CZ" i="1" dirty="0"/>
              <a:t>O výřečnosti</a:t>
            </a:r>
            <a:r>
              <a:rPr lang="cs-CZ" dirty="0"/>
              <a:t>)</a:t>
            </a:r>
            <a:r>
              <a:rPr lang="cs-CZ" i="1" dirty="0"/>
              <a:t> </a:t>
            </a:r>
          </a:p>
          <a:p>
            <a:r>
              <a:rPr lang="cs-CZ" i="1" dirty="0"/>
              <a:t>Výroky spartských žen </a:t>
            </a:r>
            <a:r>
              <a:rPr lang="cs-CZ" dirty="0"/>
              <a:t>(</a:t>
            </a:r>
            <a:r>
              <a:rPr lang="el-GR" i="1" dirty="0"/>
              <a:t>Λακαινῶν ἀποφθέγματα</a:t>
            </a:r>
            <a:r>
              <a:rPr lang="cs-CZ" i="1" dirty="0"/>
              <a:t>/</a:t>
            </a:r>
            <a:r>
              <a:rPr lang="cs-CZ" i="1" dirty="0" err="1"/>
              <a:t>Lacaenarum</a:t>
            </a:r>
            <a:r>
              <a:rPr lang="cs-CZ" i="1" dirty="0"/>
              <a:t> </a:t>
            </a:r>
            <a:r>
              <a:rPr lang="cs-CZ" i="1" dirty="0" err="1"/>
              <a:t>apophthegmata</a:t>
            </a:r>
            <a:r>
              <a:rPr lang="cs-CZ" dirty="0"/>
              <a:t>)</a:t>
            </a:r>
          </a:p>
          <a:p>
            <a:r>
              <a:rPr lang="cs-CZ" dirty="0" err="1"/>
              <a:t>Gorgó</a:t>
            </a:r>
            <a:endParaRPr lang="cs-CZ" dirty="0"/>
          </a:p>
          <a:p>
            <a:pPr marL="0" indent="0">
              <a:buNone/>
            </a:pPr>
            <a:r>
              <a:rPr lang="cs-CZ" i="1" dirty="0"/>
              <a:t>´ </a:t>
            </a:r>
            <a:r>
              <a:rPr lang="el-GR" i="1" dirty="0"/>
              <a:t>Ἐρωτηθεῖσα δὲ ὑπό τινος Ἀττικῆς, "διὰ τί ὑμεῖς ἄρχετε μόναι τῶν ἀνδρῶν αἱ Λάκαιναι;"​ "ὅτι," ἔφη, "καὶ τίκτομεν μόναι ἄνδρας.„</a:t>
            </a:r>
            <a:endParaRPr lang="cs-CZ" i="1" dirty="0"/>
          </a:p>
          <a:p>
            <a:pPr marL="0" indent="0">
              <a:buNone/>
            </a:pPr>
            <a:r>
              <a:rPr lang="cs-CZ" dirty="0"/>
              <a:t>Anon</a:t>
            </a:r>
            <a:r>
              <a:rPr lang="cs-CZ" i="1" dirty="0"/>
              <a:t>. - </a:t>
            </a:r>
            <a:r>
              <a:rPr lang="el-GR" i="1" dirty="0"/>
              <a:t>Ἄλλη προσαναδιδοῦσα τῷ παιδὶ τὴν ἀσπίδα καὶ παρακελευομένη, "τέκνον," ἔφη, "ἢ τὰν ἢ ἐπὶ τᾶς."</a:t>
            </a:r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7513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B67586-118B-4667-8C38-61B7D55E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D309D9-1C4E-4E4E-861A-795CBE4DB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i="1" dirty="0"/>
              <a:t>Spartské zvyky </a:t>
            </a:r>
            <a:r>
              <a:rPr lang="cs-CZ" dirty="0"/>
              <a:t>(</a:t>
            </a:r>
            <a:r>
              <a:rPr lang="el-GR" i="1" dirty="0"/>
              <a:t>Τὰ παλαιὰ τῶν Λακεδαιμονίων ἐπιτηδεύματα </a:t>
            </a:r>
            <a:r>
              <a:rPr lang="cs-CZ" i="1" dirty="0"/>
              <a:t>/</a:t>
            </a:r>
            <a:r>
              <a:rPr lang="cs-CZ" i="1" dirty="0" err="1"/>
              <a:t>Instituta</a:t>
            </a:r>
            <a:r>
              <a:rPr lang="cs-CZ" i="1" dirty="0"/>
              <a:t> </a:t>
            </a:r>
            <a:r>
              <a:rPr lang="cs-CZ" i="1" dirty="0" err="1"/>
              <a:t>Laconica</a:t>
            </a:r>
            <a:r>
              <a:rPr lang="cs-CZ" dirty="0"/>
              <a:t>)</a:t>
            </a:r>
          </a:p>
          <a:p>
            <a:r>
              <a:rPr lang="cs-CZ" dirty="0"/>
              <a:t>Strava – černá omáčka (</a:t>
            </a:r>
            <a:r>
              <a:rPr lang="el-GR" i="1" dirty="0"/>
              <a:t>μέλας</a:t>
            </a:r>
            <a:r>
              <a:rPr lang="cs-CZ" i="1" dirty="0"/>
              <a:t> </a:t>
            </a:r>
            <a:r>
              <a:rPr lang="el-GR" i="1" dirty="0"/>
              <a:t>ζωμός</a:t>
            </a:r>
            <a:r>
              <a:rPr lang="cs-CZ" dirty="0"/>
              <a:t>), staří muži nejedli maso, velmi nuzná strava, malé příděly, uměřené pití</a:t>
            </a:r>
          </a:p>
          <a:p>
            <a:r>
              <a:rPr lang="cs-CZ" dirty="0"/>
              <a:t>Chodí potmě</a:t>
            </a:r>
          </a:p>
          <a:p>
            <a:r>
              <a:rPr lang="cs-CZ" dirty="0"/>
              <a:t>Výuka k poslušnosti, úcta ke starším</a:t>
            </a:r>
          </a:p>
          <a:p>
            <a:r>
              <a:rPr lang="cs-CZ" dirty="0" err="1"/>
              <a:t>Pederastrie</a:t>
            </a:r>
            <a:r>
              <a:rPr lang="cs-CZ" dirty="0"/>
              <a:t> - ne</a:t>
            </a:r>
          </a:p>
          <a:p>
            <a:r>
              <a:rPr lang="cs-CZ" dirty="0"/>
              <a:t>Chlapci – krádeže, nesmí být chyceni</a:t>
            </a:r>
          </a:p>
          <a:p>
            <a:r>
              <a:rPr lang="cs-CZ" dirty="0"/>
              <a:t>Písně, hudba</a:t>
            </a:r>
          </a:p>
          <a:p>
            <a:r>
              <a:rPr lang="cs-CZ" dirty="0"/>
              <a:t>Žádné cestování, cizinci ne do Sparty</a:t>
            </a:r>
          </a:p>
          <a:p>
            <a:r>
              <a:rPr lang="cs-CZ" dirty="0"/>
              <a:t>Červené oděvy </a:t>
            </a:r>
          </a:p>
          <a:p>
            <a:r>
              <a:rPr lang="cs-CZ" dirty="0"/>
              <a:t>Proti hromadění bohatství</a:t>
            </a:r>
          </a:p>
        </p:txBody>
      </p:sp>
      <p:pic>
        <p:nvPicPr>
          <p:cNvPr id="5" name="Obrázek 4" descr="Obsah obrázku oblečení, róba&#10;&#10;Popis byl vytvořen automaticky">
            <a:extLst>
              <a:ext uri="{FF2B5EF4-FFF2-40B4-BE49-F238E27FC236}">
                <a16:creationId xmlns:a16="http://schemas.microsoft.com/office/drawing/2014/main" id="{C4E48CE3-B64B-4053-A16B-45284ADBA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716" y="3217878"/>
            <a:ext cx="3175154" cy="3175154"/>
          </a:xfrm>
          <a:prstGeom prst="rect">
            <a:avLst/>
          </a:prstGeom>
        </p:spPr>
      </p:pic>
      <p:pic>
        <p:nvPicPr>
          <p:cNvPr id="7" name="Obrázek 6" descr="Obsah obrázku interiér, hrníček, mísa, jídlo&#10;&#10;Popis byl vytvořen automaticky">
            <a:extLst>
              <a:ext uri="{FF2B5EF4-FFF2-40B4-BE49-F238E27FC236}">
                <a16:creationId xmlns:a16="http://schemas.microsoft.com/office/drawing/2014/main" id="{7D865B4C-1C37-41AB-81B4-6295DFA38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4086224"/>
            <a:ext cx="3677593" cy="217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15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1C16FA-693F-4164-4CAD-156FF3F8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Xenofón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765087-A20C-62A7-9D70-D114DC389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i="1" dirty="0"/>
              <a:t>Ústava </a:t>
            </a:r>
            <a:r>
              <a:rPr lang="cs-CZ" i="1" dirty="0" err="1"/>
              <a:t>Lakedaimonských</a:t>
            </a:r>
            <a:endParaRPr lang="cs-CZ" i="1" dirty="0"/>
          </a:p>
          <a:p>
            <a:r>
              <a:rPr lang="cs-CZ" dirty="0"/>
              <a:t>15 kapitol</a:t>
            </a:r>
          </a:p>
          <a:p>
            <a:r>
              <a:rPr lang="cs-CZ" dirty="0"/>
              <a:t>13 – zákony, zvyky ve Spartě, 2 – úpadek</a:t>
            </a:r>
          </a:p>
          <a:p>
            <a:r>
              <a:rPr lang="cs-CZ" dirty="0"/>
              <a:t>Proč je/byla Sparta úspěšná? – </a:t>
            </a:r>
            <a:r>
              <a:rPr lang="cs-CZ" dirty="0" err="1"/>
              <a:t>Lykúrgovy</a:t>
            </a:r>
            <a:r>
              <a:rPr lang="cs-CZ" dirty="0"/>
              <a:t> zákony</a:t>
            </a:r>
          </a:p>
          <a:p>
            <a:r>
              <a:rPr lang="cs-CZ" dirty="0"/>
              <a:t>Silné ženy rodí silné děti</a:t>
            </a:r>
          </a:p>
          <a:p>
            <a:r>
              <a:rPr lang="cs-CZ" dirty="0"/>
              <a:t>„Dráb“ nad výchovou chlapců, tresty, průběh výchovy</a:t>
            </a:r>
          </a:p>
          <a:p>
            <a:r>
              <a:rPr lang="cs-CZ" dirty="0"/>
              <a:t>Společné hostiny</a:t>
            </a:r>
          </a:p>
          <a:p>
            <a:r>
              <a:rPr lang="cs-CZ" dirty="0"/>
              <a:t>Zákaz obchodování, přísná poslušnost, zbabělost se trestá</a:t>
            </a:r>
          </a:p>
          <a:p>
            <a:r>
              <a:rPr lang="cs-CZ" dirty="0"/>
              <a:t>Popis vojenského rozestavení, systému, táboření</a:t>
            </a:r>
          </a:p>
          <a:p>
            <a:r>
              <a:rPr lang="cs-CZ" dirty="0"/>
              <a:t>Tehdy x dnes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2379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375527-D242-465D-89C0-9A97861D1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6AA5C0-1DB3-446C-96C3-0E8857ED7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Plútarchos</a:t>
            </a:r>
            <a:r>
              <a:rPr lang="cs-CZ" dirty="0"/>
              <a:t>.</a:t>
            </a:r>
            <a:r>
              <a:rPr lang="pt-BR" dirty="0"/>
              <a:t> </a:t>
            </a:r>
            <a:r>
              <a:rPr lang="cs-CZ" dirty="0"/>
              <a:t>(</a:t>
            </a:r>
            <a:r>
              <a:rPr lang="pt-BR" dirty="0"/>
              <a:t>2015</a:t>
            </a:r>
            <a:r>
              <a:rPr lang="cs-CZ" dirty="0"/>
              <a:t>)</a:t>
            </a:r>
            <a:r>
              <a:rPr lang="pt-BR" dirty="0"/>
              <a:t>. </a:t>
            </a:r>
            <a:r>
              <a:rPr lang="pt-BR" i="1" dirty="0"/>
              <a:t>O historii</a:t>
            </a:r>
            <a:r>
              <a:rPr lang="pt-BR" dirty="0"/>
              <a:t>, Praha: Arista.</a:t>
            </a:r>
            <a:endParaRPr lang="cs-CZ" dirty="0"/>
          </a:p>
          <a:p>
            <a:r>
              <a:rPr lang="it-IT" dirty="0"/>
              <a:t>Plútarchos</a:t>
            </a:r>
            <a:r>
              <a:rPr lang="cs-CZ" dirty="0"/>
              <a:t>.</a:t>
            </a:r>
            <a:r>
              <a:rPr lang="it-IT" dirty="0"/>
              <a:t> </a:t>
            </a:r>
            <a:r>
              <a:rPr lang="cs-CZ" dirty="0"/>
              <a:t>(</a:t>
            </a:r>
            <a:r>
              <a:rPr lang="it-IT" dirty="0"/>
              <a:t>2014</a:t>
            </a:r>
            <a:r>
              <a:rPr lang="cs-CZ" dirty="0"/>
              <a:t>)</a:t>
            </a:r>
            <a:r>
              <a:rPr lang="it-IT" dirty="0"/>
              <a:t>. </a:t>
            </a:r>
            <a:r>
              <a:rPr lang="it-IT" i="1" dirty="0"/>
              <a:t>O politické činnosti</a:t>
            </a:r>
            <a:r>
              <a:rPr lang="it-IT" dirty="0"/>
              <a:t>, Praha: Arista.</a:t>
            </a:r>
            <a:endParaRPr lang="cs-CZ" dirty="0"/>
          </a:p>
          <a:p>
            <a:r>
              <a:rPr lang="cs-CZ" dirty="0" err="1"/>
              <a:t>Plútarchos</a:t>
            </a:r>
            <a:r>
              <a:rPr lang="cs-CZ" dirty="0"/>
              <a:t>. (2013). </a:t>
            </a:r>
            <a:r>
              <a:rPr lang="cs-CZ" i="1" dirty="0"/>
              <a:t>O strachu z bohů: řecko-české vydání</a:t>
            </a:r>
            <a:r>
              <a:rPr lang="cs-CZ" dirty="0"/>
              <a:t>, Praha: </a:t>
            </a:r>
            <a:r>
              <a:rPr lang="cs-CZ" dirty="0" err="1"/>
              <a:t>Oikoymenh</a:t>
            </a:r>
            <a:r>
              <a:rPr lang="cs-CZ" dirty="0"/>
              <a:t>.</a:t>
            </a:r>
          </a:p>
          <a:p>
            <a:r>
              <a:rPr lang="cs-CZ" dirty="0" err="1"/>
              <a:t>Plútarchos</a:t>
            </a:r>
            <a:r>
              <a:rPr lang="cs-CZ" dirty="0"/>
              <a:t>. (2006). </a:t>
            </a:r>
            <a:r>
              <a:rPr lang="cs-CZ" i="1" dirty="0"/>
              <a:t>Proč už </a:t>
            </a:r>
            <a:r>
              <a:rPr lang="cs-CZ" i="1" dirty="0" err="1"/>
              <a:t>Pythie</a:t>
            </a:r>
            <a:r>
              <a:rPr lang="cs-CZ" i="1" dirty="0"/>
              <a:t> nevěští ve verších</a:t>
            </a:r>
            <a:r>
              <a:rPr lang="cs-CZ" dirty="0"/>
              <a:t>, Praha: </a:t>
            </a:r>
            <a:r>
              <a:rPr lang="cs-CZ" dirty="0" err="1"/>
              <a:t>Oikoymenh</a:t>
            </a:r>
            <a:r>
              <a:rPr lang="cs-CZ" dirty="0"/>
              <a:t>.</a:t>
            </a:r>
          </a:p>
          <a:p>
            <a:r>
              <a:rPr lang="pt-BR" dirty="0"/>
              <a:t>Plútarchos</a:t>
            </a:r>
            <a:r>
              <a:rPr lang="cs-CZ" dirty="0"/>
              <a:t>.</a:t>
            </a:r>
            <a:r>
              <a:rPr lang="pt-BR" dirty="0"/>
              <a:t> </a:t>
            </a:r>
            <a:r>
              <a:rPr lang="cs-CZ" dirty="0"/>
              <a:t>(</a:t>
            </a:r>
            <a:r>
              <a:rPr lang="pt-BR" dirty="0"/>
              <a:t>1995</a:t>
            </a:r>
            <a:r>
              <a:rPr lang="cs-CZ" dirty="0"/>
              <a:t>)</a:t>
            </a:r>
            <a:r>
              <a:rPr lang="pt-BR" dirty="0"/>
              <a:t>. </a:t>
            </a:r>
            <a:r>
              <a:rPr lang="pt-BR" i="1" dirty="0"/>
              <a:t>O delfském E</a:t>
            </a:r>
            <a:r>
              <a:rPr lang="pt-BR" dirty="0"/>
              <a:t>, </a:t>
            </a:r>
            <a:r>
              <a:rPr lang="cs-CZ" dirty="0"/>
              <a:t>Praha</a:t>
            </a:r>
            <a:r>
              <a:rPr lang="pt-BR" dirty="0"/>
              <a:t>: Herrmann.</a:t>
            </a:r>
            <a:endParaRPr lang="cs-CZ" dirty="0"/>
          </a:p>
          <a:p>
            <a:r>
              <a:rPr lang="cs-CZ" dirty="0" err="1"/>
              <a:t>Plútarchos</a:t>
            </a:r>
            <a:r>
              <a:rPr lang="cs-CZ" dirty="0"/>
              <a:t>. (1987). </a:t>
            </a:r>
            <a:r>
              <a:rPr lang="cs-CZ" i="1" dirty="0"/>
              <a:t>O lásce a přátelství</a:t>
            </a:r>
            <a:r>
              <a:rPr lang="cs-CZ" dirty="0"/>
              <a:t>, Praha: Svoboda.</a:t>
            </a:r>
          </a:p>
          <a:p>
            <a:r>
              <a:rPr lang="en-US" dirty="0"/>
              <a:t>Richter, D</a:t>
            </a:r>
            <a:r>
              <a:rPr lang="cs-CZ" dirty="0"/>
              <a:t>.</a:t>
            </a:r>
            <a:r>
              <a:rPr lang="en-US" dirty="0"/>
              <a:t> S. </a:t>
            </a:r>
            <a:r>
              <a:rPr lang="cs-CZ" dirty="0"/>
              <a:t>(2001). </a:t>
            </a:r>
            <a:r>
              <a:rPr lang="en-US" dirty="0"/>
              <a:t>Plutarch on Isis and Osiris: Text, Cult, and Cultural Appropriation</a:t>
            </a:r>
            <a:r>
              <a:rPr lang="cs-CZ" dirty="0"/>
              <a:t>.</a:t>
            </a:r>
            <a:r>
              <a:rPr lang="en-US" dirty="0"/>
              <a:t> </a:t>
            </a:r>
            <a:r>
              <a:rPr lang="en-US" i="1" dirty="0"/>
              <a:t>Transactions of the American Philological Association</a:t>
            </a:r>
            <a:r>
              <a:rPr lang="cs-CZ" i="1" dirty="0"/>
              <a:t>, </a:t>
            </a:r>
            <a:r>
              <a:rPr lang="en-US" i="1" dirty="0"/>
              <a:t>13</a:t>
            </a:r>
            <a:r>
              <a:rPr lang="cs-CZ" i="1" dirty="0"/>
              <a:t>1,</a:t>
            </a:r>
            <a:r>
              <a:rPr lang="en-US" dirty="0"/>
              <a:t> 191-216. </a:t>
            </a:r>
            <a:endParaRPr lang="cs-CZ" dirty="0"/>
          </a:p>
          <a:p>
            <a:r>
              <a:rPr lang="en-US" dirty="0"/>
              <a:t>Bowen, A. (Ed.). </a:t>
            </a:r>
            <a:r>
              <a:rPr lang="cs-CZ" dirty="0"/>
              <a:t>(</a:t>
            </a:r>
            <a:r>
              <a:rPr lang="en-US" dirty="0"/>
              <a:t>1992</a:t>
            </a:r>
            <a:r>
              <a:rPr lang="cs-CZ" dirty="0"/>
              <a:t>)</a:t>
            </a:r>
            <a:r>
              <a:rPr lang="en-US" dirty="0"/>
              <a:t>. </a:t>
            </a:r>
            <a:r>
              <a:rPr lang="en-US" i="1" dirty="0"/>
              <a:t>Plutarch: Malice of </a:t>
            </a:r>
            <a:r>
              <a:rPr lang="en-US" i="1" dirty="0" err="1"/>
              <a:t>Herodotos</a:t>
            </a:r>
            <a:r>
              <a:rPr lang="en-US" dirty="0"/>
              <a:t>. </a:t>
            </a:r>
            <a:r>
              <a:rPr lang="cs-CZ" dirty="0"/>
              <a:t>Liverpool: </a:t>
            </a:r>
            <a:r>
              <a:rPr lang="en-US" dirty="0"/>
              <a:t>Liverpool University Press</a:t>
            </a:r>
            <a:r>
              <a:rPr lang="cs-CZ" dirty="0"/>
              <a:t>.</a:t>
            </a:r>
          </a:p>
          <a:p>
            <a:r>
              <a:rPr lang="en-US" dirty="0"/>
              <a:t>Beck,</a:t>
            </a:r>
            <a:r>
              <a:rPr lang="cs-CZ" dirty="0"/>
              <a:t> M. (2014).</a:t>
            </a:r>
            <a:r>
              <a:rPr lang="en-US" dirty="0"/>
              <a:t> </a:t>
            </a:r>
            <a:r>
              <a:rPr lang="en-US" i="1" dirty="0"/>
              <a:t>A Companion to Plutarch.</a:t>
            </a:r>
            <a:r>
              <a:rPr lang="en-US" dirty="0"/>
              <a:t> Malden, MA; Oxford; Chichester: Blackwell</a:t>
            </a:r>
            <a:r>
              <a:rPr lang="cs-CZ" dirty="0"/>
              <a:t>.</a:t>
            </a:r>
          </a:p>
          <a:p>
            <a:r>
              <a:rPr lang="en-US" dirty="0"/>
              <a:t>T</a:t>
            </a:r>
            <a:r>
              <a:rPr lang="cs-CZ" dirty="0" err="1"/>
              <a:t>albert</a:t>
            </a:r>
            <a:r>
              <a:rPr lang="en-US" dirty="0"/>
              <a:t>, R. J. A. (1988). </a:t>
            </a:r>
            <a:r>
              <a:rPr lang="en-US" i="1" dirty="0"/>
              <a:t>Plutarch on Sparta</a:t>
            </a:r>
            <a:r>
              <a:rPr lang="en-US" dirty="0"/>
              <a:t>. London</a:t>
            </a:r>
            <a:r>
              <a:rPr lang="cs-CZ" dirty="0"/>
              <a:t>:</a:t>
            </a:r>
            <a:r>
              <a:rPr lang="en-US" dirty="0"/>
              <a:t> Penguin Books.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712868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</TotalTime>
  <Words>1531</Words>
  <Application>Microsoft Office PowerPoint</Application>
  <PresentationFormat>Širokoúhlá obrazovka</PresentationFormat>
  <Paragraphs>145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Calibri</vt:lpstr>
      <vt:lpstr>Calibri Light</vt:lpstr>
      <vt:lpstr>Retrospektiva</vt:lpstr>
      <vt:lpstr>Dějiny Řecka I - seminář</vt:lpstr>
      <vt:lpstr>Plútarchos</vt:lpstr>
      <vt:lpstr>Prezentace aplikace PowerPoint</vt:lpstr>
      <vt:lpstr>Plútarchos a Sparta</vt:lpstr>
      <vt:lpstr>Prezentace aplikace PowerPoint</vt:lpstr>
      <vt:lpstr>Prezentace aplikace PowerPoint</vt:lpstr>
      <vt:lpstr>Prezentace aplikace PowerPoint</vt:lpstr>
      <vt:lpstr>Xenofón</vt:lpstr>
      <vt:lpstr>Literatura</vt:lpstr>
      <vt:lpstr>Řecká společnost</vt:lpstr>
      <vt:lpstr>Dělení společnosti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Dějiny Řecka I - seminář</dc:title>
  <dc:creator>Libor Pruša</dc:creator>
  <cp:lastModifiedBy>Libor Pruša</cp:lastModifiedBy>
  <cp:revision>217</cp:revision>
  <dcterms:created xsi:type="dcterms:W3CDTF">2021-03-17T08:06:25Z</dcterms:created>
  <dcterms:modified xsi:type="dcterms:W3CDTF">2023-03-16T12:56:17Z</dcterms:modified>
</cp:coreProperties>
</file>