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8" r:id="rId5"/>
    <p:sldId id="259" r:id="rId6"/>
    <p:sldId id="275" r:id="rId7"/>
    <p:sldId id="276" r:id="rId8"/>
    <p:sldId id="290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7" r:id="rId17"/>
    <p:sldId id="288" r:id="rId18"/>
    <p:sldId id="289" r:id="rId19"/>
    <p:sldId id="280" r:id="rId20"/>
    <p:sldId id="282" r:id="rId21"/>
    <p:sldId id="283" r:id="rId22"/>
    <p:sldId id="281" r:id="rId23"/>
    <p:sldId id="284" r:id="rId24"/>
    <p:sldId id="286" r:id="rId25"/>
    <p:sldId id="285" r:id="rId26"/>
    <p:sldId id="27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10" autoAdjust="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5D89-7A28-4E92-9BA0-BBEAAC65AE39}" type="datetimeFigureOut">
              <a:rPr lang="cs-CZ" smtClean="0"/>
              <a:t>13.03.2023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CEF5-AC41-4DFD-A7C0-64E6DCFF03D9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95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5D89-7A28-4E92-9BA0-BBEAAC65AE39}" type="datetimeFigureOut">
              <a:rPr lang="cs-CZ" smtClean="0"/>
              <a:t>13.03.2023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CEF5-AC41-4DFD-A7C0-64E6DCFF03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50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5D89-7A28-4E92-9BA0-BBEAAC65AE39}" type="datetimeFigureOut">
              <a:rPr lang="cs-CZ" smtClean="0"/>
              <a:t>13.03.2023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CEF5-AC41-4DFD-A7C0-64E6DCFF03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62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5D89-7A28-4E92-9BA0-BBEAAC65AE39}" type="datetimeFigureOut">
              <a:rPr lang="cs-CZ" smtClean="0"/>
              <a:t>13.03.2023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CEF5-AC41-4DFD-A7C0-64E6DCFF03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79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5D89-7A28-4E92-9BA0-BBEAAC65AE39}" type="datetimeFigureOut">
              <a:rPr lang="cs-CZ" smtClean="0"/>
              <a:t>13.03.2023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CEF5-AC41-4DFD-A7C0-64E6DCFF03D9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45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5D89-7A28-4E92-9BA0-BBEAAC65AE39}" type="datetimeFigureOut">
              <a:rPr lang="cs-CZ" smtClean="0"/>
              <a:t>13.03.2023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CEF5-AC41-4DFD-A7C0-64E6DCFF03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79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5D89-7A28-4E92-9BA0-BBEAAC65AE39}" type="datetimeFigureOut">
              <a:rPr lang="cs-CZ" smtClean="0"/>
              <a:t>13.03.2023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CEF5-AC41-4DFD-A7C0-64E6DCFF03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183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5D89-7A28-4E92-9BA0-BBEAAC65AE39}" type="datetimeFigureOut">
              <a:rPr lang="cs-CZ" smtClean="0"/>
              <a:t>13.03.2023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CEF5-AC41-4DFD-A7C0-64E6DCFF03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13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5D89-7A28-4E92-9BA0-BBEAAC65AE39}" type="datetimeFigureOut">
              <a:rPr lang="cs-CZ" smtClean="0"/>
              <a:t>13.03.2023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CEF5-AC41-4DFD-A7C0-64E6DCFF03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8599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FDB5D89-7A28-4E92-9BA0-BBEAAC65AE39}" type="datetimeFigureOut">
              <a:rPr lang="cs-CZ" smtClean="0"/>
              <a:t>13.03.2023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9DCEF5-AC41-4DFD-A7C0-64E6DCFF03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587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5D89-7A28-4E92-9BA0-BBEAAC65AE39}" type="datetimeFigureOut">
              <a:rPr lang="cs-CZ" smtClean="0"/>
              <a:t>13.03.2023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CEF5-AC41-4DFD-A7C0-64E6DCFF03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339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DB5D89-7A28-4E92-9BA0-BBEAAC65AE39}" type="datetimeFigureOut">
              <a:rPr lang="cs-CZ" smtClean="0"/>
              <a:t>13.03.2023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09DCEF5-AC41-4DFD-A7C0-64E6DCFF03D9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69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youtube.com/watch?v=gOwX-HlSlN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9A71B8-52A8-4DD3-B924-90C6A5565B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Dějiny Řecka I - seminář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9842B89-9824-429C-84D8-7EC2034A78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latin typeface="+mn-lt"/>
                <a:cs typeface="Arial" panose="020B0604020202020204" pitchFamily="34" charset="0"/>
              </a:rPr>
              <a:t>4. Hodina</a:t>
            </a:r>
          </a:p>
          <a:p>
            <a:r>
              <a:rPr lang="cs-CZ" dirty="0" err="1">
                <a:latin typeface="+mn-lt"/>
                <a:cs typeface="Arial" panose="020B0604020202020204" pitchFamily="34" charset="0"/>
              </a:rPr>
              <a:t>Plútarchos</a:t>
            </a:r>
            <a:r>
              <a:rPr lang="cs-CZ" dirty="0">
                <a:latin typeface="+mn-lt"/>
                <a:cs typeface="Arial" panose="020B0604020202020204" pitchFamily="34" charset="0"/>
              </a:rPr>
              <a:t>, </a:t>
            </a:r>
            <a:r>
              <a:rPr lang="cs-CZ">
                <a:latin typeface="+mn-lt"/>
                <a:cs typeface="Arial" panose="020B0604020202020204" pitchFamily="34" charset="0"/>
              </a:rPr>
              <a:t>řecké zemědělství</a:t>
            </a:r>
            <a:endParaRPr lang="cs-CZ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737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500C10-DDBE-401B-BAF2-0AC9EB72E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Řecké zemědělství, hospodářství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A1CD04-396F-41B8-BA74-0DF88CDD5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Zemědělství – základní forma obživy pro většinu populace</a:t>
            </a:r>
          </a:p>
          <a:p>
            <a:r>
              <a:rPr lang="cs-CZ" dirty="0"/>
              <a:t>2 roční období</a:t>
            </a:r>
          </a:p>
          <a:p>
            <a:r>
              <a:rPr lang="cs-CZ" dirty="0"/>
              <a:t>Ne tolik prostoru k zemědělství – hornatá krajina</a:t>
            </a:r>
          </a:p>
          <a:p>
            <a:r>
              <a:rPr lang="cs-CZ" dirty="0"/>
              <a:t>Nedostatek půdy, špatná kvalita</a:t>
            </a:r>
          </a:p>
          <a:p>
            <a:r>
              <a:rPr lang="cs-CZ" dirty="0"/>
              <a:t>Úrodné kraje – </a:t>
            </a:r>
            <a:r>
              <a:rPr lang="cs-CZ" dirty="0" err="1"/>
              <a:t>Messénie</a:t>
            </a:r>
            <a:r>
              <a:rPr lang="cs-CZ" dirty="0"/>
              <a:t>, Thessalie, </a:t>
            </a:r>
            <a:r>
              <a:rPr lang="cs-CZ" dirty="0" err="1"/>
              <a:t>Boiótie</a:t>
            </a:r>
            <a:endParaRPr lang="cs-CZ" dirty="0"/>
          </a:p>
          <a:p>
            <a:r>
              <a:rPr lang="cs-CZ" dirty="0"/>
              <a:t>Texty věnující se zemědělství většinou ztraceny (</a:t>
            </a:r>
            <a:r>
              <a:rPr lang="cs-CZ" dirty="0" err="1"/>
              <a:t>Hésiodos</a:t>
            </a:r>
            <a:r>
              <a:rPr lang="cs-CZ" dirty="0"/>
              <a:t> – </a:t>
            </a:r>
            <a:r>
              <a:rPr lang="cs-CZ" i="1" dirty="0"/>
              <a:t>Práce a dni</a:t>
            </a:r>
            <a:r>
              <a:rPr lang="cs-CZ" dirty="0"/>
              <a:t>, </a:t>
            </a:r>
            <a:r>
              <a:rPr lang="cs-CZ" dirty="0" err="1"/>
              <a:t>Xenofón</a:t>
            </a:r>
            <a:r>
              <a:rPr lang="cs-CZ" dirty="0"/>
              <a:t> – </a:t>
            </a:r>
            <a:r>
              <a:rPr lang="cs-CZ" i="1" dirty="0" err="1"/>
              <a:t>Oikonomikos</a:t>
            </a:r>
            <a:r>
              <a:rPr lang="cs-CZ" i="1" dirty="0"/>
              <a:t>, </a:t>
            </a:r>
            <a:r>
              <a:rPr lang="cs-CZ" dirty="0" err="1"/>
              <a:t>Theofrastos</a:t>
            </a:r>
            <a:r>
              <a:rPr lang="cs-CZ" dirty="0"/>
              <a:t> – </a:t>
            </a:r>
            <a:r>
              <a:rPr lang="cs-CZ" i="1" dirty="0"/>
              <a:t>O zkoumání rostlin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7763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F1522-668B-418C-94FA-835901A28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6C377D-6F66-41E9-9AEC-1AA50076C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Orba a setí – říjen, listopad</a:t>
            </a:r>
          </a:p>
          <a:p>
            <a:r>
              <a:rPr lang="cs-CZ" dirty="0"/>
              <a:t>Réva – únor, březen</a:t>
            </a:r>
          </a:p>
          <a:p>
            <a:r>
              <a:rPr lang="cs-CZ" dirty="0"/>
              <a:t>Sklizeň obilí – květen, červen; červen, červenec – mlácení, skladování</a:t>
            </a:r>
          </a:p>
          <a:p>
            <a:r>
              <a:rPr lang="cs-CZ" dirty="0"/>
              <a:t>Sklizeň hroznů – září, výroba víno</a:t>
            </a:r>
          </a:p>
          <a:p>
            <a:r>
              <a:rPr lang="cs-CZ" dirty="0"/>
              <a:t>Sklizeň oliv – podzim, výroba oleje</a:t>
            </a:r>
          </a:p>
          <a:p>
            <a:r>
              <a:rPr lang="cs-CZ" dirty="0"/>
              <a:t>Střídání plodin, půda ladem</a:t>
            </a:r>
          </a:p>
          <a:p>
            <a:r>
              <a:rPr lang="cs-CZ" dirty="0"/>
              <a:t>Primitivní technologie – žádný posun</a:t>
            </a:r>
          </a:p>
        </p:txBody>
      </p:sp>
    </p:spTree>
    <p:extLst>
      <p:ext uri="{BB962C8B-B14F-4D97-AF65-F5344CB8AC3E}">
        <p14:creationId xmlns:p14="http://schemas.microsoft.com/office/powerpoint/2010/main" val="2352305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710936-1FAC-4517-8D40-2B50F9678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6954CF-F2B7-4B9F-8FED-928969EEB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Plodiny</a:t>
            </a:r>
          </a:p>
          <a:p>
            <a:r>
              <a:rPr lang="cs-CZ" dirty="0"/>
              <a:t>Obilí (</a:t>
            </a:r>
            <a:r>
              <a:rPr lang="el-GR" i="1" dirty="0"/>
              <a:t>σῖτος</a:t>
            </a:r>
            <a:r>
              <a:rPr lang="cs-CZ" dirty="0"/>
              <a:t>, </a:t>
            </a:r>
            <a:r>
              <a:rPr lang="cs-CZ" i="1" dirty="0" err="1"/>
              <a:t>sítos</a:t>
            </a:r>
            <a:r>
              <a:rPr lang="cs-CZ" dirty="0"/>
              <a:t>) – ječmen (</a:t>
            </a:r>
            <a:r>
              <a:rPr lang="el-GR" i="1" dirty="0"/>
              <a:t>κριθή</a:t>
            </a:r>
            <a:r>
              <a:rPr lang="cs-CZ" dirty="0"/>
              <a:t>, </a:t>
            </a:r>
            <a:r>
              <a:rPr lang="cs-CZ" i="1" dirty="0" err="1"/>
              <a:t>kríthé</a:t>
            </a:r>
            <a:r>
              <a:rPr lang="cs-CZ" dirty="0"/>
              <a:t>), pšenice (</a:t>
            </a:r>
            <a:r>
              <a:rPr lang="el-GR" i="1" dirty="0"/>
              <a:t>πυρός</a:t>
            </a:r>
            <a:r>
              <a:rPr lang="cs-CZ" dirty="0"/>
              <a:t>, </a:t>
            </a:r>
            <a:r>
              <a:rPr lang="cs-CZ" i="1" dirty="0" err="1"/>
              <a:t>pyros</a:t>
            </a:r>
            <a:r>
              <a:rPr lang="cs-CZ" dirty="0"/>
              <a:t>), proso (</a:t>
            </a:r>
            <a:r>
              <a:rPr lang="el-GR" i="1" dirty="0"/>
              <a:t>κέγχρος</a:t>
            </a:r>
            <a:r>
              <a:rPr lang="cs-CZ" dirty="0"/>
              <a:t>, </a:t>
            </a:r>
            <a:r>
              <a:rPr lang="cs-CZ" i="1" dirty="0" err="1"/>
              <a:t>kenchros</a:t>
            </a:r>
            <a:r>
              <a:rPr lang="cs-CZ" dirty="0"/>
              <a:t>)</a:t>
            </a:r>
          </a:p>
          <a:p>
            <a:r>
              <a:rPr lang="cs-CZ" dirty="0"/>
              <a:t>Olivy (</a:t>
            </a:r>
            <a:r>
              <a:rPr lang="el-GR" i="1" dirty="0"/>
              <a:t>ἔλαιος</a:t>
            </a:r>
            <a:r>
              <a:rPr lang="cs-CZ" dirty="0"/>
              <a:t>, </a:t>
            </a:r>
            <a:r>
              <a:rPr lang="cs-CZ" i="1" dirty="0" err="1"/>
              <a:t>elaios</a:t>
            </a:r>
            <a:r>
              <a:rPr lang="cs-CZ" dirty="0"/>
              <a:t>), olej (</a:t>
            </a:r>
            <a:r>
              <a:rPr lang="el-GR" i="1" dirty="0"/>
              <a:t>ἔλαιον</a:t>
            </a:r>
            <a:r>
              <a:rPr lang="cs-CZ" dirty="0"/>
              <a:t>, </a:t>
            </a:r>
            <a:r>
              <a:rPr lang="cs-CZ" i="1" dirty="0" err="1"/>
              <a:t>elaion</a:t>
            </a:r>
            <a:r>
              <a:rPr lang="cs-CZ" dirty="0"/>
              <a:t>)</a:t>
            </a:r>
          </a:p>
          <a:p>
            <a:r>
              <a:rPr lang="cs-CZ" dirty="0"/>
              <a:t>Víno (</a:t>
            </a:r>
            <a:r>
              <a:rPr lang="el-GR" i="1" dirty="0"/>
              <a:t>ἅμπελος</a:t>
            </a:r>
            <a:r>
              <a:rPr lang="cs-CZ" dirty="0"/>
              <a:t>, </a:t>
            </a:r>
            <a:r>
              <a:rPr lang="cs-CZ" i="1" dirty="0" err="1"/>
              <a:t>ampelos</a:t>
            </a:r>
            <a:r>
              <a:rPr lang="cs-CZ" dirty="0"/>
              <a:t>); (</a:t>
            </a:r>
            <a:r>
              <a:rPr lang="el-GR" i="1" dirty="0"/>
              <a:t>οἶνος</a:t>
            </a:r>
            <a:r>
              <a:rPr lang="cs-CZ" dirty="0"/>
              <a:t>, </a:t>
            </a:r>
            <a:r>
              <a:rPr lang="cs-CZ" i="1" dirty="0" err="1"/>
              <a:t>oinos</a:t>
            </a:r>
            <a:r>
              <a:rPr lang="cs-CZ" dirty="0"/>
              <a:t>) </a:t>
            </a:r>
          </a:p>
          <a:p>
            <a:endParaRPr lang="cs-CZ" dirty="0"/>
          </a:p>
          <a:p>
            <a:r>
              <a:rPr lang="cs-CZ" dirty="0"/>
              <a:t>Další plodiny (cizrna, čočka, boby, hrách,  </a:t>
            </a:r>
          </a:p>
          <a:p>
            <a:r>
              <a:rPr lang="cs-CZ" dirty="0"/>
              <a:t>Ovoce (hrozny, fíky, jablko, granátové jablko, hruška, …)</a:t>
            </a:r>
          </a:p>
          <a:p>
            <a:r>
              <a:rPr lang="cs-CZ" dirty="0"/>
              <a:t>Zelenina (salát, mrkev, okurka, cibule, …)</a:t>
            </a:r>
          </a:p>
        </p:txBody>
      </p:sp>
      <p:pic>
        <p:nvPicPr>
          <p:cNvPr id="5" name="Obrázek 4" descr="Obsah obrázku savci&#10;&#10;Popis byl vytvořen automaticky">
            <a:extLst>
              <a:ext uri="{FF2B5EF4-FFF2-40B4-BE49-F238E27FC236}">
                <a16:creationId xmlns:a16="http://schemas.microsoft.com/office/drawing/2014/main" id="{D67AA22C-25FE-4E4F-9E46-3E55B94FF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091" y="3429000"/>
            <a:ext cx="3583434" cy="268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34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202EF5-AB0E-4F27-892E-EC21D9AC8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8EF9F7-95AF-4606-9ABB-09EEC0405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Chov</a:t>
            </a:r>
          </a:p>
          <a:p>
            <a:r>
              <a:rPr lang="cs-CZ" dirty="0"/>
              <a:t>Ovce (</a:t>
            </a:r>
            <a:r>
              <a:rPr lang="el-GR" i="1" dirty="0"/>
              <a:t>οἶς</a:t>
            </a:r>
            <a:r>
              <a:rPr lang="cs-CZ" dirty="0"/>
              <a:t>, </a:t>
            </a:r>
            <a:r>
              <a:rPr lang="cs-CZ" i="1" dirty="0" err="1"/>
              <a:t>ois</a:t>
            </a:r>
            <a:r>
              <a:rPr lang="cs-CZ" dirty="0"/>
              <a:t>), kozy (</a:t>
            </a:r>
            <a:r>
              <a:rPr lang="el-GR" i="1" dirty="0"/>
              <a:t>αἴξ</a:t>
            </a:r>
            <a:r>
              <a:rPr lang="cs-CZ" dirty="0"/>
              <a:t>, </a:t>
            </a:r>
            <a:r>
              <a:rPr lang="cs-CZ" i="1" dirty="0" err="1"/>
              <a:t>aix</a:t>
            </a:r>
            <a:r>
              <a:rPr lang="cs-CZ" dirty="0"/>
              <a:t>)</a:t>
            </a:r>
          </a:p>
          <a:p>
            <a:r>
              <a:rPr lang="cs-CZ" dirty="0"/>
              <a:t>Prasata (</a:t>
            </a:r>
            <a:r>
              <a:rPr lang="el-GR" i="1" dirty="0"/>
              <a:t>ὗς</a:t>
            </a:r>
            <a:r>
              <a:rPr lang="cs-CZ" dirty="0"/>
              <a:t>, </a:t>
            </a:r>
            <a:r>
              <a:rPr lang="cs-CZ" dirty="0" err="1"/>
              <a:t>hys</a:t>
            </a:r>
            <a:r>
              <a:rPr lang="cs-CZ" dirty="0"/>
              <a:t>)</a:t>
            </a:r>
          </a:p>
          <a:p>
            <a:r>
              <a:rPr lang="cs-CZ" dirty="0"/>
              <a:t>Drůbež</a:t>
            </a:r>
          </a:p>
          <a:p>
            <a:r>
              <a:rPr lang="cs-CZ" dirty="0"/>
              <a:t>Skot (</a:t>
            </a:r>
            <a:r>
              <a:rPr lang="el-GR" i="1" dirty="0"/>
              <a:t>βοῦς</a:t>
            </a:r>
            <a:r>
              <a:rPr lang="cs-CZ" dirty="0"/>
              <a:t>, </a:t>
            </a:r>
            <a:r>
              <a:rPr lang="cs-CZ" i="1" dirty="0" err="1"/>
              <a:t>bús</a:t>
            </a:r>
            <a:r>
              <a:rPr lang="cs-CZ" dirty="0"/>
              <a:t>)</a:t>
            </a:r>
          </a:p>
          <a:p>
            <a:r>
              <a:rPr lang="cs-CZ" dirty="0"/>
              <a:t>Koně (</a:t>
            </a:r>
            <a:r>
              <a:rPr lang="el-GR" i="1" dirty="0"/>
              <a:t>ἵππος</a:t>
            </a:r>
            <a:r>
              <a:rPr lang="cs-CZ" dirty="0"/>
              <a:t>, </a:t>
            </a:r>
            <a:r>
              <a:rPr lang="cs-CZ" i="1" dirty="0" err="1"/>
              <a:t>hippos</a:t>
            </a:r>
            <a:r>
              <a:rPr lang="cs-CZ" dirty="0"/>
              <a:t>), osli (</a:t>
            </a:r>
            <a:r>
              <a:rPr lang="el-GR" i="1" dirty="0"/>
              <a:t>ὄνος</a:t>
            </a:r>
            <a:r>
              <a:rPr lang="cs-CZ" dirty="0"/>
              <a:t>, </a:t>
            </a:r>
            <a:r>
              <a:rPr lang="cs-CZ" i="1" dirty="0" err="1"/>
              <a:t>onos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pic>
        <p:nvPicPr>
          <p:cNvPr id="5" name="Obrázek 4" descr="Obsah obrázku budova, socha, pózování&#10;&#10;Popis byl vytvořen automaticky">
            <a:extLst>
              <a:ext uri="{FF2B5EF4-FFF2-40B4-BE49-F238E27FC236}">
                <a16:creationId xmlns:a16="http://schemas.microsoft.com/office/drawing/2014/main" id="{25F2762F-3E91-4EAF-9201-840E77879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341" y="144755"/>
            <a:ext cx="2788584" cy="2741320"/>
          </a:xfrm>
          <a:prstGeom prst="rect">
            <a:avLst/>
          </a:prstGeom>
        </p:spPr>
      </p:pic>
      <p:pic>
        <p:nvPicPr>
          <p:cNvPr id="7" name="Obrázek 6" descr="Obsah obrázku stojící&#10;&#10;Popis byl vytvořen automaticky">
            <a:extLst>
              <a:ext uri="{FF2B5EF4-FFF2-40B4-BE49-F238E27FC236}">
                <a16:creationId xmlns:a16="http://schemas.microsoft.com/office/drawing/2014/main" id="{1635F941-AD36-4A06-ADF7-5375DC15B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670" y="3027923"/>
            <a:ext cx="3318255" cy="256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36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FA851B-4E36-4294-A5DE-7004E923A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F20E16-D705-43F6-8FB7-B5B6FD0E1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Řemesla</a:t>
            </a:r>
          </a:p>
          <a:p>
            <a:r>
              <a:rPr lang="cs-CZ" dirty="0"/>
              <a:t>V dílnách využití otroků</a:t>
            </a:r>
          </a:p>
          <a:p>
            <a:r>
              <a:rPr lang="cs-CZ" dirty="0"/>
              <a:t>Řemesla – „ubohá“ práce</a:t>
            </a:r>
          </a:p>
          <a:p>
            <a:r>
              <a:rPr lang="cs-CZ" dirty="0"/>
              <a:t>Pán vlastní dílnu</a:t>
            </a:r>
          </a:p>
          <a:p>
            <a:r>
              <a:rPr lang="cs-CZ" dirty="0"/>
              <a:t>Zpracování kovů, dřeva, kamene, kůží, keramiky, textilu</a:t>
            </a:r>
          </a:p>
          <a:p>
            <a:r>
              <a:rPr lang="cs-CZ" dirty="0"/>
              <a:t>Výroba zbraní, mincí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text, sklenice, plavidlo, keramické nádobí&#10;&#10;Popis byl vytvořen automaticky">
            <a:extLst>
              <a:ext uri="{FF2B5EF4-FFF2-40B4-BE49-F238E27FC236}">
                <a16:creationId xmlns:a16="http://schemas.microsoft.com/office/drawing/2014/main" id="{F60F6D88-3067-4769-A2A2-39218D3BE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964" y="95249"/>
            <a:ext cx="454456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80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CE0363-54CB-4436-9E98-E433C21A0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236817-919C-409F-9B90-0CFFCEDFF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Obchod</a:t>
            </a:r>
          </a:p>
          <a:p>
            <a:r>
              <a:rPr lang="cs-CZ" dirty="0"/>
              <a:t>Námořní &gt; pozemní</a:t>
            </a:r>
          </a:p>
          <a:p>
            <a:r>
              <a:rPr lang="cs-CZ" dirty="0"/>
              <a:t>Dovoz obilí (Černomoří)</a:t>
            </a:r>
          </a:p>
          <a:p>
            <a:r>
              <a:rPr lang="cs-CZ" dirty="0"/>
              <a:t>Olej, víno, keramika, nástroje, otroci, luxusní zboží</a:t>
            </a:r>
          </a:p>
          <a:p>
            <a:r>
              <a:rPr lang="cs-CZ" dirty="0"/>
              <a:t>Centrum města (</a:t>
            </a:r>
            <a:r>
              <a:rPr lang="el-GR" i="1" dirty="0"/>
              <a:t>ἀγορά</a:t>
            </a:r>
            <a:r>
              <a:rPr lang="cs-CZ" dirty="0"/>
              <a:t>, </a:t>
            </a:r>
            <a:r>
              <a:rPr lang="cs-CZ" i="1" dirty="0"/>
              <a:t>agora</a:t>
            </a:r>
            <a:r>
              <a:rPr lang="cs-CZ" dirty="0"/>
              <a:t>), obchodní stanice (</a:t>
            </a:r>
            <a:r>
              <a:rPr lang="el-GR" i="1" dirty="0"/>
              <a:t>ἐμπόριον</a:t>
            </a:r>
            <a:r>
              <a:rPr lang="cs-CZ" dirty="0"/>
              <a:t>, </a:t>
            </a:r>
            <a:r>
              <a:rPr lang="cs-CZ" i="1" dirty="0"/>
              <a:t>emporion</a:t>
            </a:r>
            <a:r>
              <a:rPr lang="cs-CZ" dirty="0"/>
              <a:t>), kolonie (</a:t>
            </a:r>
            <a:r>
              <a:rPr lang="el-GR" b="0" i="0" dirty="0" err="1">
                <a:solidFill>
                  <a:srgbClr val="000000"/>
                </a:solidFill>
                <a:effectLst/>
              </a:rPr>
              <a:t>ἀποικία</a:t>
            </a:r>
            <a:r>
              <a:rPr lang="cs-CZ" dirty="0"/>
              <a:t>, </a:t>
            </a:r>
            <a:r>
              <a:rPr lang="cs-CZ" i="1" dirty="0" err="1"/>
              <a:t>apoikia</a:t>
            </a:r>
            <a:r>
              <a:rPr lang="cs-CZ" dirty="0"/>
              <a:t>)</a:t>
            </a:r>
          </a:p>
          <a:p>
            <a:r>
              <a:rPr lang="cs-CZ" dirty="0"/>
              <a:t>Obchodníci (</a:t>
            </a:r>
            <a:r>
              <a:rPr lang="el-GR" i="1" dirty="0"/>
              <a:t>κάπηλοι</a:t>
            </a:r>
            <a:r>
              <a:rPr lang="cs-CZ" dirty="0"/>
              <a:t>, </a:t>
            </a:r>
            <a:r>
              <a:rPr lang="cs-CZ" i="1" dirty="0" err="1"/>
              <a:t>kapéloi</a:t>
            </a:r>
            <a:r>
              <a:rPr lang="cs-CZ" dirty="0"/>
              <a:t>)</a:t>
            </a:r>
          </a:p>
        </p:txBody>
      </p:sp>
      <p:pic>
        <p:nvPicPr>
          <p:cNvPr id="4" name="Obrázek 3" descr="Obsah obrázku budova&#10;&#10;Popis byl vytvořen automaticky">
            <a:extLst>
              <a:ext uri="{FF2B5EF4-FFF2-40B4-BE49-F238E27FC236}">
                <a16:creationId xmlns:a16="http://schemas.microsoft.com/office/drawing/2014/main" id="{4783CE89-75CA-48C9-BE64-B4F2DC6FA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115" y="21373"/>
            <a:ext cx="4484985" cy="364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7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BD945C-5DD9-8291-835B-EC17511D2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Mince antického Řecka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DC7FA8-F545-AF90-939B-534417623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Několik období – archaické, klasické, helénismus, římská doba</a:t>
            </a:r>
          </a:p>
          <a:p>
            <a:r>
              <a:rPr lang="cs-CZ" dirty="0"/>
              <a:t>Původně kovové tyčinky, rožeň (</a:t>
            </a:r>
            <a:r>
              <a:rPr lang="cs-CZ" i="1" dirty="0" err="1"/>
              <a:t>obelos</a:t>
            </a:r>
            <a:r>
              <a:rPr lang="cs-CZ" i="1" dirty="0"/>
              <a:t>/obolos</a:t>
            </a:r>
            <a:r>
              <a:rPr lang="cs-CZ" dirty="0"/>
              <a:t>)</a:t>
            </a:r>
          </a:p>
          <a:p>
            <a:r>
              <a:rPr lang="cs-CZ" dirty="0"/>
              <a:t>Mince – od 7. stol. </a:t>
            </a:r>
            <a:r>
              <a:rPr lang="cs-CZ" dirty="0" err="1"/>
              <a:t>pnl</a:t>
            </a:r>
            <a:r>
              <a:rPr lang="cs-CZ" dirty="0"/>
              <a:t> – z Lýdie (</a:t>
            </a:r>
            <a:r>
              <a:rPr lang="cs-CZ" dirty="0" err="1"/>
              <a:t>élektron</a:t>
            </a:r>
            <a:r>
              <a:rPr lang="cs-CZ" dirty="0"/>
              <a:t>, zlato, stříbro)</a:t>
            </a:r>
          </a:p>
          <a:p>
            <a:r>
              <a:rPr lang="cs-CZ" dirty="0"/>
              <a:t>Poprvé na </a:t>
            </a:r>
            <a:r>
              <a:rPr lang="cs-CZ" dirty="0" err="1"/>
              <a:t>Aigíně</a:t>
            </a:r>
            <a:r>
              <a:rPr lang="cs-CZ" dirty="0"/>
              <a:t>, rychle po zbytku Řecka</a:t>
            </a:r>
          </a:p>
          <a:p>
            <a:r>
              <a:rPr lang="cs-CZ" dirty="0"/>
              <a:t>Lití, ražba</a:t>
            </a:r>
          </a:p>
          <a:p>
            <a:r>
              <a:rPr lang="cs-CZ" dirty="0"/>
              <a:t>Symboly města, nápisy</a:t>
            </a:r>
          </a:p>
          <a:p>
            <a:r>
              <a:rPr lang="cs-CZ" dirty="0"/>
              <a:t>Stříbro, zlato, měď</a:t>
            </a:r>
          </a:p>
          <a:p>
            <a:r>
              <a:rPr lang="cs-CZ" dirty="0"/>
              <a:t>Do doby přelomu letopočtu</a:t>
            </a:r>
          </a:p>
          <a:p>
            <a:r>
              <a:rPr lang="cs-CZ" dirty="0"/>
              <a:t>Výroba: </a:t>
            </a:r>
            <a:r>
              <a:rPr lang="cs-CZ" dirty="0">
                <a:hlinkClick r:id="rId2"/>
              </a:rPr>
              <a:t>https://www.youtube.com/watch?v=gOwX-HlSlNg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šlehač, kuchyňské nádobí&#10;&#10;Popis byl vytvořen automaticky">
            <a:extLst>
              <a:ext uri="{FF2B5EF4-FFF2-40B4-BE49-F238E27FC236}">
                <a16:creationId xmlns:a16="http://schemas.microsoft.com/office/drawing/2014/main" id="{28E5D02D-5F2A-7B74-6FB6-644FEA492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528" y="1962912"/>
            <a:ext cx="2438400" cy="146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35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867D42-B540-2D3D-2C8B-8D1C5038A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065134-D5C3-A918-74FD-872A77847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Typy a systém</a:t>
            </a:r>
          </a:p>
          <a:p>
            <a:r>
              <a:rPr lang="cs-CZ" dirty="0"/>
              <a:t>Statér </a:t>
            </a:r>
          </a:p>
          <a:p>
            <a:r>
              <a:rPr lang="cs-CZ" dirty="0"/>
              <a:t>Drachma (zákl. jednotka) = 6 obolů</a:t>
            </a:r>
          </a:p>
          <a:p>
            <a:r>
              <a:rPr lang="cs-CZ" dirty="0"/>
              <a:t>Obolos = x </a:t>
            </a:r>
            <a:r>
              <a:rPr lang="cs-CZ" dirty="0" err="1"/>
              <a:t>tartemorioi</a:t>
            </a:r>
            <a:endParaRPr lang="cs-CZ" dirty="0"/>
          </a:p>
          <a:p>
            <a:endParaRPr lang="cs-CZ" dirty="0"/>
          </a:p>
          <a:p>
            <a:r>
              <a:rPr lang="cs-CZ" dirty="0"/>
              <a:t>Dále se dělí → </a:t>
            </a:r>
            <a:r>
              <a:rPr lang="cs-CZ" dirty="0" err="1"/>
              <a:t>didrachma</a:t>
            </a:r>
            <a:r>
              <a:rPr lang="cs-CZ" dirty="0"/>
              <a:t>, </a:t>
            </a:r>
            <a:r>
              <a:rPr lang="cs-CZ" u="sng" dirty="0"/>
              <a:t>tetradrachma</a:t>
            </a:r>
            <a:r>
              <a:rPr lang="cs-CZ" dirty="0"/>
              <a:t>, </a:t>
            </a:r>
            <a:r>
              <a:rPr lang="cs-CZ" dirty="0" err="1"/>
              <a:t>hemiobolos</a:t>
            </a:r>
            <a:r>
              <a:rPr lang="cs-CZ" dirty="0"/>
              <a:t>, </a:t>
            </a:r>
            <a:r>
              <a:rPr lang="cs-CZ" dirty="0" err="1"/>
              <a:t>diobolos</a:t>
            </a:r>
            <a:r>
              <a:rPr lang="cs-CZ" dirty="0"/>
              <a:t>, …</a:t>
            </a:r>
          </a:p>
          <a:p>
            <a:r>
              <a:rPr lang="cs-CZ" dirty="0"/>
              <a:t>Největší mince – </a:t>
            </a:r>
            <a:r>
              <a:rPr lang="cs-CZ" dirty="0" err="1"/>
              <a:t>Syrákúsy</a:t>
            </a:r>
            <a:r>
              <a:rPr lang="cs-CZ" dirty="0"/>
              <a:t>, Řecko-</a:t>
            </a:r>
            <a:r>
              <a:rPr lang="cs-CZ" dirty="0" err="1"/>
              <a:t>baktijské</a:t>
            </a:r>
            <a:r>
              <a:rPr lang="cs-CZ" dirty="0"/>
              <a:t> království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4112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8B6FAF-513F-330F-F185-48884ED01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1788BE-ABC6-95D1-50FA-86AE62B26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Záleží na </a:t>
            </a:r>
            <a:r>
              <a:rPr lang="cs-CZ" u="sng" dirty="0"/>
              <a:t>váze</a:t>
            </a:r>
          </a:p>
          <a:p>
            <a:r>
              <a:rPr lang="cs-CZ" dirty="0"/>
              <a:t>3 rozšířené systémy</a:t>
            </a:r>
          </a:p>
          <a:p>
            <a:r>
              <a:rPr lang="cs-CZ" u="sng" dirty="0" err="1"/>
              <a:t>Attický</a:t>
            </a:r>
            <a:r>
              <a:rPr lang="cs-CZ" dirty="0"/>
              <a:t> (</a:t>
            </a:r>
            <a:r>
              <a:rPr lang="cs-CZ" dirty="0" err="1"/>
              <a:t>atticko-eubojský</a:t>
            </a:r>
            <a:r>
              <a:rPr lang="cs-CZ" dirty="0"/>
              <a:t>) – drachma 4,3 g (tetradrachma – 17,2 g), obolos 0,7 g</a:t>
            </a:r>
          </a:p>
          <a:p>
            <a:r>
              <a:rPr lang="cs-CZ" dirty="0" err="1"/>
              <a:t>Aigínský</a:t>
            </a:r>
            <a:r>
              <a:rPr lang="cs-CZ" dirty="0"/>
              <a:t> – statér 12,4 g, drachma 6,2 g, obolos 1 g</a:t>
            </a:r>
          </a:p>
          <a:p>
            <a:r>
              <a:rPr lang="cs-CZ" dirty="0" err="1"/>
              <a:t>Korinthský</a:t>
            </a:r>
            <a:r>
              <a:rPr lang="cs-CZ" dirty="0"/>
              <a:t> – statér 8,7 g, drachma 2,9 g</a:t>
            </a:r>
          </a:p>
          <a:p>
            <a:r>
              <a:rPr lang="cs-CZ" dirty="0"/>
              <a:t>Perský – </a:t>
            </a:r>
            <a:r>
              <a:rPr lang="cs-CZ" dirty="0" err="1"/>
              <a:t>dáreikos</a:t>
            </a:r>
            <a:r>
              <a:rPr lang="cs-CZ" dirty="0"/>
              <a:t> 8,3 g, 1 </a:t>
            </a:r>
            <a:r>
              <a:rPr lang="cs-CZ" dirty="0" err="1"/>
              <a:t>dáreikos</a:t>
            </a:r>
            <a:r>
              <a:rPr lang="cs-CZ" dirty="0"/>
              <a:t> = 20 </a:t>
            </a:r>
            <a:r>
              <a:rPr lang="cs-CZ" dirty="0" err="1"/>
              <a:t>siglů</a:t>
            </a:r>
            <a:r>
              <a:rPr lang="cs-CZ" dirty="0"/>
              <a:t>, </a:t>
            </a:r>
            <a:r>
              <a:rPr lang="cs-CZ" dirty="0" err="1"/>
              <a:t>siglos</a:t>
            </a:r>
            <a:r>
              <a:rPr lang="cs-CZ" dirty="0"/>
              <a:t> 5,5 g</a:t>
            </a:r>
          </a:p>
          <a:p>
            <a:endParaRPr lang="cs-CZ" dirty="0"/>
          </a:p>
          <a:p>
            <a:r>
              <a:rPr lang="cs-CZ" dirty="0"/>
              <a:t>Další váhy – mina (100 drachem), talent (</a:t>
            </a:r>
            <a:r>
              <a:rPr lang="cs-CZ" i="1" dirty="0" err="1"/>
              <a:t>talantos</a:t>
            </a:r>
            <a:r>
              <a:rPr lang="cs-CZ" dirty="0"/>
              <a:t>) – 60 min</a:t>
            </a:r>
          </a:p>
        </p:txBody>
      </p:sp>
    </p:spTree>
    <p:extLst>
      <p:ext uri="{BB962C8B-B14F-4D97-AF65-F5344CB8AC3E}">
        <p14:creationId xmlns:p14="http://schemas.microsoft.com/office/powerpoint/2010/main" val="1992567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7D4CA28D-945A-3E7B-32F2-1213AAF5F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Obrázek 9" descr="Obsah obrázku text, mince&#10;&#10;Popis byl vytvořen automaticky">
            <a:extLst>
              <a:ext uri="{FF2B5EF4-FFF2-40B4-BE49-F238E27FC236}">
                <a16:creationId xmlns:a16="http://schemas.microsoft.com/office/drawing/2014/main" id="{AED0932C-FC6D-2384-A2E7-3278EB0FF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622"/>
            <a:ext cx="5257800" cy="2525093"/>
          </a:xfrm>
          <a:prstGeom prst="rect">
            <a:avLst/>
          </a:prstGeom>
        </p:spPr>
      </p:pic>
      <p:pic>
        <p:nvPicPr>
          <p:cNvPr id="14" name="Obrázek 13" descr="Obsah obrázku objekt, mince&#10;&#10;Popis byl vytvořen automaticky">
            <a:extLst>
              <a:ext uri="{FF2B5EF4-FFF2-40B4-BE49-F238E27FC236}">
                <a16:creationId xmlns:a16="http://schemas.microsoft.com/office/drawing/2014/main" id="{A9B3665F-853A-3663-380E-621F82932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144" y="4494394"/>
            <a:ext cx="4841561" cy="2330405"/>
          </a:xfrm>
          <a:prstGeom prst="rect">
            <a:avLst/>
          </a:prstGeom>
        </p:spPr>
      </p:pic>
      <p:pic>
        <p:nvPicPr>
          <p:cNvPr id="16" name="Obrázek 15" descr="Obsah obrázku objekt, mince&#10;&#10;Popis byl vytvořen automaticky">
            <a:extLst>
              <a:ext uri="{FF2B5EF4-FFF2-40B4-BE49-F238E27FC236}">
                <a16:creationId xmlns:a16="http://schemas.microsoft.com/office/drawing/2014/main" id="{FF62C7F2-59BE-78CE-3F85-B6F0DB80E3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304" y="0"/>
            <a:ext cx="4998057" cy="2638973"/>
          </a:xfrm>
          <a:prstGeom prst="rect">
            <a:avLst/>
          </a:prstGeom>
        </p:spPr>
      </p:pic>
      <p:pic>
        <p:nvPicPr>
          <p:cNvPr id="18" name="Obrázek 17" descr="Obsah obrázku objekt, mince&#10;&#10;Popis byl vytvořen automaticky">
            <a:extLst>
              <a:ext uri="{FF2B5EF4-FFF2-40B4-BE49-F238E27FC236}">
                <a16:creationId xmlns:a16="http://schemas.microsoft.com/office/drawing/2014/main" id="{0DCE60F6-A1BF-A997-1AC3-67BB46B3B1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679" y="2496471"/>
            <a:ext cx="4281305" cy="2072152"/>
          </a:xfrm>
          <a:prstGeom prst="rect">
            <a:avLst/>
          </a:prstGeom>
        </p:spPr>
      </p:pic>
      <p:pic>
        <p:nvPicPr>
          <p:cNvPr id="8" name="Zástupný obsah 7" descr="Obsah obrázku mince, objekt, ostnokožci&#10;&#10;Popis byl vytvořen automaticky">
            <a:extLst>
              <a:ext uri="{FF2B5EF4-FFF2-40B4-BE49-F238E27FC236}">
                <a16:creationId xmlns:a16="http://schemas.microsoft.com/office/drawing/2014/main" id="{9DEE03E2-5468-7B62-AE4E-75EDBB9A39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9" y="2368988"/>
            <a:ext cx="4972282" cy="2475738"/>
          </a:xfrm>
        </p:spPr>
      </p:pic>
      <p:pic>
        <p:nvPicPr>
          <p:cNvPr id="12" name="Obrázek 11" descr="Obsah obrázku kovové nádobí&#10;&#10;Popis byl vytvořen automaticky">
            <a:extLst>
              <a:ext uri="{FF2B5EF4-FFF2-40B4-BE49-F238E27FC236}">
                <a16:creationId xmlns:a16="http://schemas.microsoft.com/office/drawing/2014/main" id="{E963C6A9-024D-1768-4CF9-047B2BBCA9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75" y="4692427"/>
            <a:ext cx="5077804" cy="213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09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9B0A3-8765-440B-B985-34BFFA433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Plútarchos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F43C39-3873-4F00-8BFF-E12552225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Řec</a:t>
            </a:r>
            <a:r>
              <a:rPr lang="cs-CZ" dirty="0"/>
              <a:t>. </a:t>
            </a:r>
            <a:r>
              <a:rPr lang="cs-CZ" dirty="0" err="1"/>
              <a:t>Πλούτ</a:t>
            </a:r>
            <a:r>
              <a:rPr lang="cs-CZ" dirty="0"/>
              <a:t>αρχος</a:t>
            </a:r>
          </a:p>
          <a:p>
            <a:r>
              <a:rPr lang="cs-CZ" dirty="0"/>
              <a:t>1.–2. stol. </a:t>
            </a:r>
            <a:r>
              <a:rPr lang="cs-CZ" dirty="0" err="1"/>
              <a:t>nl</a:t>
            </a:r>
            <a:r>
              <a:rPr lang="cs-CZ" dirty="0"/>
              <a:t>. (cca 46 – po 120)</a:t>
            </a:r>
          </a:p>
          <a:p>
            <a:r>
              <a:rPr lang="cs-CZ" dirty="0" err="1"/>
              <a:t>Chairóneia</a:t>
            </a:r>
            <a:r>
              <a:rPr lang="cs-CZ" dirty="0"/>
              <a:t>, </a:t>
            </a:r>
            <a:r>
              <a:rPr lang="cs-CZ" dirty="0" err="1"/>
              <a:t>Boiótie</a:t>
            </a:r>
            <a:endParaRPr lang="cs-CZ" dirty="0"/>
          </a:p>
          <a:p>
            <a:r>
              <a:rPr lang="cs-CZ" dirty="0"/>
              <a:t>Z prominentní rodiny (otec </a:t>
            </a:r>
            <a:r>
              <a:rPr lang="cs-CZ" dirty="0" err="1"/>
              <a:t>Autobúlos</a:t>
            </a:r>
            <a:r>
              <a:rPr lang="cs-CZ" dirty="0"/>
              <a:t>, dědeček </a:t>
            </a:r>
            <a:r>
              <a:rPr lang="cs-CZ" dirty="0" err="1"/>
              <a:t>Lampriás</a:t>
            </a:r>
            <a:r>
              <a:rPr lang="cs-CZ" dirty="0"/>
              <a:t>), studium v Athénách</a:t>
            </a:r>
          </a:p>
          <a:p>
            <a:r>
              <a:rPr lang="cs-CZ" dirty="0"/>
              <a:t>Římské období, římský občan (</a:t>
            </a:r>
            <a:r>
              <a:rPr lang="cs-CZ" dirty="0" err="1"/>
              <a:t>Plu</a:t>
            </a:r>
            <a:r>
              <a:rPr lang="cs-CZ" dirty="0"/>
              <a:t>. </a:t>
            </a:r>
            <a:r>
              <a:rPr lang="cs-CZ" i="1" dirty="0" err="1"/>
              <a:t>Oth</a:t>
            </a:r>
            <a:r>
              <a:rPr lang="cs-CZ" dirty="0"/>
              <a:t>. 14.1)</a:t>
            </a:r>
          </a:p>
          <a:p>
            <a:r>
              <a:rPr lang="cs-CZ" dirty="0"/>
              <a:t>Filosof (platonismus), historik, politik, kněz, životopisec, esejista</a:t>
            </a:r>
          </a:p>
          <a:p>
            <a:r>
              <a:rPr lang="cs-CZ" dirty="0"/>
              <a:t>Cestování po říši, politická kariéra (</a:t>
            </a:r>
            <a:r>
              <a:rPr lang="cs-CZ" dirty="0" err="1"/>
              <a:t>Traian</a:t>
            </a:r>
            <a:r>
              <a:rPr lang="cs-CZ" dirty="0"/>
              <a:t>, Hadrian), </a:t>
            </a:r>
            <a:r>
              <a:rPr lang="cs-CZ" dirty="0" err="1"/>
              <a:t>romanofil</a:t>
            </a:r>
            <a:endParaRPr lang="cs-CZ" dirty="0"/>
          </a:p>
          <a:p>
            <a:r>
              <a:rPr lang="cs-CZ" dirty="0"/>
              <a:t>Kněz v Delfách (</a:t>
            </a:r>
            <a:r>
              <a:rPr lang="cs-CZ" i="1" dirty="0"/>
              <a:t>Mor</a:t>
            </a:r>
            <a:r>
              <a:rPr lang="cs-CZ" dirty="0"/>
              <a:t>. 27, 28, 54)</a:t>
            </a:r>
          </a:p>
          <a:p>
            <a:r>
              <a:rPr lang="cs-CZ" dirty="0"/>
              <a:t>Úřady v </a:t>
            </a:r>
            <a:r>
              <a:rPr lang="cs-CZ" dirty="0" err="1"/>
              <a:t>Chairóneii</a:t>
            </a:r>
            <a:r>
              <a:rPr lang="cs-CZ" dirty="0"/>
              <a:t> (</a:t>
            </a:r>
            <a:r>
              <a:rPr lang="cs-CZ" dirty="0" err="1"/>
              <a:t>archón</a:t>
            </a:r>
            <a:r>
              <a:rPr lang="cs-CZ" dirty="0"/>
              <a:t>, pořádání </a:t>
            </a:r>
            <a:r>
              <a:rPr lang="cs-CZ" dirty="0" err="1"/>
              <a:t>pýthijských</a:t>
            </a:r>
            <a:r>
              <a:rPr lang="cs-CZ" dirty="0"/>
              <a:t> her)</a:t>
            </a:r>
          </a:p>
          <a:p>
            <a:r>
              <a:rPr lang="cs-CZ" dirty="0"/>
              <a:t>Autor mnoha děl (227) – </a:t>
            </a:r>
            <a:r>
              <a:rPr lang="cs-CZ" i="1" dirty="0"/>
              <a:t>Životy římských císařů, Životopisy slavných Řeků a Římanů, </a:t>
            </a:r>
            <a:r>
              <a:rPr lang="cs-CZ" i="1" dirty="0" err="1"/>
              <a:t>Moralia</a:t>
            </a:r>
            <a:endParaRPr lang="cs-CZ" i="1" dirty="0"/>
          </a:p>
        </p:txBody>
      </p:sp>
      <p:pic>
        <p:nvPicPr>
          <p:cNvPr id="5" name="Obrázek 4" descr="Obsah obrázku strom, exteriér, obloha, budova&#10;&#10;Popis byl vytvořen automaticky">
            <a:extLst>
              <a:ext uri="{FF2B5EF4-FFF2-40B4-BE49-F238E27FC236}">
                <a16:creationId xmlns:a16="http://schemas.microsoft.com/office/drawing/2014/main" id="{90EB9C32-C61B-4FBB-ABAA-4422826D2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656" y="205910"/>
            <a:ext cx="2438400" cy="327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7E3EB4-9155-A42D-9B88-D318C2991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mince, objekt&#10;&#10;Popis byl vytvořen automaticky">
            <a:extLst>
              <a:ext uri="{FF2B5EF4-FFF2-40B4-BE49-F238E27FC236}">
                <a16:creationId xmlns:a16="http://schemas.microsoft.com/office/drawing/2014/main" id="{88AADDF6-FACA-040F-BEF3-7F60462C1E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4400" cy="2154326"/>
          </a:xfrm>
        </p:spPr>
      </p:pic>
      <p:pic>
        <p:nvPicPr>
          <p:cNvPr id="7" name="Obrázek 6" descr="Obsah obrázku mince, objekt&#10;&#10;Popis byl vytvořen automaticky">
            <a:extLst>
              <a:ext uri="{FF2B5EF4-FFF2-40B4-BE49-F238E27FC236}">
                <a16:creationId xmlns:a16="http://schemas.microsoft.com/office/drawing/2014/main" id="{ADB76490-81E1-CBAC-D170-6634F2B31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4" y="2154326"/>
            <a:ext cx="4476751" cy="2247293"/>
          </a:xfrm>
          <a:prstGeom prst="rect">
            <a:avLst/>
          </a:prstGeom>
        </p:spPr>
      </p:pic>
      <p:pic>
        <p:nvPicPr>
          <p:cNvPr id="9" name="Obrázek 8" descr="Obsah obrázku mince, objekt&#10;&#10;Popis byl vytvořen automaticky">
            <a:extLst>
              <a:ext uri="{FF2B5EF4-FFF2-40B4-BE49-F238E27FC236}">
                <a16:creationId xmlns:a16="http://schemas.microsoft.com/office/drawing/2014/main" id="{A471C3C8-81AF-832A-5575-000917069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4" y="4401619"/>
            <a:ext cx="4699000" cy="2307613"/>
          </a:xfrm>
          <a:prstGeom prst="rect">
            <a:avLst/>
          </a:prstGeom>
        </p:spPr>
      </p:pic>
      <p:pic>
        <p:nvPicPr>
          <p:cNvPr id="11" name="Obrázek 10" descr="Obsah obrázku objekt, mince&#10;&#10;Popis byl vytvořen automaticky">
            <a:extLst>
              <a:ext uri="{FF2B5EF4-FFF2-40B4-BE49-F238E27FC236}">
                <a16:creationId xmlns:a16="http://schemas.microsoft.com/office/drawing/2014/main" id="{FD744B84-79AC-2323-C3B4-AEAED3A7FA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549" y="122332"/>
            <a:ext cx="4813299" cy="2369624"/>
          </a:xfrm>
          <a:prstGeom prst="rect">
            <a:avLst/>
          </a:prstGeom>
        </p:spPr>
      </p:pic>
      <p:pic>
        <p:nvPicPr>
          <p:cNvPr id="15" name="Obrázek 14" descr="Obsah obrázku mince&#10;&#10;Popis byl vytvořen automaticky">
            <a:extLst>
              <a:ext uri="{FF2B5EF4-FFF2-40B4-BE49-F238E27FC236}">
                <a16:creationId xmlns:a16="http://schemas.microsoft.com/office/drawing/2014/main" id="{BBA351A5-55F2-0B53-FA46-FE072A53BA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727" y="2491956"/>
            <a:ext cx="4675555" cy="230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10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0B4B21-ED18-24CB-B0C2-799247617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obsah 4" descr="Obsah obrázku mince&#10;&#10;Popis byl vytvořen automaticky">
            <a:extLst>
              <a:ext uri="{FF2B5EF4-FFF2-40B4-BE49-F238E27FC236}">
                <a16:creationId xmlns:a16="http://schemas.microsoft.com/office/drawing/2014/main" id="{B62CEEF8-DA59-B4EC-105B-CD9837FB6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7" y="180976"/>
            <a:ext cx="4712922" cy="2215074"/>
          </a:xfrm>
        </p:spPr>
      </p:pic>
      <p:pic>
        <p:nvPicPr>
          <p:cNvPr id="7" name="Obrázek 6" descr="Obsah obrázku mince, objekt&#10;&#10;Popis byl vytvořen automaticky">
            <a:extLst>
              <a:ext uri="{FF2B5EF4-FFF2-40B4-BE49-F238E27FC236}">
                <a16:creationId xmlns:a16="http://schemas.microsoft.com/office/drawing/2014/main" id="{13412822-4DEF-D8E1-3565-88FD0C169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98" y="286603"/>
            <a:ext cx="4712922" cy="2332896"/>
          </a:xfrm>
          <a:prstGeom prst="rect">
            <a:avLst/>
          </a:prstGeom>
        </p:spPr>
      </p:pic>
      <p:pic>
        <p:nvPicPr>
          <p:cNvPr id="9" name="Obrázek 8" descr="Obsah obrázku mince, objekt&#10;&#10;Popis byl vytvořen automaticky">
            <a:extLst>
              <a:ext uri="{FF2B5EF4-FFF2-40B4-BE49-F238E27FC236}">
                <a16:creationId xmlns:a16="http://schemas.microsoft.com/office/drawing/2014/main" id="{A6353748-2C9A-1603-F62B-A2A6001CDB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971742"/>
            <a:ext cx="4845050" cy="2565458"/>
          </a:xfrm>
          <a:prstGeom prst="rect">
            <a:avLst/>
          </a:prstGeom>
        </p:spPr>
      </p:pic>
      <p:pic>
        <p:nvPicPr>
          <p:cNvPr id="11" name="Obrázek 10" descr="Obsah obrázku mince, objekt&#10;&#10;Popis byl vytvořen automaticky">
            <a:extLst>
              <a:ext uri="{FF2B5EF4-FFF2-40B4-BE49-F238E27FC236}">
                <a16:creationId xmlns:a16="http://schemas.microsoft.com/office/drawing/2014/main" id="{9E4DCF97-B58A-283C-7AF9-574E93AAC8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98" y="3089148"/>
            <a:ext cx="5488906" cy="244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09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EAB226-02DD-942B-4E72-C868EE8B25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469" y="504825"/>
            <a:ext cx="5682613" cy="5049944"/>
          </a:xfrm>
        </p:spPr>
        <p:txBody>
          <a:bodyPr>
            <a:normAutofit fontScale="92500"/>
          </a:bodyPr>
          <a:lstStyle/>
          <a:p>
            <a:r>
              <a:rPr lang="cs-CZ" dirty="0"/>
              <a:t>Athény – tetradrachma, 5. stol. </a:t>
            </a:r>
            <a:r>
              <a:rPr lang="cs-CZ" dirty="0" err="1"/>
              <a:t>pnl</a:t>
            </a:r>
            <a:r>
              <a:rPr lang="cs-CZ" dirty="0"/>
              <a:t>, Athéna, sova</a:t>
            </a:r>
          </a:p>
          <a:p>
            <a:r>
              <a:rPr lang="cs-CZ" dirty="0"/>
              <a:t>Sparta – tetradrachma, 3. stol. </a:t>
            </a:r>
            <a:r>
              <a:rPr lang="cs-CZ" dirty="0" err="1"/>
              <a:t>pnl</a:t>
            </a:r>
            <a:r>
              <a:rPr lang="cs-CZ" dirty="0"/>
              <a:t>, </a:t>
            </a:r>
            <a:r>
              <a:rPr lang="cs-CZ" dirty="0" err="1"/>
              <a:t>Kleomenés</a:t>
            </a:r>
            <a:r>
              <a:rPr lang="cs-CZ" dirty="0"/>
              <a:t>, Apollón</a:t>
            </a:r>
          </a:p>
          <a:p>
            <a:r>
              <a:rPr lang="cs-CZ" dirty="0"/>
              <a:t>Théby – statér, 5. stol. </a:t>
            </a:r>
            <a:r>
              <a:rPr lang="cs-CZ" dirty="0" err="1"/>
              <a:t>pnl</a:t>
            </a:r>
            <a:r>
              <a:rPr lang="cs-CZ" dirty="0"/>
              <a:t>, </a:t>
            </a:r>
            <a:r>
              <a:rPr lang="cs-CZ" dirty="0" err="1"/>
              <a:t>boiótský</a:t>
            </a:r>
            <a:r>
              <a:rPr lang="cs-CZ" dirty="0"/>
              <a:t> štít, amfora</a:t>
            </a:r>
          </a:p>
          <a:p>
            <a:r>
              <a:rPr lang="cs-CZ" dirty="0" err="1"/>
              <a:t>Korinth</a:t>
            </a:r>
            <a:r>
              <a:rPr lang="cs-CZ" dirty="0"/>
              <a:t> – statér, 4. stol., </a:t>
            </a:r>
            <a:r>
              <a:rPr lang="cs-CZ" dirty="0" err="1"/>
              <a:t>pnl</a:t>
            </a:r>
            <a:r>
              <a:rPr lang="cs-CZ" dirty="0"/>
              <a:t>, </a:t>
            </a:r>
            <a:r>
              <a:rPr lang="cs-CZ" dirty="0" err="1"/>
              <a:t>Pégasos</a:t>
            </a:r>
            <a:r>
              <a:rPr lang="cs-CZ" dirty="0"/>
              <a:t>, Athéna</a:t>
            </a:r>
          </a:p>
          <a:p>
            <a:r>
              <a:rPr lang="cs-CZ" dirty="0" err="1"/>
              <a:t>Efesos</a:t>
            </a:r>
            <a:r>
              <a:rPr lang="cs-CZ" dirty="0"/>
              <a:t> – tetradrachma, 3. stol. </a:t>
            </a:r>
            <a:r>
              <a:rPr lang="cs-CZ" dirty="0" err="1"/>
              <a:t>pnl</a:t>
            </a:r>
            <a:r>
              <a:rPr lang="cs-CZ" dirty="0"/>
              <a:t>, včela, laň</a:t>
            </a:r>
          </a:p>
          <a:p>
            <a:r>
              <a:rPr lang="cs-CZ" dirty="0" err="1"/>
              <a:t>Mílétos</a:t>
            </a:r>
            <a:r>
              <a:rPr lang="cs-CZ" dirty="0"/>
              <a:t> – </a:t>
            </a:r>
            <a:r>
              <a:rPr lang="cs-CZ" dirty="0" err="1"/>
              <a:t>hemidrachma</a:t>
            </a:r>
            <a:r>
              <a:rPr lang="cs-CZ" dirty="0"/>
              <a:t>, 3. stol. </a:t>
            </a:r>
            <a:r>
              <a:rPr lang="cs-CZ" dirty="0" err="1"/>
              <a:t>pnl</a:t>
            </a:r>
            <a:r>
              <a:rPr lang="cs-CZ" dirty="0"/>
              <a:t>, Apollón, lev</a:t>
            </a:r>
          </a:p>
          <a:p>
            <a:r>
              <a:rPr lang="cs-CZ" dirty="0"/>
              <a:t>Olympia – statér, 5. stol. </a:t>
            </a:r>
            <a:r>
              <a:rPr lang="cs-CZ" dirty="0" err="1"/>
              <a:t>pnl</a:t>
            </a:r>
            <a:r>
              <a:rPr lang="cs-CZ" dirty="0"/>
              <a:t>, orel, </a:t>
            </a:r>
            <a:r>
              <a:rPr lang="cs-CZ" dirty="0" err="1"/>
              <a:t>Níké</a:t>
            </a:r>
            <a:endParaRPr lang="cs-CZ" dirty="0"/>
          </a:p>
          <a:p>
            <a:r>
              <a:rPr lang="cs-CZ" dirty="0" err="1"/>
              <a:t>Syrákúsy</a:t>
            </a:r>
            <a:r>
              <a:rPr lang="cs-CZ" dirty="0"/>
              <a:t> – tetradrachma, 5. stol. </a:t>
            </a:r>
            <a:r>
              <a:rPr lang="cs-CZ" dirty="0" err="1"/>
              <a:t>pnl</a:t>
            </a:r>
            <a:r>
              <a:rPr lang="cs-CZ" dirty="0"/>
              <a:t>, čtyřspřeží, </a:t>
            </a:r>
            <a:r>
              <a:rPr lang="cs-CZ" dirty="0" err="1"/>
              <a:t>Arethúsa</a:t>
            </a:r>
            <a:endParaRPr lang="cs-CZ" dirty="0"/>
          </a:p>
          <a:p>
            <a:r>
              <a:rPr lang="cs-CZ" dirty="0" err="1"/>
              <a:t>Argos</a:t>
            </a:r>
            <a:r>
              <a:rPr lang="cs-CZ" dirty="0"/>
              <a:t> – </a:t>
            </a:r>
            <a:r>
              <a:rPr lang="cs-CZ" dirty="0" err="1"/>
              <a:t>triobolos</a:t>
            </a:r>
            <a:r>
              <a:rPr lang="cs-CZ" dirty="0"/>
              <a:t>, 4. stol. </a:t>
            </a:r>
            <a:r>
              <a:rPr lang="cs-CZ" dirty="0" err="1"/>
              <a:t>pnl</a:t>
            </a:r>
            <a:r>
              <a:rPr lang="cs-CZ" dirty="0"/>
              <a:t>, vlk, alfa</a:t>
            </a:r>
          </a:p>
          <a:p>
            <a:r>
              <a:rPr lang="cs-CZ" dirty="0" err="1"/>
              <a:t>Knóssos</a:t>
            </a:r>
            <a:r>
              <a:rPr lang="cs-CZ" dirty="0"/>
              <a:t> – 3. stol. </a:t>
            </a:r>
            <a:r>
              <a:rPr lang="cs-CZ" dirty="0" err="1"/>
              <a:t>pnl</a:t>
            </a:r>
            <a:r>
              <a:rPr lang="cs-CZ" dirty="0"/>
              <a:t>, </a:t>
            </a:r>
            <a:r>
              <a:rPr lang="cs-CZ" dirty="0" err="1"/>
              <a:t>Európa</a:t>
            </a:r>
            <a:r>
              <a:rPr lang="cs-CZ" dirty="0"/>
              <a:t> na býku, </a:t>
            </a:r>
            <a:r>
              <a:rPr lang="cs-CZ" dirty="0" err="1"/>
              <a:t>labyrinth</a:t>
            </a:r>
            <a:endParaRPr lang="cs-CZ" dirty="0"/>
          </a:p>
          <a:p>
            <a:r>
              <a:rPr lang="cs-CZ" dirty="0" err="1"/>
              <a:t>Aigína</a:t>
            </a:r>
            <a:r>
              <a:rPr lang="cs-CZ" dirty="0"/>
              <a:t> – statér, 5. stol. </a:t>
            </a:r>
            <a:r>
              <a:rPr lang="cs-CZ" dirty="0" err="1"/>
              <a:t>pnl</a:t>
            </a:r>
            <a:r>
              <a:rPr lang="cs-CZ" dirty="0"/>
              <a:t>, pozemní želva, dělený čtverec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8A38CFC-B980-07BC-FC18-5D926D6BE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19" y="962025"/>
            <a:ext cx="5682613" cy="4907070"/>
          </a:xfrm>
        </p:spPr>
        <p:txBody>
          <a:bodyPr>
            <a:normAutofit fontScale="92500"/>
          </a:bodyPr>
          <a:lstStyle/>
          <a:p>
            <a:r>
              <a:rPr lang="cs-CZ" dirty="0" err="1"/>
              <a:t>Selínús</a:t>
            </a:r>
            <a:r>
              <a:rPr lang="cs-CZ" dirty="0"/>
              <a:t> – </a:t>
            </a:r>
            <a:r>
              <a:rPr lang="cs-CZ" dirty="0" err="1"/>
              <a:t>didrachma</a:t>
            </a:r>
            <a:r>
              <a:rPr lang="cs-CZ" dirty="0"/>
              <a:t>, 5. stol. </a:t>
            </a:r>
            <a:r>
              <a:rPr lang="cs-CZ" dirty="0" err="1"/>
              <a:t>pnl</a:t>
            </a:r>
            <a:r>
              <a:rPr lang="cs-CZ" dirty="0"/>
              <a:t>, celer, dělený čtverec</a:t>
            </a:r>
          </a:p>
          <a:p>
            <a:r>
              <a:rPr lang="cs-CZ" dirty="0" err="1"/>
              <a:t>Mélos</a:t>
            </a:r>
            <a:r>
              <a:rPr lang="cs-CZ" dirty="0"/>
              <a:t> – statér, 5. stol. </a:t>
            </a:r>
            <a:r>
              <a:rPr lang="cs-CZ" dirty="0" err="1"/>
              <a:t>pnl</a:t>
            </a:r>
            <a:r>
              <a:rPr lang="cs-CZ" dirty="0"/>
              <a:t>, granátové jablko, hlava muže</a:t>
            </a:r>
          </a:p>
          <a:p>
            <a:r>
              <a:rPr lang="cs-CZ" dirty="0"/>
              <a:t>Leontíny – tetradrachma, 5. stol. </a:t>
            </a:r>
            <a:r>
              <a:rPr lang="cs-CZ" dirty="0" err="1"/>
              <a:t>pnl</a:t>
            </a:r>
            <a:r>
              <a:rPr lang="cs-CZ" dirty="0"/>
              <a:t>, Apollón, lev, obilí</a:t>
            </a:r>
          </a:p>
          <a:p>
            <a:r>
              <a:rPr lang="cs-CZ" dirty="0"/>
              <a:t>Rhodos – tetradrachma, 3. stol. </a:t>
            </a:r>
            <a:r>
              <a:rPr lang="cs-CZ" dirty="0" err="1"/>
              <a:t>pnl</a:t>
            </a:r>
            <a:r>
              <a:rPr lang="cs-CZ" dirty="0"/>
              <a:t>, hlava Hélia, růže</a:t>
            </a:r>
          </a:p>
        </p:txBody>
      </p:sp>
    </p:spTree>
    <p:extLst>
      <p:ext uri="{BB962C8B-B14F-4D97-AF65-F5344CB8AC3E}">
        <p14:creationId xmlns:p14="http://schemas.microsoft.com/office/powerpoint/2010/main" val="2564185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2B0577B4-8578-E519-9A24-00C3315BD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obsah 7" descr="Obsah obrázku objekt, mince&#10;&#10;Popis byl vytvořen automaticky">
            <a:extLst>
              <a:ext uri="{FF2B5EF4-FFF2-40B4-BE49-F238E27FC236}">
                <a16:creationId xmlns:a16="http://schemas.microsoft.com/office/drawing/2014/main" id="{E058CD5E-5506-B118-9D83-BE28D90CB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79" y="194310"/>
            <a:ext cx="4789534" cy="2407539"/>
          </a:xfrm>
        </p:spPr>
      </p:pic>
      <p:pic>
        <p:nvPicPr>
          <p:cNvPr id="10" name="Obrázek 9" descr="Obsah obrázku objekt, mince&#10;&#10;Popis byl vytvořen automaticky">
            <a:extLst>
              <a:ext uri="{FF2B5EF4-FFF2-40B4-BE49-F238E27FC236}">
                <a16:creationId xmlns:a16="http://schemas.microsoft.com/office/drawing/2014/main" id="{7ED5B432-69B5-65A2-6D71-0145F6E7E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79" y="2861691"/>
            <a:ext cx="4495800" cy="2157984"/>
          </a:xfrm>
          <a:prstGeom prst="rect">
            <a:avLst/>
          </a:prstGeom>
        </p:spPr>
      </p:pic>
      <p:pic>
        <p:nvPicPr>
          <p:cNvPr id="12" name="Obrázek 11" descr="Obsah obrázku mince, objekt&#10;&#10;Popis byl vytvořen automaticky">
            <a:extLst>
              <a:ext uri="{FF2B5EF4-FFF2-40B4-BE49-F238E27FC236}">
                <a16:creationId xmlns:a16="http://schemas.microsoft.com/office/drawing/2014/main" id="{43C2FBC1-6F87-259F-D77F-440D25B700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814" y="194310"/>
            <a:ext cx="5432387" cy="2498898"/>
          </a:xfrm>
          <a:prstGeom prst="rect">
            <a:avLst/>
          </a:prstGeom>
        </p:spPr>
      </p:pic>
      <p:pic>
        <p:nvPicPr>
          <p:cNvPr id="14" name="Obrázek 13" descr="Obsah obrázku objekt, mince&#10;&#10;Popis byl vytvořen automaticky">
            <a:extLst>
              <a:ext uri="{FF2B5EF4-FFF2-40B4-BE49-F238E27FC236}">
                <a16:creationId xmlns:a16="http://schemas.microsoft.com/office/drawing/2014/main" id="{DB14EF59-3F10-9E91-B9A1-3F50D4F881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61691"/>
            <a:ext cx="5469235" cy="272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45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5C0C9F-98AD-5323-5173-FA8F39303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obsah 4" descr="Obsah obrázku objekt, mince&#10;&#10;Popis byl vytvořen automaticky">
            <a:extLst>
              <a:ext uri="{FF2B5EF4-FFF2-40B4-BE49-F238E27FC236}">
                <a16:creationId xmlns:a16="http://schemas.microsoft.com/office/drawing/2014/main" id="{EA4F2678-70B3-F802-1B0A-E577544F5C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95" y="4451350"/>
            <a:ext cx="4499728" cy="2358426"/>
          </a:xfrm>
        </p:spPr>
      </p:pic>
      <p:pic>
        <p:nvPicPr>
          <p:cNvPr id="7" name="Obrázek 6" descr="Obsah obrázku mince&#10;&#10;Popis byl vytvořen automaticky">
            <a:extLst>
              <a:ext uri="{FF2B5EF4-FFF2-40B4-BE49-F238E27FC236}">
                <a16:creationId xmlns:a16="http://schemas.microsoft.com/office/drawing/2014/main" id="{66B002BC-2547-939D-B437-E7157904E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6800" cy="2438400"/>
          </a:xfrm>
          <a:prstGeom prst="rect">
            <a:avLst/>
          </a:prstGeom>
        </p:spPr>
      </p:pic>
      <p:pic>
        <p:nvPicPr>
          <p:cNvPr id="9" name="Obrázek 8" descr="Obsah obrázku mince&#10;&#10;Popis byl vytvořen automaticky">
            <a:extLst>
              <a:ext uri="{FF2B5EF4-FFF2-40B4-BE49-F238E27FC236}">
                <a16:creationId xmlns:a16="http://schemas.microsoft.com/office/drawing/2014/main" id="{A898E108-9A85-FFAC-6EF7-6E252368A3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9120"/>
            <a:ext cx="3896733" cy="2015910"/>
          </a:xfrm>
          <a:prstGeom prst="rect">
            <a:avLst/>
          </a:prstGeom>
        </p:spPr>
      </p:pic>
      <p:pic>
        <p:nvPicPr>
          <p:cNvPr id="11" name="Obrázek 10" descr="Obsah obrázku objekt, mince&#10;&#10;Popis byl vytvořen automaticky">
            <a:extLst>
              <a:ext uri="{FF2B5EF4-FFF2-40B4-BE49-F238E27FC236}">
                <a16:creationId xmlns:a16="http://schemas.microsoft.com/office/drawing/2014/main" id="{A4B50D83-AA3C-735E-510A-01050D5399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2" y="8046"/>
            <a:ext cx="4678984" cy="2193924"/>
          </a:xfrm>
          <a:prstGeom prst="rect">
            <a:avLst/>
          </a:prstGeom>
        </p:spPr>
      </p:pic>
      <p:pic>
        <p:nvPicPr>
          <p:cNvPr id="13" name="Obrázek 12" descr="Obsah obrázku objekt, mince&#10;&#10;Popis byl vytvořen automaticky">
            <a:extLst>
              <a:ext uri="{FF2B5EF4-FFF2-40B4-BE49-F238E27FC236}">
                <a16:creationId xmlns:a16="http://schemas.microsoft.com/office/drawing/2014/main" id="{33C4E998-D455-3865-7560-7E41E43547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953" y="2268285"/>
            <a:ext cx="4097482" cy="2048741"/>
          </a:xfrm>
          <a:prstGeom prst="rect">
            <a:avLst/>
          </a:prstGeom>
        </p:spPr>
      </p:pic>
      <p:pic>
        <p:nvPicPr>
          <p:cNvPr id="15" name="Obrázek 14" descr="Obsah obrázku objekt, mince, modrá&#10;&#10;Popis byl vytvořen automaticky">
            <a:extLst>
              <a:ext uri="{FF2B5EF4-FFF2-40B4-BE49-F238E27FC236}">
                <a16:creationId xmlns:a16="http://schemas.microsoft.com/office/drawing/2014/main" id="{02FFBC8B-5FA2-0C85-93DF-97F6C754EB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787" y="4451350"/>
            <a:ext cx="4353648" cy="219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35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061540-BEE0-4790-BA1C-FCB20A743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4963BA-5F10-0A02-20AE-6D13A341D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Alexandr III. – tetradrachma, 4. stol. </a:t>
            </a:r>
            <a:r>
              <a:rPr lang="cs-CZ" dirty="0" err="1"/>
              <a:t>pnl</a:t>
            </a:r>
            <a:r>
              <a:rPr lang="cs-CZ" dirty="0"/>
              <a:t>, </a:t>
            </a:r>
            <a:r>
              <a:rPr lang="cs-CZ" dirty="0" err="1"/>
              <a:t>Héraklés</a:t>
            </a:r>
            <a:r>
              <a:rPr lang="cs-CZ" dirty="0"/>
              <a:t>, sedící Zeus, Alexandra</a:t>
            </a:r>
          </a:p>
          <a:p>
            <a:r>
              <a:rPr lang="cs-CZ" dirty="0"/>
              <a:t>Egypt – tetradrachma, 3. stol. </a:t>
            </a:r>
            <a:r>
              <a:rPr lang="cs-CZ" dirty="0" err="1"/>
              <a:t>pnl</a:t>
            </a:r>
            <a:r>
              <a:rPr lang="cs-CZ" dirty="0"/>
              <a:t>, Ptolemaios I., orel s bleskem v pařátech</a:t>
            </a:r>
          </a:p>
          <a:p>
            <a:r>
              <a:rPr lang="cs-CZ" dirty="0" err="1"/>
              <a:t>Seleukeia</a:t>
            </a:r>
            <a:r>
              <a:rPr lang="cs-CZ" dirty="0"/>
              <a:t> – tetradrachma, 3. stol. </a:t>
            </a:r>
            <a:r>
              <a:rPr lang="cs-CZ" dirty="0" err="1"/>
              <a:t>pnl</a:t>
            </a:r>
            <a:r>
              <a:rPr lang="cs-CZ" dirty="0"/>
              <a:t>, (</a:t>
            </a:r>
            <a:r>
              <a:rPr lang="cs-CZ" dirty="0" err="1"/>
              <a:t>Seleukos</a:t>
            </a:r>
            <a:r>
              <a:rPr lang="cs-CZ" dirty="0"/>
              <a:t> I.), Zeus, slon, kotva</a:t>
            </a:r>
          </a:p>
          <a:p>
            <a:r>
              <a:rPr lang="cs-CZ" dirty="0"/>
              <a:t>Makedonie – tetradrachma, 3. stol. </a:t>
            </a:r>
            <a:r>
              <a:rPr lang="cs-CZ" dirty="0" err="1"/>
              <a:t>pnl</a:t>
            </a:r>
            <a:r>
              <a:rPr lang="cs-CZ" dirty="0"/>
              <a:t>, (</a:t>
            </a:r>
            <a:r>
              <a:rPr lang="cs-CZ" dirty="0" err="1"/>
              <a:t>Démétrios</a:t>
            </a:r>
            <a:r>
              <a:rPr lang="cs-CZ" dirty="0"/>
              <a:t> I.), </a:t>
            </a:r>
            <a:r>
              <a:rPr lang="cs-CZ" dirty="0" err="1"/>
              <a:t>Héraklés</a:t>
            </a:r>
            <a:r>
              <a:rPr lang="cs-CZ" dirty="0"/>
              <a:t>, sedící Zeus</a:t>
            </a:r>
          </a:p>
          <a:p>
            <a:endParaRPr lang="cs-CZ" dirty="0"/>
          </a:p>
          <a:p>
            <a:r>
              <a:rPr lang="cs-CZ" dirty="0"/>
              <a:t>Lýdie – statér, 6. stol. </a:t>
            </a:r>
            <a:r>
              <a:rPr lang="cs-CZ" dirty="0" err="1"/>
              <a:t>pnl</a:t>
            </a:r>
            <a:r>
              <a:rPr lang="cs-CZ" dirty="0"/>
              <a:t>, (Kroisos), lev a býk, čtverec</a:t>
            </a:r>
          </a:p>
          <a:p>
            <a:r>
              <a:rPr lang="cs-CZ" dirty="0"/>
              <a:t>Persie – statér, 5. stol. </a:t>
            </a:r>
            <a:r>
              <a:rPr lang="cs-CZ" dirty="0" err="1"/>
              <a:t>pnl</a:t>
            </a:r>
            <a:r>
              <a:rPr lang="cs-CZ" dirty="0"/>
              <a:t>, lukostřelec</a:t>
            </a:r>
          </a:p>
          <a:p>
            <a:r>
              <a:rPr lang="cs-CZ" dirty="0"/>
              <a:t>Kartágo – statér, 3. stol. </a:t>
            </a:r>
            <a:r>
              <a:rPr lang="cs-CZ" dirty="0" err="1"/>
              <a:t>pnl</a:t>
            </a:r>
            <a:r>
              <a:rPr lang="cs-CZ" dirty="0"/>
              <a:t>, </a:t>
            </a:r>
            <a:r>
              <a:rPr lang="cs-CZ" dirty="0" err="1"/>
              <a:t>Tanit</a:t>
            </a:r>
            <a:r>
              <a:rPr lang="cs-CZ" dirty="0"/>
              <a:t>, kůň</a:t>
            </a:r>
          </a:p>
          <a:p>
            <a:r>
              <a:rPr lang="cs-CZ" dirty="0"/>
              <a:t>Keltové – tetradrachma, 2. stol. </a:t>
            </a:r>
            <a:r>
              <a:rPr lang="cs-CZ" dirty="0" err="1"/>
              <a:t>pnl</a:t>
            </a:r>
            <a:r>
              <a:rPr lang="cs-CZ" dirty="0"/>
              <a:t>, Zeus, keltský jezdec</a:t>
            </a:r>
          </a:p>
          <a:p>
            <a:r>
              <a:rPr lang="cs-CZ" dirty="0"/>
              <a:t>Řím – </a:t>
            </a:r>
            <a:r>
              <a:rPr lang="cs-CZ" dirty="0" err="1"/>
              <a:t>denarius</a:t>
            </a:r>
            <a:r>
              <a:rPr lang="cs-CZ" dirty="0"/>
              <a:t>, 1. stol. </a:t>
            </a:r>
            <a:r>
              <a:rPr lang="cs-CZ" dirty="0" err="1"/>
              <a:t>pnl</a:t>
            </a:r>
            <a:r>
              <a:rPr lang="cs-CZ" dirty="0"/>
              <a:t>, Mars, vlčice</a:t>
            </a:r>
          </a:p>
          <a:p>
            <a:r>
              <a:rPr lang="cs-CZ" dirty="0"/>
              <a:t>Řím – </a:t>
            </a:r>
            <a:r>
              <a:rPr lang="cs-CZ" dirty="0" err="1"/>
              <a:t>denarius</a:t>
            </a:r>
            <a:r>
              <a:rPr lang="cs-CZ" dirty="0"/>
              <a:t>, 1. stol. </a:t>
            </a:r>
            <a:r>
              <a:rPr lang="cs-CZ" dirty="0" err="1"/>
              <a:t>pnl</a:t>
            </a:r>
            <a:r>
              <a:rPr lang="cs-CZ" dirty="0"/>
              <a:t>, </a:t>
            </a:r>
            <a:r>
              <a:rPr lang="cs-CZ" dirty="0" err="1"/>
              <a:t>Libertas</a:t>
            </a:r>
            <a:r>
              <a:rPr lang="cs-CZ" dirty="0"/>
              <a:t>, M. </a:t>
            </a:r>
            <a:r>
              <a:rPr lang="cs-CZ" dirty="0" err="1"/>
              <a:t>Junius</a:t>
            </a:r>
            <a:r>
              <a:rPr lang="cs-CZ" dirty="0"/>
              <a:t> </a:t>
            </a:r>
            <a:r>
              <a:rPr lang="cs-CZ" dirty="0" err="1"/>
              <a:t>Brutus</a:t>
            </a:r>
            <a:r>
              <a:rPr lang="cs-CZ" dirty="0"/>
              <a:t> a 2 liktoři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0518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CE7D4C-B545-4984-9A35-2DCC59E8B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BBF398-9E64-4B4A-93E8-F47DCE5AF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McHugh, M. (2017). </a:t>
            </a:r>
            <a:r>
              <a:rPr lang="en-US" i="1" dirty="0"/>
              <a:t>The Ancient Greek Farmstead</a:t>
            </a:r>
            <a:r>
              <a:rPr lang="en-US" dirty="0"/>
              <a:t>. Oxford; Philadelphia: Oxbow Books. </a:t>
            </a:r>
            <a:endParaRPr lang="cs-CZ" dirty="0"/>
          </a:p>
          <a:p>
            <a:r>
              <a:rPr lang="en-US" dirty="0" err="1"/>
              <a:t>Isager</a:t>
            </a:r>
            <a:r>
              <a:rPr lang="en-US" dirty="0"/>
              <a:t>, S. &amp; </a:t>
            </a:r>
            <a:r>
              <a:rPr lang="en-US" dirty="0" err="1"/>
              <a:t>Skydsgaard</a:t>
            </a:r>
            <a:r>
              <a:rPr lang="en-US" dirty="0"/>
              <a:t>, J.E. (1992). </a:t>
            </a:r>
            <a:r>
              <a:rPr lang="en-US" i="1" dirty="0"/>
              <a:t>Ancient Greek Agriculture: An Introduction</a:t>
            </a:r>
            <a:r>
              <a:rPr lang="en-US" dirty="0"/>
              <a:t>. </a:t>
            </a:r>
            <a:r>
              <a:rPr lang="cs-CZ" dirty="0"/>
              <a:t>New York: </a:t>
            </a:r>
            <a:r>
              <a:rPr lang="en-US" dirty="0"/>
              <a:t>Routledge. </a:t>
            </a:r>
            <a:endParaRPr lang="cs-CZ" dirty="0"/>
          </a:p>
          <a:p>
            <a:r>
              <a:rPr lang="en-US" dirty="0"/>
              <a:t>Kron,</a:t>
            </a:r>
            <a:r>
              <a:rPr lang="cs-CZ" dirty="0"/>
              <a:t> G</a:t>
            </a:r>
            <a:r>
              <a:rPr lang="en-US" dirty="0"/>
              <a:t>. </a:t>
            </a:r>
            <a:r>
              <a:rPr lang="cs-CZ" dirty="0"/>
              <a:t>(</a:t>
            </a:r>
            <a:r>
              <a:rPr lang="en-US" dirty="0"/>
              <a:t>2015</a:t>
            </a:r>
            <a:r>
              <a:rPr lang="cs-CZ" dirty="0"/>
              <a:t>)</a:t>
            </a:r>
            <a:r>
              <a:rPr lang="en-US" dirty="0"/>
              <a:t>. Agriculture. In </a:t>
            </a:r>
            <a:r>
              <a:rPr lang="cs-CZ" dirty="0"/>
              <a:t>J. Wilkins &amp; R. </a:t>
            </a:r>
            <a:r>
              <a:rPr lang="cs-CZ" dirty="0" err="1"/>
              <a:t>Nadeau</a:t>
            </a:r>
            <a:r>
              <a:rPr lang="cs-CZ" dirty="0"/>
              <a:t> (</a:t>
            </a:r>
            <a:r>
              <a:rPr lang="cs-CZ" dirty="0" err="1"/>
              <a:t>Eds</a:t>
            </a:r>
            <a:r>
              <a:rPr lang="cs-CZ" dirty="0"/>
              <a:t>.). </a:t>
            </a:r>
            <a:r>
              <a:rPr lang="en-US" i="1" dirty="0"/>
              <a:t>A companion to food in the ancient world</a:t>
            </a:r>
            <a:r>
              <a:rPr lang="cs-CZ" i="1" dirty="0"/>
              <a:t> </a:t>
            </a:r>
            <a:r>
              <a:rPr lang="cs-CZ" dirty="0"/>
              <a:t>(pp. </a:t>
            </a:r>
            <a:r>
              <a:rPr lang="en-US" dirty="0"/>
              <a:t>160–172</a:t>
            </a:r>
            <a:r>
              <a:rPr lang="cs-CZ" dirty="0"/>
              <a:t>)</a:t>
            </a:r>
            <a:r>
              <a:rPr lang="en-US" dirty="0"/>
              <a:t>. Malden, MA: Wiley.</a:t>
            </a:r>
            <a:endParaRPr lang="cs-CZ" dirty="0"/>
          </a:p>
          <a:p>
            <a:r>
              <a:rPr lang="en-US" dirty="0" err="1"/>
              <a:t>Margaritis</a:t>
            </a:r>
            <a:r>
              <a:rPr lang="en-US" dirty="0"/>
              <a:t>, E</a:t>
            </a:r>
            <a:r>
              <a:rPr lang="cs-CZ" dirty="0"/>
              <a:t>.</a:t>
            </a:r>
            <a:r>
              <a:rPr lang="en-US" dirty="0"/>
              <a:t> </a:t>
            </a:r>
            <a:r>
              <a:rPr lang="cs-CZ" dirty="0"/>
              <a:t>&amp;</a:t>
            </a:r>
            <a:r>
              <a:rPr lang="en-US" dirty="0"/>
              <a:t> M</a:t>
            </a:r>
            <a:r>
              <a:rPr lang="cs-CZ" dirty="0"/>
              <a:t>.</a:t>
            </a:r>
            <a:r>
              <a:rPr lang="en-US" dirty="0"/>
              <a:t> K. Jones. </a:t>
            </a:r>
            <a:r>
              <a:rPr lang="cs-CZ" dirty="0"/>
              <a:t>(</a:t>
            </a:r>
            <a:r>
              <a:rPr lang="en-US" dirty="0"/>
              <a:t>2008</a:t>
            </a:r>
            <a:r>
              <a:rPr lang="cs-CZ" dirty="0"/>
              <a:t>)</a:t>
            </a:r>
            <a:r>
              <a:rPr lang="en-US" dirty="0"/>
              <a:t>. Greek and Roman agriculture. In</a:t>
            </a:r>
            <a:r>
              <a:rPr lang="cs-CZ" dirty="0"/>
              <a:t> J. P. </a:t>
            </a:r>
            <a:r>
              <a:rPr lang="cs-CZ" dirty="0" err="1"/>
              <a:t>Oleson</a:t>
            </a:r>
            <a:r>
              <a:rPr lang="cs-CZ" dirty="0"/>
              <a:t> (Ed).</a:t>
            </a:r>
            <a:r>
              <a:rPr lang="en-US" dirty="0"/>
              <a:t> </a:t>
            </a:r>
            <a:r>
              <a:rPr lang="en-US" i="1" dirty="0"/>
              <a:t>The Oxford handbook of engineering and technology in the classical world</a:t>
            </a:r>
            <a:r>
              <a:rPr lang="en-US" dirty="0"/>
              <a:t> </a:t>
            </a:r>
            <a:r>
              <a:rPr lang="cs-CZ" dirty="0"/>
              <a:t>(pp. </a:t>
            </a:r>
            <a:r>
              <a:rPr lang="en-US" dirty="0"/>
              <a:t>158–174</a:t>
            </a:r>
            <a:r>
              <a:rPr lang="cs-CZ" dirty="0"/>
              <a:t>)</a:t>
            </a:r>
            <a:r>
              <a:rPr lang="en-US" dirty="0"/>
              <a:t>. Oxford and New York: Oxford Univ. Press</a:t>
            </a:r>
            <a:r>
              <a:rPr lang="cs-CZ" dirty="0"/>
              <a:t>.</a:t>
            </a:r>
          </a:p>
          <a:p>
            <a:r>
              <a:rPr lang="cs-CZ" dirty="0"/>
              <a:t>K</a:t>
            </a:r>
            <a:r>
              <a:rPr lang="en-US" dirty="0" err="1"/>
              <a:t>itchell</a:t>
            </a:r>
            <a:r>
              <a:rPr lang="en-US" dirty="0"/>
              <a:t>, K.F., Jr. (2016). Animal Husbandry. In G.L. Irby (Ed.). </a:t>
            </a:r>
            <a:r>
              <a:rPr lang="en-US" i="1" dirty="0"/>
              <a:t>A Companion to Science, Technology, and Medicine in Ancient Greece and Rome</a:t>
            </a:r>
            <a:r>
              <a:rPr lang="cs-CZ" i="1" dirty="0"/>
              <a:t> </a:t>
            </a:r>
            <a:r>
              <a:rPr lang="cs-CZ" dirty="0"/>
              <a:t>(pp. 533–549). New York: </a:t>
            </a:r>
            <a:r>
              <a:rPr lang="cs-CZ" dirty="0" err="1"/>
              <a:t>Blackwell</a:t>
            </a:r>
            <a:r>
              <a:rPr lang="cs-CZ" dirty="0"/>
              <a:t>. </a:t>
            </a:r>
          </a:p>
          <a:p>
            <a:r>
              <a:rPr lang="en-US" dirty="0"/>
              <a:t>Morley, N. (2007). </a:t>
            </a:r>
            <a:r>
              <a:rPr lang="en-US" i="1" dirty="0"/>
              <a:t>Trade in Classical Antiquity</a:t>
            </a:r>
            <a:r>
              <a:rPr lang="en-US" dirty="0"/>
              <a:t>. Cambridge: Cambridge University Press.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2599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5EC965-6069-40AC-801F-B9CDA5C5F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Plútarchos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E20020-F651-4487-A6F6-48FB54FF5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i="1" dirty="0"/>
              <a:t>Životopisy slavných Řeků a Římanů </a:t>
            </a:r>
            <a:r>
              <a:rPr lang="cs-CZ" dirty="0"/>
              <a:t>(</a:t>
            </a:r>
            <a:r>
              <a:rPr lang="el-GR" i="1" dirty="0"/>
              <a:t>Βίοι Παράλληλοι</a:t>
            </a:r>
            <a:r>
              <a:rPr lang="cs-CZ" dirty="0"/>
              <a:t>)</a:t>
            </a:r>
          </a:p>
          <a:p>
            <a:r>
              <a:rPr lang="cs-CZ" dirty="0"/>
              <a:t>Soubor životopisů 48 slavných osobností</a:t>
            </a:r>
          </a:p>
          <a:p>
            <a:r>
              <a:rPr lang="cs-CZ" dirty="0"/>
              <a:t>Srovnání dvou významných osobností z Řecka a Říma – jejich ctnosti, životní osudy, úspěchy a neúspěchy</a:t>
            </a:r>
          </a:p>
          <a:p>
            <a:r>
              <a:rPr lang="cs-CZ" dirty="0"/>
              <a:t>23 párů + 4 bez porovnání, na konci shrnutí</a:t>
            </a:r>
          </a:p>
          <a:p>
            <a:r>
              <a:rPr lang="cs-CZ" dirty="0"/>
              <a:t>Především morální rozměr, přesto významný historický pramen</a:t>
            </a:r>
          </a:p>
          <a:p>
            <a:r>
              <a:rPr lang="cs-CZ" dirty="0"/>
              <a:t>Řecko a Řím jsou rovnocenné </a:t>
            </a:r>
          </a:p>
          <a:p>
            <a:r>
              <a:rPr lang="cs-CZ" dirty="0"/>
              <a:t>Nepíše historii (Plut. </a:t>
            </a:r>
            <a:r>
              <a:rPr lang="cs-CZ" i="1" dirty="0"/>
              <a:t>Alex</a:t>
            </a:r>
            <a:r>
              <a:rPr lang="cs-CZ" dirty="0"/>
              <a:t>. 1.2)</a:t>
            </a:r>
          </a:p>
          <a:p>
            <a:r>
              <a:rPr lang="cs-CZ" dirty="0" err="1"/>
              <a:t>Cornelius</a:t>
            </a:r>
            <a:r>
              <a:rPr lang="cs-CZ" dirty="0"/>
              <a:t> </a:t>
            </a:r>
            <a:r>
              <a:rPr lang="cs-CZ" dirty="0" err="1"/>
              <a:t>Nepos</a:t>
            </a:r>
            <a:r>
              <a:rPr lang="cs-CZ" dirty="0"/>
              <a:t> – životopisy ještě před </a:t>
            </a:r>
            <a:r>
              <a:rPr lang="cs-CZ" dirty="0" err="1"/>
              <a:t>Plútarchem</a:t>
            </a:r>
            <a:endParaRPr lang="cs-CZ" dirty="0"/>
          </a:p>
          <a:p>
            <a:r>
              <a:rPr lang="cs-CZ" dirty="0"/>
              <a:t>Původ, rodina, mládí, výchova, kariéra, události ze života, anekdoty, smrt </a:t>
            </a:r>
          </a:p>
          <a:p>
            <a:endParaRPr lang="cs-CZ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3611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6C9D135-2BF4-4694-8732-88EEE18AA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8FCE6-4D20-4A9A-90B4-C948024E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CBF307-3BC6-4D33-BC45-E7DADD14F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6B229C7-9B45-4F13-BD80-FF26C3107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FBA6A7-95D6-4239-B14C-C391C9AB0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FD99AF6-F027-43A0-A89A-36FCA2C8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33A5B0-1EE4-4C83-AC98-9F6452940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3092D2E5-346D-4672-8DFB-E87788212F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245020"/>
              </p:ext>
            </p:extLst>
          </p:nvPr>
        </p:nvGraphicFramePr>
        <p:xfrm>
          <a:off x="2514600" y="93800"/>
          <a:ext cx="7499412" cy="6238024"/>
        </p:xfrm>
        <a:graphic>
          <a:graphicData uri="http://schemas.openxmlformats.org/drawingml/2006/table">
            <a:tbl>
              <a:tblPr/>
              <a:tblGrid>
                <a:gridCol w="2191930">
                  <a:extLst>
                    <a:ext uri="{9D8B030D-6E8A-4147-A177-3AD203B41FA5}">
                      <a16:colId xmlns:a16="http://schemas.microsoft.com/office/drawing/2014/main" val="858842868"/>
                    </a:ext>
                  </a:extLst>
                </a:gridCol>
                <a:gridCol w="4129835">
                  <a:extLst>
                    <a:ext uri="{9D8B030D-6E8A-4147-A177-3AD203B41FA5}">
                      <a16:colId xmlns:a16="http://schemas.microsoft.com/office/drawing/2014/main" val="1350588436"/>
                    </a:ext>
                  </a:extLst>
                </a:gridCol>
                <a:gridCol w="1177647">
                  <a:extLst>
                    <a:ext uri="{9D8B030D-6E8A-4147-A177-3AD203B41FA5}">
                      <a16:colId xmlns:a16="http://schemas.microsoft.com/office/drawing/2014/main" val="3074919887"/>
                    </a:ext>
                  </a:extLst>
                </a:gridCol>
              </a:tblGrid>
              <a:tr h="23992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Řecko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Řím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Srovnání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21539"/>
                  </a:ext>
                </a:extLst>
              </a:tr>
              <a:tr h="23992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Théseus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Romulus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888037"/>
                  </a:ext>
                </a:extLst>
              </a:tr>
              <a:tr h="23992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Lykúrgos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Numa Pompilius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306946"/>
                  </a:ext>
                </a:extLst>
              </a:tr>
              <a:tr h="23992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Themistoklés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Camillus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cs-CZ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7135269"/>
                  </a:ext>
                </a:extLst>
              </a:tr>
              <a:tr h="23992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Solón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Publicola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1247172"/>
                  </a:ext>
                </a:extLst>
              </a:tr>
              <a:tr h="23992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Periklés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Fabius Maximus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365063"/>
                  </a:ext>
                </a:extLst>
              </a:tr>
              <a:tr h="23992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Alkibiadés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Coriolanus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853416"/>
                  </a:ext>
                </a:extLst>
              </a:tr>
              <a:tr h="23992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Fókión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Cato ml.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cs-CZ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9831532"/>
                  </a:ext>
                </a:extLst>
              </a:tr>
              <a:tr h="23992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Ágis &amp; Kleoménés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Tiberius Gracchus &amp; Gaius Gracchus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797755"/>
                  </a:ext>
                </a:extLst>
              </a:tr>
              <a:tr h="23992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Tímoleón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Aemilius Paulus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0358867"/>
                  </a:ext>
                </a:extLst>
              </a:tr>
              <a:tr h="23992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Eumenés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Sertorius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315313"/>
                  </a:ext>
                </a:extLst>
              </a:tr>
              <a:tr h="23992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Aristeidés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Cato st.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1731269"/>
                  </a:ext>
                </a:extLst>
              </a:tr>
              <a:tr h="23992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Pelopidás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Marcellus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692170"/>
                  </a:ext>
                </a:extLst>
              </a:tr>
              <a:tr h="23992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Lýsandros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Sulla</a:t>
                      </a:r>
                      <a:endParaRPr lang="cs-CZ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55508"/>
                  </a:ext>
                </a:extLst>
              </a:tr>
              <a:tr h="23992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Pyrrhos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Gaius Marius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cs-CZ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359594"/>
                  </a:ext>
                </a:extLst>
              </a:tr>
              <a:tr h="23992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Filopoimén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Titus Flamininus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0024576"/>
                  </a:ext>
                </a:extLst>
              </a:tr>
              <a:tr h="23992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Níkiás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Crassus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663425"/>
                  </a:ext>
                </a:extLst>
              </a:tr>
              <a:tr h="23992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Kimón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Lucullus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7103248"/>
                  </a:ext>
                </a:extLst>
              </a:tr>
              <a:tr h="23992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Dión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Brutus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0658521"/>
                  </a:ext>
                </a:extLst>
              </a:tr>
              <a:tr h="23992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Agésiláos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Pompeius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329933"/>
                  </a:ext>
                </a:extLst>
              </a:tr>
              <a:tr h="23992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Alexandros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Julius Caesar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cs-CZ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201437"/>
                  </a:ext>
                </a:extLst>
              </a:tr>
              <a:tr h="23992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Démosthenés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Cicero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153966"/>
                  </a:ext>
                </a:extLst>
              </a:tr>
              <a:tr h="23992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Démétrios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Marcus Antonius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3041767"/>
                  </a:ext>
                </a:extLst>
              </a:tr>
              <a:tr h="23992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Epameinóndás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Scipio Africanus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cs-CZ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1915480"/>
                  </a:ext>
                </a:extLst>
              </a:tr>
              <a:tr h="23992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Arátos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Galba</a:t>
                      </a:r>
                      <a:endParaRPr lang="cs-CZ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0858155"/>
                  </a:ext>
                </a:extLst>
              </a:tr>
              <a:tr h="23992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Artaxerxés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Otho</a:t>
                      </a:r>
                      <a:endParaRPr lang="cs-CZ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1" marR="5751" marT="575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321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834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0D19D3-B81A-4971-B81C-FEADDA7FE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Plútarchos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183DB4-13B7-4B57-8423-127831384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Sparta</a:t>
            </a:r>
          </a:p>
          <a:p>
            <a:r>
              <a:rPr lang="cs-CZ" dirty="0" err="1"/>
              <a:t>Lykúrgos</a:t>
            </a:r>
            <a:r>
              <a:rPr lang="cs-CZ" dirty="0"/>
              <a:t>, </a:t>
            </a:r>
            <a:r>
              <a:rPr lang="cs-CZ" dirty="0" err="1"/>
              <a:t>Ágis</a:t>
            </a:r>
            <a:r>
              <a:rPr lang="cs-CZ" dirty="0"/>
              <a:t> IV., </a:t>
            </a:r>
            <a:r>
              <a:rPr lang="cs-CZ" dirty="0" err="1"/>
              <a:t>Kleomenés</a:t>
            </a:r>
            <a:r>
              <a:rPr lang="cs-CZ" dirty="0"/>
              <a:t> III., </a:t>
            </a:r>
            <a:r>
              <a:rPr lang="cs-CZ" dirty="0" err="1"/>
              <a:t>Lýsandros</a:t>
            </a:r>
            <a:r>
              <a:rPr lang="cs-CZ" dirty="0"/>
              <a:t>, </a:t>
            </a:r>
            <a:r>
              <a:rPr lang="cs-CZ" dirty="0" err="1"/>
              <a:t>Agésiláos</a:t>
            </a:r>
            <a:r>
              <a:rPr lang="cs-CZ" dirty="0"/>
              <a:t> II.</a:t>
            </a:r>
          </a:p>
          <a:p>
            <a:r>
              <a:rPr lang="cs-CZ" dirty="0" err="1"/>
              <a:t>Lykúrgos</a:t>
            </a:r>
            <a:r>
              <a:rPr lang="cs-CZ" dirty="0"/>
              <a:t> – polomytický tvůrce spartských zákonů, o jeho životě se nedá nic s jistotou říct (Plut. </a:t>
            </a:r>
            <a:r>
              <a:rPr lang="cs-CZ" i="1" dirty="0" err="1"/>
              <a:t>Lyc</a:t>
            </a:r>
            <a:r>
              <a:rPr lang="cs-CZ" dirty="0"/>
              <a:t>. 1.1), 8. stol. </a:t>
            </a:r>
            <a:r>
              <a:rPr lang="cs-CZ" dirty="0" err="1"/>
              <a:t>pnl</a:t>
            </a:r>
            <a:r>
              <a:rPr lang="cs-CZ" dirty="0"/>
              <a:t>., regent za králova syna, zákony nebyly sepsány</a:t>
            </a:r>
          </a:p>
          <a:p>
            <a:r>
              <a:rPr lang="cs-CZ" dirty="0"/>
              <a:t>       	  - založení </a:t>
            </a:r>
            <a:r>
              <a:rPr lang="cs-CZ" i="1" dirty="0" err="1"/>
              <a:t>gerúsie</a:t>
            </a:r>
            <a:r>
              <a:rPr lang="cs-CZ" dirty="0"/>
              <a:t>, rozdělení půdy, železné mince, společné hostiny, </a:t>
            </a:r>
            <a:r>
              <a:rPr lang="cs-CZ" i="1" dirty="0" err="1"/>
              <a:t>agógé</a:t>
            </a:r>
            <a:r>
              <a:rPr lang="cs-CZ" dirty="0"/>
              <a:t>, sňatky, cvičení žen</a:t>
            </a:r>
          </a:p>
          <a:p>
            <a:r>
              <a:rPr lang="cs-CZ" dirty="0" err="1"/>
              <a:t>Ágis</a:t>
            </a:r>
            <a:r>
              <a:rPr lang="cs-CZ" dirty="0"/>
              <a:t> &amp; </a:t>
            </a:r>
            <a:r>
              <a:rPr lang="cs-CZ" dirty="0" err="1"/>
              <a:t>Kleomenés</a:t>
            </a:r>
            <a:r>
              <a:rPr lang="cs-CZ" dirty="0"/>
              <a:t> – snahy o reformy ve Spartě, 3. stol. </a:t>
            </a:r>
            <a:r>
              <a:rPr lang="cs-CZ" dirty="0" err="1"/>
              <a:t>pnl</a:t>
            </a:r>
            <a:r>
              <a:rPr lang="cs-CZ" dirty="0"/>
              <a:t>.,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5617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7C4C4F-EFAA-4758-9F1B-32FB1D122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Plútarchos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5B4089-2154-47A8-8B2B-9C3B770D5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Athény</a:t>
            </a:r>
          </a:p>
          <a:p>
            <a:r>
              <a:rPr lang="cs-CZ" dirty="0"/>
              <a:t>Théseus, </a:t>
            </a:r>
            <a:r>
              <a:rPr lang="cs-CZ" dirty="0" err="1"/>
              <a:t>Themistoklés</a:t>
            </a:r>
            <a:r>
              <a:rPr lang="cs-CZ" dirty="0"/>
              <a:t>, Solón, </a:t>
            </a:r>
            <a:r>
              <a:rPr lang="cs-CZ" dirty="0" err="1"/>
              <a:t>Periklés</a:t>
            </a:r>
            <a:r>
              <a:rPr lang="cs-CZ" dirty="0"/>
              <a:t>, </a:t>
            </a:r>
            <a:r>
              <a:rPr lang="cs-CZ" dirty="0" err="1"/>
              <a:t>Alkibiadés</a:t>
            </a:r>
            <a:r>
              <a:rPr lang="cs-CZ" dirty="0"/>
              <a:t>, </a:t>
            </a:r>
            <a:r>
              <a:rPr lang="cs-CZ" dirty="0" err="1"/>
              <a:t>Fókión</a:t>
            </a:r>
            <a:r>
              <a:rPr lang="cs-CZ" dirty="0"/>
              <a:t>, </a:t>
            </a:r>
            <a:r>
              <a:rPr lang="cs-CZ" dirty="0" err="1"/>
              <a:t>Aristeidés</a:t>
            </a:r>
            <a:r>
              <a:rPr lang="cs-CZ" dirty="0"/>
              <a:t>, </a:t>
            </a:r>
            <a:r>
              <a:rPr lang="cs-CZ" dirty="0" err="1"/>
              <a:t>Níkiás</a:t>
            </a:r>
            <a:r>
              <a:rPr lang="cs-CZ" dirty="0"/>
              <a:t>, </a:t>
            </a:r>
            <a:r>
              <a:rPr lang="cs-CZ" dirty="0" err="1"/>
              <a:t>Kimón</a:t>
            </a:r>
            <a:r>
              <a:rPr lang="cs-CZ" dirty="0"/>
              <a:t>, </a:t>
            </a:r>
            <a:r>
              <a:rPr lang="cs-CZ" dirty="0" err="1"/>
              <a:t>Démosthenés</a:t>
            </a:r>
            <a:endParaRPr lang="cs-CZ" dirty="0"/>
          </a:p>
          <a:p>
            <a:r>
              <a:rPr lang="cs-CZ" dirty="0"/>
              <a:t>Legendy o Athénách a Římu – Théseus, Romulus, </a:t>
            </a:r>
            <a:r>
              <a:rPr lang="cs-CZ" i="1" dirty="0" err="1"/>
              <a:t>synoikismos</a:t>
            </a:r>
            <a:endParaRPr lang="cs-CZ" i="1" dirty="0"/>
          </a:p>
          <a:p>
            <a:r>
              <a:rPr lang="cs-CZ" dirty="0"/>
              <a:t>Solón – boje o </a:t>
            </a:r>
            <a:r>
              <a:rPr lang="cs-CZ" dirty="0" err="1"/>
              <a:t>Salamínu</a:t>
            </a:r>
            <a:r>
              <a:rPr lang="cs-CZ" dirty="0"/>
              <a:t>, reforma </a:t>
            </a:r>
            <a:r>
              <a:rPr lang="cs-CZ" dirty="0" err="1"/>
              <a:t>ath</a:t>
            </a:r>
            <a:r>
              <a:rPr lang="cs-CZ" dirty="0"/>
              <a:t>. spol., zrušení dlužního otroctví, jeden ze 7 mudrců</a:t>
            </a:r>
          </a:p>
          <a:p>
            <a:r>
              <a:rPr lang="cs-CZ" dirty="0" err="1"/>
              <a:t>Themistoklés</a:t>
            </a:r>
            <a:r>
              <a:rPr lang="cs-CZ" dirty="0"/>
              <a:t> – stavba lodí, bitva u </a:t>
            </a:r>
            <a:r>
              <a:rPr lang="cs-CZ" dirty="0" err="1"/>
              <a:t>Salamíny</a:t>
            </a:r>
            <a:r>
              <a:rPr lang="cs-CZ" dirty="0"/>
              <a:t>, vyhnání z Athén, do Persie</a:t>
            </a:r>
          </a:p>
          <a:p>
            <a:r>
              <a:rPr lang="cs-CZ" dirty="0" err="1"/>
              <a:t>Periklés</a:t>
            </a:r>
            <a:r>
              <a:rPr lang="cs-CZ" dirty="0"/>
              <a:t> – „lev mezi lidmi“, stavby v Athénách</a:t>
            </a:r>
          </a:p>
        </p:txBody>
      </p:sp>
    </p:spTree>
    <p:extLst>
      <p:ext uri="{BB962C8B-B14F-4D97-AF65-F5344CB8AC3E}">
        <p14:creationId xmlns:p14="http://schemas.microsoft.com/office/powerpoint/2010/main" val="2664975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E5EAD4-F6FD-4980-AB18-812DAD3F9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CDA8A8-1316-4D4C-A548-D07A2CD14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Ostatní</a:t>
            </a:r>
          </a:p>
          <a:p>
            <a:r>
              <a:rPr lang="cs-CZ" dirty="0"/>
              <a:t>Théby – </a:t>
            </a:r>
            <a:r>
              <a:rPr lang="cs-CZ" dirty="0" err="1"/>
              <a:t>Pelopidás</a:t>
            </a:r>
            <a:r>
              <a:rPr lang="cs-CZ" dirty="0"/>
              <a:t>, (</a:t>
            </a:r>
            <a:r>
              <a:rPr lang="cs-CZ" dirty="0" err="1"/>
              <a:t>Epameinóndás</a:t>
            </a:r>
            <a:r>
              <a:rPr lang="cs-CZ" dirty="0"/>
              <a:t>)</a:t>
            </a:r>
          </a:p>
          <a:p>
            <a:r>
              <a:rPr lang="cs-CZ" dirty="0" err="1"/>
              <a:t>Syrákúsy</a:t>
            </a:r>
            <a:r>
              <a:rPr lang="cs-CZ" dirty="0"/>
              <a:t> – </a:t>
            </a:r>
            <a:r>
              <a:rPr lang="cs-CZ" dirty="0" err="1"/>
              <a:t>Tímoleón</a:t>
            </a:r>
            <a:r>
              <a:rPr lang="cs-CZ" dirty="0"/>
              <a:t>, </a:t>
            </a:r>
            <a:r>
              <a:rPr lang="cs-CZ" dirty="0" err="1"/>
              <a:t>Dión</a:t>
            </a:r>
            <a:endParaRPr lang="cs-CZ" dirty="0"/>
          </a:p>
          <a:p>
            <a:r>
              <a:rPr lang="cs-CZ" dirty="0"/>
              <a:t>Makedonie – Alexandros</a:t>
            </a:r>
          </a:p>
          <a:p>
            <a:r>
              <a:rPr lang="cs-CZ" dirty="0"/>
              <a:t>Diadochové – </a:t>
            </a:r>
            <a:r>
              <a:rPr lang="cs-CZ" dirty="0" err="1"/>
              <a:t>Eumenés</a:t>
            </a:r>
            <a:r>
              <a:rPr lang="cs-CZ" dirty="0"/>
              <a:t>, </a:t>
            </a:r>
            <a:r>
              <a:rPr lang="cs-CZ" dirty="0" err="1"/>
              <a:t>Démétrios</a:t>
            </a:r>
            <a:endParaRPr lang="cs-CZ" dirty="0"/>
          </a:p>
          <a:p>
            <a:r>
              <a:rPr lang="cs-CZ" dirty="0" err="1"/>
              <a:t>Épeiros</a:t>
            </a:r>
            <a:r>
              <a:rPr lang="cs-CZ" dirty="0"/>
              <a:t> - Pyrrhos</a:t>
            </a:r>
          </a:p>
          <a:p>
            <a:r>
              <a:rPr lang="cs-CZ" dirty="0" err="1"/>
              <a:t>Achajský</a:t>
            </a:r>
            <a:r>
              <a:rPr lang="cs-CZ" dirty="0"/>
              <a:t> spolek – </a:t>
            </a:r>
            <a:r>
              <a:rPr lang="cs-CZ" dirty="0" err="1"/>
              <a:t>Filopoimén</a:t>
            </a:r>
            <a:r>
              <a:rPr lang="cs-CZ" dirty="0"/>
              <a:t> + </a:t>
            </a:r>
            <a:r>
              <a:rPr lang="cs-CZ" dirty="0" err="1"/>
              <a:t>Arátos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4640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2CAA46-04F5-0022-0301-EF9960135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Athénám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6A2022-EC83-F276-27EC-7BEF103EC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Životopisy </a:t>
            </a:r>
            <a:r>
              <a:rPr lang="cs-CZ" dirty="0" err="1"/>
              <a:t>Plútarcha</a:t>
            </a:r>
            <a:r>
              <a:rPr lang="cs-CZ" dirty="0"/>
              <a:t> – od archaického období po </a:t>
            </a:r>
            <a:r>
              <a:rPr lang="cs-CZ" dirty="0" err="1"/>
              <a:t>hellénismus</a:t>
            </a:r>
            <a:endParaRPr lang="cs-CZ" dirty="0"/>
          </a:p>
          <a:p>
            <a:r>
              <a:rPr lang="cs-CZ" dirty="0"/>
              <a:t>Hérodotos – archaické, klasické</a:t>
            </a:r>
          </a:p>
          <a:p>
            <a:r>
              <a:rPr lang="cs-CZ" dirty="0" err="1"/>
              <a:t>Thúkýdidés</a:t>
            </a:r>
            <a:r>
              <a:rPr lang="cs-CZ" dirty="0"/>
              <a:t> – archaické, klasické</a:t>
            </a:r>
          </a:p>
          <a:p>
            <a:r>
              <a:rPr lang="cs-CZ" dirty="0" err="1"/>
              <a:t>Xenofón</a:t>
            </a:r>
            <a:r>
              <a:rPr lang="cs-CZ" dirty="0"/>
              <a:t> – archaické, klasické</a:t>
            </a:r>
          </a:p>
          <a:p>
            <a:r>
              <a:rPr lang="cs-CZ" dirty="0"/>
              <a:t>(</a:t>
            </a:r>
            <a:r>
              <a:rPr lang="cs-CZ" dirty="0" err="1"/>
              <a:t>Aristotelés</a:t>
            </a:r>
            <a:r>
              <a:rPr lang="cs-CZ" dirty="0"/>
              <a:t>) – </a:t>
            </a:r>
            <a:r>
              <a:rPr lang="cs-CZ" i="1" dirty="0"/>
              <a:t>Ústava Athéňanů</a:t>
            </a:r>
          </a:p>
          <a:p>
            <a:r>
              <a:rPr lang="cs-CZ" dirty="0"/>
              <a:t>Platón – </a:t>
            </a:r>
            <a:r>
              <a:rPr lang="cs-CZ" i="1" dirty="0"/>
              <a:t>Obrana </a:t>
            </a:r>
            <a:r>
              <a:rPr lang="cs-CZ" i="1" dirty="0" err="1"/>
              <a:t>Sókratova</a:t>
            </a:r>
            <a:r>
              <a:rPr lang="cs-CZ" i="1" dirty="0"/>
              <a:t> </a:t>
            </a:r>
          </a:p>
          <a:p>
            <a:r>
              <a:rPr lang="cs-CZ" dirty="0" err="1"/>
              <a:t>Lýsiás</a:t>
            </a:r>
            <a:r>
              <a:rPr lang="cs-CZ" dirty="0"/>
              <a:t> – </a:t>
            </a:r>
            <a:r>
              <a:rPr lang="cs-CZ" i="1" dirty="0"/>
              <a:t>Řeč proti </a:t>
            </a:r>
            <a:r>
              <a:rPr lang="cs-CZ" i="1" dirty="0" err="1"/>
              <a:t>Eratosthenovi</a:t>
            </a:r>
            <a:endParaRPr lang="cs-CZ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15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375527-D242-465D-89C0-9A97861D1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6AA5C0-1DB3-446C-96C3-0E8857ED7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Plútarchos</a:t>
            </a:r>
            <a:r>
              <a:rPr lang="cs-CZ" dirty="0"/>
              <a:t>. 2006. </a:t>
            </a:r>
            <a:r>
              <a:rPr lang="cs-CZ" i="1" dirty="0"/>
              <a:t>Životopisy slavných Řeků a Římanů</a:t>
            </a:r>
            <a:r>
              <a:rPr lang="cs-CZ" dirty="0"/>
              <a:t>. Vol. I. Antická knihovna. Praha: </a:t>
            </a:r>
            <a:r>
              <a:rPr lang="cs-CZ" dirty="0" err="1"/>
              <a:t>Arista</a:t>
            </a:r>
            <a:r>
              <a:rPr lang="cs-CZ" dirty="0"/>
              <a:t>.</a:t>
            </a:r>
          </a:p>
          <a:p>
            <a:r>
              <a:rPr lang="cs-CZ" dirty="0" err="1"/>
              <a:t>Plútarchos</a:t>
            </a:r>
            <a:r>
              <a:rPr lang="cs-CZ" dirty="0"/>
              <a:t>. 2007. </a:t>
            </a:r>
            <a:r>
              <a:rPr lang="cs-CZ" i="1" dirty="0"/>
              <a:t>Životopisy slavných Řeků a Římanů</a:t>
            </a:r>
            <a:r>
              <a:rPr lang="cs-CZ" dirty="0"/>
              <a:t>. Vol. II. Antická knihovna. Praha: </a:t>
            </a:r>
            <a:r>
              <a:rPr lang="cs-CZ" dirty="0" err="1"/>
              <a:t>Arista</a:t>
            </a:r>
            <a:r>
              <a:rPr lang="cs-CZ" dirty="0"/>
              <a:t>.</a:t>
            </a:r>
          </a:p>
          <a:p>
            <a:r>
              <a:rPr lang="en-US" dirty="0"/>
              <a:t>Beck,</a:t>
            </a:r>
            <a:r>
              <a:rPr lang="cs-CZ" dirty="0"/>
              <a:t> M. 2014.</a:t>
            </a:r>
            <a:r>
              <a:rPr lang="en-US" dirty="0"/>
              <a:t> </a:t>
            </a:r>
            <a:r>
              <a:rPr lang="en-US" i="1" dirty="0"/>
              <a:t>A Companion to Plutarch.</a:t>
            </a:r>
            <a:r>
              <a:rPr lang="en-US" dirty="0"/>
              <a:t> Malden, MA; Oxford; Chichester: Blackwell</a:t>
            </a:r>
            <a:r>
              <a:rPr lang="cs-CZ" dirty="0"/>
              <a:t>.v</a:t>
            </a:r>
          </a:p>
          <a:p>
            <a:r>
              <a:rPr lang="en-US" dirty="0"/>
              <a:t>Duff, T.E. 1999. </a:t>
            </a:r>
            <a:r>
              <a:rPr lang="en-US" i="1" dirty="0"/>
              <a:t>Plutarch’s Lives: Exploring Virtue and Vice. </a:t>
            </a:r>
            <a:r>
              <a:rPr lang="en-US" dirty="0"/>
              <a:t>Oxford</a:t>
            </a:r>
            <a:r>
              <a:rPr lang="cs-CZ" dirty="0"/>
              <a:t>: Oxford University </a:t>
            </a:r>
            <a:r>
              <a:rPr lang="cs-CZ" dirty="0" err="1"/>
              <a:t>Press</a:t>
            </a:r>
            <a:r>
              <a:rPr lang="cs-CZ" dirty="0"/>
              <a:t>.</a:t>
            </a:r>
          </a:p>
          <a:p>
            <a:r>
              <a:rPr lang="en-US" dirty="0" err="1"/>
              <a:t>Hägg</a:t>
            </a:r>
            <a:r>
              <a:rPr lang="en-US" dirty="0"/>
              <a:t>, T. 2012. </a:t>
            </a:r>
            <a:r>
              <a:rPr lang="en-US" i="1" dirty="0"/>
              <a:t>The Art of Biography in Antiquity</a:t>
            </a:r>
            <a:r>
              <a:rPr lang="en-US" dirty="0"/>
              <a:t>. Cambridge</a:t>
            </a:r>
            <a:r>
              <a:rPr lang="cs-CZ" dirty="0"/>
              <a:t>: Cambridge University </a:t>
            </a:r>
            <a:r>
              <a:rPr lang="cs-CZ" dirty="0" err="1"/>
              <a:t>Press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712868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261</TotalTime>
  <Words>1727</Words>
  <Application>Microsoft Office PowerPoint</Application>
  <PresentationFormat>Širokoúhlá obrazovka</PresentationFormat>
  <Paragraphs>236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Retrospektiva</vt:lpstr>
      <vt:lpstr>Dějiny Řecka I - seminář</vt:lpstr>
      <vt:lpstr>Plútarchos</vt:lpstr>
      <vt:lpstr>Plútarchos</vt:lpstr>
      <vt:lpstr>Prezentace aplikace PowerPoint</vt:lpstr>
      <vt:lpstr>Plútarchos</vt:lpstr>
      <vt:lpstr>Plútarchos</vt:lpstr>
      <vt:lpstr>Prezentace aplikace PowerPoint</vt:lpstr>
      <vt:lpstr>K Athénám</vt:lpstr>
      <vt:lpstr>Literatura</vt:lpstr>
      <vt:lpstr>Řecké zemědělství, hospodářství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Mince antického Řecka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Dějiny Řecka I - seminář</dc:title>
  <dc:creator>Libor Pruša</dc:creator>
  <cp:lastModifiedBy>Libor Pruša</cp:lastModifiedBy>
  <cp:revision>339</cp:revision>
  <dcterms:created xsi:type="dcterms:W3CDTF">2021-03-17T08:06:25Z</dcterms:created>
  <dcterms:modified xsi:type="dcterms:W3CDTF">2023-03-13T19:01:30Z</dcterms:modified>
</cp:coreProperties>
</file>