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77" r:id="rId4"/>
    <p:sldId id="258" r:id="rId5"/>
    <p:sldId id="259" r:id="rId6"/>
    <p:sldId id="260" r:id="rId7"/>
    <p:sldId id="261" r:id="rId8"/>
    <p:sldId id="262" r:id="rId9"/>
    <p:sldId id="278" r:id="rId10"/>
    <p:sldId id="263" r:id="rId11"/>
    <p:sldId id="264" r:id="rId12"/>
    <p:sldId id="265" r:id="rId13"/>
    <p:sldId id="267" r:id="rId14"/>
    <p:sldId id="268" r:id="rId15"/>
    <p:sldId id="266" r:id="rId16"/>
    <p:sldId id="269" r:id="rId17"/>
    <p:sldId id="270" r:id="rId18"/>
    <p:sldId id="271" r:id="rId19"/>
    <p:sldId id="272" r:id="rId20"/>
    <p:sldId id="279" r:id="rId21"/>
    <p:sldId id="280" r:id="rId22"/>
    <p:sldId id="273" r:id="rId23"/>
    <p:sldId id="274" r:id="rId24"/>
    <p:sldId id="276" r:id="rId25"/>
    <p:sldId id="27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ACD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0" autoAdjust="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D347D-BEAA-4B16-BD67-ABCF2858D867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1627-E078-4682-A30F-1BABA8010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56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D347D-BEAA-4B16-BD67-ABCF2858D867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1627-E078-4682-A30F-1BABA8010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9631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D347D-BEAA-4B16-BD67-ABCF2858D867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1627-E078-4682-A30F-1BABA8010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171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D347D-BEAA-4B16-BD67-ABCF2858D867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1627-E078-4682-A30F-1BABA8010E75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2867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D347D-BEAA-4B16-BD67-ABCF2858D867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1627-E078-4682-A30F-1BABA8010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948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D347D-BEAA-4B16-BD67-ABCF2858D867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1627-E078-4682-A30F-1BABA8010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8068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D347D-BEAA-4B16-BD67-ABCF2858D867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1627-E078-4682-A30F-1BABA8010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5550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D347D-BEAA-4B16-BD67-ABCF2858D867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1627-E078-4682-A30F-1BABA8010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2067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D347D-BEAA-4B16-BD67-ABCF2858D867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1627-E078-4682-A30F-1BABA8010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905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D347D-BEAA-4B16-BD67-ABCF2858D867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1627-E078-4682-A30F-1BABA8010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328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D347D-BEAA-4B16-BD67-ABCF2858D867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1627-E078-4682-A30F-1BABA8010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0472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D347D-BEAA-4B16-BD67-ABCF2858D867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1627-E078-4682-A30F-1BABA8010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5920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D347D-BEAA-4B16-BD67-ABCF2858D867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1627-E078-4682-A30F-1BABA8010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9750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D347D-BEAA-4B16-BD67-ABCF2858D867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1627-E078-4682-A30F-1BABA8010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087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D347D-BEAA-4B16-BD67-ABCF2858D867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1627-E078-4682-A30F-1BABA8010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780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D347D-BEAA-4B16-BD67-ABCF2858D867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1627-E078-4682-A30F-1BABA8010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1098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D347D-BEAA-4B16-BD67-ABCF2858D867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71627-E078-4682-A30F-1BABA8010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5978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4D347D-BEAA-4B16-BD67-ABCF2858D867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71627-E078-4682-A30F-1BABA8010E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15515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4C48CF-54A4-40BE-8B71-07CD186B13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Dějiny Řecka I - seminář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5084FB7-04E0-4F40-A0F1-08644ACB22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5. hodina</a:t>
            </a:r>
          </a:p>
          <a:p>
            <a:r>
              <a:rPr lang="cs-CZ" dirty="0"/>
              <a:t>Hérodotos; Řecké stavební slohy a bydlení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2039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1A11BD-A54C-4BF8-8326-E96429A7A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87C773-140C-4DEA-AE91-F999731E2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Hérodotos. 2004. </a:t>
            </a:r>
            <a:r>
              <a:rPr lang="cs-CZ" i="1" dirty="0"/>
              <a:t>Dějiny</a:t>
            </a:r>
            <a:r>
              <a:rPr lang="cs-CZ" dirty="0"/>
              <a:t>, Praha: Academia.</a:t>
            </a:r>
          </a:p>
          <a:p>
            <a:r>
              <a:rPr lang="en-US" dirty="0" err="1"/>
              <a:t>Millerman</a:t>
            </a:r>
            <a:r>
              <a:rPr lang="en-US" dirty="0"/>
              <a:t>, M. 2015. Herodotus on Oracles, Dreams, and Gods. </a:t>
            </a:r>
            <a:r>
              <a:rPr lang="cs-CZ" i="1" dirty="0" err="1"/>
              <a:t>Aristokratia</a:t>
            </a:r>
            <a:r>
              <a:rPr lang="cs-CZ" i="1" dirty="0"/>
              <a:t>, 3, </a:t>
            </a:r>
            <a:r>
              <a:rPr lang="cs-CZ" dirty="0"/>
              <a:t>74–87</a:t>
            </a:r>
            <a:r>
              <a:rPr lang="cs-CZ" i="1" dirty="0"/>
              <a:t>. </a:t>
            </a:r>
          </a:p>
          <a:p>
            <a:r>
              <a:rPr lang="en-US" dirty="0" err="1"/>
              <a:t>Rodkey</a:t>
            </a:r>
            <a:r>
              <a:rPr lang="en-US" dirty="0"/>
              <a:t>, K. 2015. </a:t>
            </a:r>
            <a:r>
              <a:rPr lang="en-US" dirty="0">
                <a:effectLst/>
              </a:rPr>
              <a:t>Herodotean oracles: Moral and rational responses to ambiguity</a:t>
            </a:r>
            <a:r>
              <a:rPr lang="en-US" dirty="0"/>
              <a:t>. </a:t>
            </a:r>
            <a:r>
              <a:rPr lang="en-US" i="1" dirty="0"/>
              <a:t>GLB</a:t>
            </a:r>
            <a:r>
              <a:rPr lang="cs-CZ" i="1" dirty="0"/>
              <a:t>,</a:t>
            </a:r>
            <a:r>
              <a:rPr lang="en-US" i="1" dirty="0"/>
              <a:t> 20</a:t>
            </a:r>
            <a:r>
              <a:rPr lang="cs-CZ" dirty="0"/>
              <a:t>(</a:t>
            </a:r>
            <a:r>
              <a:rPr lang="en-US" dirty="0"/>
              <a:t>2</a:t>
            </a:r>
            <a:r>
              <a:rPr lang="cs-CZ" dirty="0"/>
              <a:t>), 161–176.</a:t>
            </a:r>
          </a:p>
          <a:p>
            <a:r>
              <a:rPr lang="cs-CZ" dirty="0" err="1"/>
              <a:t>Mitchell</a:t>
            </a:r>
            <a:r>
              <a:rPr lang="cs-CZ" dirty="0"/>
              <a:t>, F. 2013. </a:t>
            </a:r>
            <a:r>
              <a:rPr lang="cs-CZ" dirty="0" err="1"/>
              <a:t>Monstrous</a:t>
            </a:r>
            <a:r>
              <a:rPr lang="cs-CZ" dirty="0"/>
              <a:t> </a:t>
            </a:r>
            <a:r>
              <a:rPr lang="cs-CZ" dirty="0" err="1"/>
              <a:t>Omens</a:t>
            </a:r>
            <a:r>
              <a:rPr lang="cs-CZ" dirty="0"/>
              <a:t> in </a:t>
            </a:r>
            <a:r>
              <a:rPr lang="cs-CZ" dirty="0" err="1"/>
              <a:t>Herodotus</a:t>
            </a:r>
            <a:r>
              <a:rPr lang="cs-CZ" dirty="0"/>
              <a:t>' </a:t>
            </a:r>
            <a:r>
              <a:rPr lang="cs-CZ" dirty="0" err="1"/>
              <a:t>Histories</a:t>
            </a:r>
            <a:r>
              <a:rPr lang="cs-CZ" dirty="0"/>
              <a:t>. </a:t>
            </a:r>
            <a:r>
              <a:rPr lang="en-US" i="1" dirty="0"/>
              <a:t>Proceedings of the Annual Meeting of Postgraduates in Ancient Literature</a:t>
            </a:r>
            <a:r>
              <a:rPr lang="cs-CZ" i="1" dirty="0"/>
              <a:t>. </a:t>
            </a:r>
            <a:r>
              <a:rPr lang="cs-CZ" dirty="0"/>
              <a:t>1–10.</a:t>
            </a:r>
          </a:p>
          <a:p>
            <a:r>
              <a:rPr lang="cs-CZ" dirty="0" err="1"/>
              <a:t>Bakker</a:t>
            </a:r>
            <a:r>
              <a:rPr lang="cs-CZ" dirty="0"/>
              <a:t>, E. J., de </a:t>
            </a:r>
            <a:r>
              <a:rPr lang="cs-CZ" dirty="0" err="1"/>
              <a:t>Jong</a:t>
            </a:r>
            <a:r>
              <a:rPr lang="cs-CZ" dirty="0"/>
              <a:t>, I. J., &amp; van </a:t>
            </a:r>
            <a:r>
              <a:rPr lang="cs-CZ" dirty="0" err="1"/>
              <a:t>Wees</a:t>
            </a:r>
            <a:r>
              <a:rPr lang="cs-CZ" dirty="0"/>
              <a:t>, H. (</a:t>
            </a:r>
            <a:r>
              <a:rPr lang="cs-CZ" dirty="0" err="1"/>
              <a:t>Eds</a:t>
            </a:r>
            <a:r>
              <a:rPr lang="cs-CZ" dirty="0"/>
              <a:t>.). 2002). </a:t>
            </a:r>
            <a:r>
              <a:rPr lang="cs-CZ" i="1" dirty="0" err="1"/>
              <a:t>Brill's</a:t>
            </a:r>
            <a:r>
              <a:rPr lang="cs-CZ" i="1" dirty="0"/>
              <a:t> </a:t>
            </a:r>
            <a:r>
              <a:rPr lang="cs-CZ" i="1" dirty="0" err="1"/>
              <a:t>Companion</a:t>
            </a:r>
            <a:r>
              <a:rPr lang="cs-CZ" i="1" dirty="0"/>
              <a:t> to </a:t>
            </a:r>
            <a:r>
              <a:rPr lang="cs-CZ" i="1" dirty="0" err="1"/>
              <a:t>Herodotus</a:t>
            </a:r>
            <a:r>
              <a:rPr lang="cs-CZ" dirty="0"/>
              <a:t>. Leiden: </a:t>
            </a:r>
            <a:r>
              <a:rPr lang="cs-CZ" dirty="0" err="1"/>
              <a:t>Brill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1612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CF5210-1082-4D23-805F-3DFD23AE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Řecká architektura/stavby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5C00EB-D4B3-4622-824A-0AD25146E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Chrámy</a:t>
            </a:r>
          </a:p>
          <a:p>
            <a:r>
              <a:rPr lang="cs-CZ" dirty="0"/>
              <a:t>Bydlení</a:t>
            </a:r>
          </a:p>
          <a:p>
            <a:r>
              <a:rPr lang="cs-CZ" dirty="0"/>
              <a:t>Divadla</a:t>
            </a:r>
          </a:p>
          <a:p>
            <a:r>
              <a:rPr lang="cs-CZ" dirty="0"/>
              <a:t>Stoa</a:t>
            </a:r>
          </a:p>
          <a:p>
            <a:r>
              <a:rPr lang="cs-CZ" dirty="0" err="1"/>
              <a:t>Búleutérion</a:t>
            </a:r>
            <a:endParaRPr lang="cs-CZ" dirty="0"/>
          </a:p>
          <a:p>
            <a:r>
              <a:rPr lang="cs-CZ" dirty="0"/>
              <a:t>Stadion</a:t>
            </a:r>
          </a:p>
          <a:p>
            <a:r>
              <a:rPr lang="cs-CZ" dirty="0" err="1"/>
              <a:t>Propylaia</a:t>
            </a:r>
            <a:r>
              <a:rPr lang="cs-CZ" dirty="0"/>
              <a:t> (brány)</a:t>
            </a:r>
          </a:p>
          <a:p>
            <a:r>
              <a:rPr lang="cs-CZ" dirty="0"/>
              <a:t>Agora</a:t>
            </a:r>
          </a:p>
        </p:txBody>
      </p:sp>
      <p:pic>
        <p:nvPicPr>
          <p:cNvPr id="5" name="Obrázek 4" descr="Obsah obrázku patro, interiér, budova, veranda&#10;&#10;Popis byl vytvořen automaticky">
            <a:extLst>
              <a:ext uri="{FF2B5EF4-FFF2-40B4-BE49-F238E27FC236}">
                <a16:creationId xmlns:a16="http://schemas.microsoft.com/office/drawing/2014/main" id="{73F5DE6D-CE7E-481D-AC33-D32664A86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33" y="4317616"/>
            <a:ext cx="2688948" cy="2016711"/>
          </a:xfrm>
          <a:prstGeom prst="rect">
            <a:avLst/>
          </a:prstGeom>
        </p:spPr>
      </p:pic>
      <p:pic>
        <p:nvPicPr>
          <p:cNvPr id="7" name="Obrázek 6" descr="Obsah obrázku exteriér, strom, budova, tráva&#10;&#10;Popis byl vytvořen automaticky">
            <a:extLst>
              <a:ext uri="{FF2B5EF4-FFF2-40B4-BE49-F238E27FC236}">
                <a16:creationId xmlns:a16="http://schemas.microsoft.com/office/drawing/2014/main" id="{BB9DF557-2C85-443A-9586-BB1E64923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3981449"/>
            <a:ext cx="3022600" cy="2266950"/>
          </a:xfrm>
          <a:prstGeom prst="rect">
            <a:avLst/>
          </a:prstGeom>
        </p:spPr>
      </p:pic>
      <p:pic>
        <p:nvPicPr>
          <p:cNvPr id="9" name="Obrázek 8" descr="Obsah obrázku tráva, exteriér, strom, obloha&#10;&#10;Popis byl vytvořen automaticky">
            <a:extLst>
              <a:ext uri="{FF2B5EF4-FFF2-40B4-BE49-F238E27FC236}">
                <a16:creationId xmlns:a16="http://schemas.microsoft.com/office/drawing/2014/main" id="{62AC6C63-12C0-4D0A-8F52-FD75E070C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19" y="4584600"/>
            <a:ext cx="2218398" cy="1663799"/>
          </a:xfrm>
          <a:prstGeom prst="rect">
            <a:avLst/>
          </a:prstGeom>
        </p:spPr>
      </p:pic>
      <p:pic>
        <p:nvPicPr>
          <p:cNvPr id="11" name="Obrázek 10" descr="Obsah obrázku exteriér, tráva, země, hora&#10;&#10;Popis byl vytvořen automaticky">
            <a:extLst>
              <a:ext uri="{FF2B5EF4-FFF2-40B4-BE49-F238E27FC236}">
                <a16:creationId xmlns:a16="http://schemas.microsoft.com/office/drawing/2014/main" id="{5BE68F12-D6CB-4D0E-964E-2A8D0EA30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9" y="1695362"/>
            <a:ext cx="3905250" cy="20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03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CA1D43-D24A-4FC1-946D-C4FBB8690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3D642A-706B-4098-BD6B-AE4762F0E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Chrámy a slohy</a:t>
            </a:r>
          </a:p>
          <a:p>
            <a:r>
              <a:rPr lang="cs-CZ" i="1" dirty="0" err="1"/>
              <a:t>Náos</a:t>
            </a:r>
            <a:r>
              <a:rPr lang="cs-CZ" dirty="0"/>
              <a:t> (</a:t>
            </a:r>
            <a:r>
              <a:rPr lang="cs-CZ" i="1" dirty="0"/>
              <a:t>να</a:t>
            </a:r>
            <a:r>
              <a:rPr lang="cs-CZ" i="1" dirty="0" err="1"/>
              <a:t>ός</a:t>
            </a:r>
            <a:r>
              <a:rPr lang="cs-CZ" dirty="0"/>
              <a:t>)</a:t>
            </a:r>
          </a:p>
          <a:p>
            <a:r>
              <a:rPr lang="cs-CZ" dirty="0"/>
              <a:t>(dřevo), kámen, vápenec, mramor</a:t>
            </a:r>
          </a:p>
          <a:p>
            <a:r>
              <a:rPr lang="cs-CZ" dirty="0"/>
              <a:t>Obdélníkový tvar</a:t>
            </a:r>
          </a:p>
          <a:p>
            <a:r>
              <a:rPr lang="cs-CZ" dirty="0"/>
              <a:t>Oltář před stavbou</a:t>
            </a:r>
          </a:p>
          <a:p>
            <a:r>
              <a:rPr lang="cs-CZ" dirty="0"/>
              <a:t>Socha božstva</a:t>
            </a:r>
          </a:p>
          <a:p>
            <a:r>
              <a:rPr lang="cs-CZ" dirty="0"/>
              <a:t>Pokladnice</a:t>
            </a:r>
          </a:p>
          <a:p>
            <a:r>
              <a:rPr lang="cs-CZ" dirty="0"/>
              <a:t>Posvátný okrsek kolem chrámu (</a:t>
            </a:r>
            <a:r>
              <a:rPr lang="cs-CZ" i="1" dirty="0" err="1"/>
              <a:t>temenos</a:t>
            </a:r>
            <a:r>
              <a:rPr lang="cs-CZ" dirty="0"/>
              <a:t>)</a:t>
            </a:r>
          </a:p>
          <a:p>
            <a:r>
              <a:rPr lang="cs-CZ" dirty="0"/>
              <a:t>Vchod směrem na východ</a:t>
            </a:r>
          </a:p>
        </p:txBody>
      </p:sp>
    </p:spTree>
    <p:extLst>
      <p:ext uri="{BB962C8B-B14F-4D97-AF65-F5344CB8AC3E}">
        <p14:creationId xmlns:p14="http://schemas.microsoft.com/office/powerpoint/2010/main" val="2969829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3328FC-19D1-4275-96C8-8F49B952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3FE535-72A0-4A3A-85AE-B8CDBD1CF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Síň, svatyně (</a:t>
            </a:r>
            <a:r>
              <a:rPr lang="cs-CZ" i="1" dirty="0" err="1"/>
              <a:t>náos</a:t>
            </a:r>
            <a:r>
              <a:rPr lang="cs-CZ" dirty="0"/>
              <a:t>)</a:t>
            </a:r>
          </a:p>
          <a:p>
            <a:r>
              <a:rPr lang="cs-CZ" dirty="0"/>
              <a:t>Předsíň (</a:t>
            </a:r>
            <a:r>
              <a:rPr lang="cs-CZ" i="1" dirty="0" err="1"/>
              <a:t>pronáos</a:t>
            </a:r>
            <a:r>
              <a:rPr lang="cs-CZ" dirty="0"/>
              <a:t>)</a:t>
            </a:r>
          </a:p>
          <a:p>
            <a:r>
              <a:rPr lang="cs-CZ" dirty="0"/>
              <a:t>Zadní síň (</a:t>
            </a:r>
            <a:r>
              <a:rPr lang="cs-CZ" i="1" dirty="0" err="1"/>
              <a:t>opisthodomos</a:t>
            </a:r>
            <a:r>
              <a:rPr lang="cs-CZ" dirty="0"/>
              <a:t>)</a:t>
            </a:r>
          </a:p>
          <a:p>
            <a:r>
              <a:rPr lang="cs-CZ" dirty="0"/>
              <a:t>(</a:t>
            </a:r>
            <a:r>
              <a:rPr lang="cs-CZ" i="1" dirty="0" err="1"/>
              <a:t>Adyton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00B166-1E2A-49D6-A678-878631761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7" y="3981449"/>
            <a:ext cx="2752725" cy="2752725"/>
          </a:xfrm>
          <a:prstGeom prst="rect">
            <a:avLst/>
          </a:prstGeom>
        </p:spPr>
      </p:pic>
      <p:pic>
        <p:nvPicPr>
          <p:cNvPr id="7" name="Obrázek 6" descr="Obsah obrázku text, klipart&#10;&#10;Popis byl vytvořen automaticky">
            <a:extLst>
              <a:ext uri="{FF2B5EF4-FFF2-40B4-BE49-F238E27FC236}">
                <a16:creationId xmlns:a16="http://schemas.microsoft.com/office/drawing/2014/main" id="{E200E864-6094-4D08-9DEA-6FB0E8D73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1853248"/>
            <a:ext cx="5530850" cy="29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94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D7201E-EF61-46DC-8D1F-65970DCB1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B4BDEF9-1529-4D95-8CFA-4BA50801B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154112"/>
            <a:ext cx="6800849" cy="6549776"/>
          </a:xfrm>
        </p:spPr>
      </p:pic>
    </p:spTree>
    <p:extLst>
      <p:ext uri="{BB962C8B-B14F-4D97-AF65-F5344CB8AC3E}">
        <p14:creationId xmlns:p14="http://schemas.microsoft.com/office/powerpoint/2010/main" val="3277539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7A509D-37F8-4D23-8A17-0DAFF9B8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CFC719-ABD7-4422-9E50-64625F308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Sloup</a:t>
            </a:r>
          </a:p>
          <a:p>
            <a:r>
              <a:rPr lang="cs-CZ" dirty="0"/>
              <a:t>Hlavice</a:t>
            </a:r>
          </a:p>
          <a:p>
            <a:r>
              <a:rPr lang="cs-CZ" dirty="0"/>
              <a:t>Architráv</a:t>
            </a:r>
          </a:p>
          <a:p>
            <a:r>
              <a:rPr lang="cs-CZ" dirty="0"/>
              <a:t>Vlys - triglyfy, metopy (</a:t>
            </a:r>
            <a:r>
              <a:rPr lang="cs-CZ" dirty="0" err="1"/>
              <a:t>dór</a:t>
            </a:r>
            <a:r>
              <a:rPr lang="cs-CZ" dirty="0"/>
              <a:t>)</a:t>
            </a:r>
          </a:p>
          <a:p>
            <a:r>
              <a:rPr lang="cs-CZ" dirty="0"/>
              <a:t>Římsa</a:t>
            </a:r>
          </a:p>
          <a:p>
            <a:r>
              <a:rPr lang="cs-CZ" dirty="0"/>
              <a:t>Štít</a:t>
            </a:r>
          </a:p>
          <a:p>
            <a:r>
              <a:rPr lang="cs-CZ" dirty="0"/>
              <a:t>Dórský, iónský, </a:t>
            </a:r>
            <a:r>
              <a:rPr lang="cs-CZ" dirty="0" err="1"/>
              <a:t>korinthský</a:t>
            </a:r>
            <a:endParaRPr lang="cs-CZ" dirty="0"/>
          </a:p>
          <a:p>
            <a:r>
              <a:rPr lang="cs-CZ" dirty="0"/>
              <a:t>Některé části barevné ve starověku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6A5C4E1-36A7-4739-8980-E221531F0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995" y="74827"/>
            <a:ext cx="6273776" cy="500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02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2E2519-A6AC-4707-A00E-09A899279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4DE6599-FF49-4233-A8C0-5250303E7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27631"/>
            <a:ext cx="10623173" cy="6830369"/>
          </a:xfrm>
        </p:spPr>
      </p:pic>
    </p:spTree>
    <p:extLst>
      <p:ext uri="{BB962C8B-B14F-4D97-AF65-F5344CB8AC3E}">
        <p14:creationId xmlns:p14="http://schemas.microsoft.com/office/powerpoint/2010/main" val="2079797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099068-25B7-4F94-BC1E-E83034CCE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Dórské chrámy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E6C014-E892-4E92-9C02-92CC1658C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Apollónův</a:t>
            </a:r>
            <a:r>
              <a:rPr lang="cs-CZ" dirty="0"/>
              <a:t> v </a:t>
            </a:r>
            <a:r>
              <a:rPr lang="cs-CZ" dirty="0" err="1"/>
              <a:t>Korinthu</a:t>
            </a:r>
            <a:endParaRPr lang="cs-CZ" dirty="0"/>
          </a:p>
          <a:p>
            <a:r>
              <a:rPr lang="cs-CZ" dirty="0"/>
              <a:t>Héřin v Olympii</a:t>
            </a:r>
          </a:p>
          <a:p>
            <a:r>
              <a:rPr lang="cs-CZ" dirty="0"/>
              <a:t>Diův v Olympii</a:t>
            </a:r>
          </a:p>
          <a:p>
            <a:r>
              <a:rPr lang="cs-CZ" dirty="0"/>
              <a:t>Parthenón v Athénách</a:t>
            </a:r>
          </a:p>
          <a:p>
            <a:r>
              <a:rPr lang="cs-CZ" dirty="0" err="1"/>
              <a:t>Héfaista</a:t>
            </a:r>
            <a:r>
              <a:rPr lang="cs-CZ" dirty="0"/>
              <a:t> v Athénách</a:t>
            </a:r>
          </a:p>
        </p:txBody>
      </p:sp>
      <p:pic>
        <p:nvPicPr>
          <p:cNvPr id="7" name="Obrázek 6" descr="Obsah obrázku budova, exteriér, kámen, zřícenina&#10;&#10;Popis byl vytvořen automaticky">
            <a:extLst>
              <a:ext uri="{FF2B5EF4-FFF2-40B4-BE49-F238E27FC236}">
                <a16:creationId xmlns:a16="http://schemas.microsoft.com/office/drawing/2014/main" id="{BC5BA6BF-CD76-4C51-9313-3F7436D71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4" y="235188"/>
            <a:ext cx="4314825" cy="3236119"/>
          </a:xfrm>
          <a:prstGeom prst="rect">
            <a:avLst/>
          </a:prstGeom>
        </p:spPr>
      </p:pic>
      <p:pic>
        <p:nvPicPr>
          <p:cNvPr id="9" name="Obrázek 8" descr="Obsah obrázku exteriér, obloha, tráva, budova&#10;&#10;Popis byl vytvořen automaticky">
            <a:extLst>
              <a:ext uri="{FF2B5EF4-FFF2-40B4-BE49-F238E27FC236}">
                <a16:creationId xmlns:a16="http://schemas.microsoft.com/office/drawing/2014/main" id="{CAE5D3FC-3611-40FD-8190-3B8BE86CE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58" y="3549571"/>
            <a:ext cx="4097655" cy="3073241"/>
          </a:xfrm>
          <a:prstGeom prst="rect">
            <a:avLst/>
          </a:prstGeom>
        </p:spPr>
      </p:pic>
      <p:pic>
        <p:nvPicPr>
          <p:cNvPr id="11" name="Obrázek 10" descr="Obsah obrázku obloha, exteriér, budova, skála&#10;&#10;Popis byl vytvořen automaticky">
            <a:extLst>
              <a:ext uri="{FF2B5EF4-FFF2-40B4-BE49-F238E27FC236}">
                <a16:creationId xmlns:a16="http://schemas.microsoft.com/office/drawing/2014/main" id="{89F813FE-FB76-41F0-AE8F-D95F34E55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016" y="4150658"/>
            <a:ext cx="3486912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11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11F2AE-5A27-4AAB-A39B-45E9E1EC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Iónské chrámy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D43681-9814-4BCF-BCD1-A5DC5CB13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Artemidin</a:t>
            </a:r>
            <a:r>
              <a:rPr lang="cs-CZ" dirty="0"/>
              <a:t> v </a:t>
            </a:r>
            <a:r>
              <a:rPr lang="cs-CZ" dirty="0" err="1"/>
              <a:t>Efesu</a:t>
            </a:r>
            <a:endParaRPr lang="cs-CZ" dirty="0"/>
          </a:p>
          <a:p>
            <a:r>
              <a:rPr lang="cs-CZ" dirty="0"/>
              <a:t>Héřin na Samu</a:t>
            </a:r>
          </a:p>
          <a:p>
            <a:r>
              <a:rPr lang="cs-CZ" dirty="0" err="1"/>
              <a:t>Apollónův</a:t>
            </a:r>
            <a:r>
              <a:rPr lang="cs-CZ" dirty="0"/>
              <a:t> v Didymech</a:t>
            </a:r>
          </a:p>
        </p:txBody>
      </p:sp>
      <p:pic>
        <p:nvPicPr>
          <p:cNvPr id="7" name="Obrázek 6" descr="Obsah obrázku exteriér, molo, svatyně&#10;&#10;Popis byl vytvořen automaticky">
            <a:extLst>
              <a:ext uri="{FF2B5EF4-FFF2-40B4-BE49-F238E27FC236}">
                <a16:creationId xmlns:a16="http://schemas.microsoft.com/office/drawing/2014/main" id="{9EA46EC5-ED8C-4E04-AB4B-E0DBFE0DB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578" y="452718"/>
            <a:ext cx="5159045" cy="3543300"/>
          </a:xfrm>
          <a:prstGeom prst="rect">
            <a:avLst/>
          </a:prstGeom>
        </p:spPr>
      </p:pic>
      <p:pic>
        <p:nvPicPr>
          <p:cNvPr id="1026" name="Picture 2" descr="Temple of Apollo, Didyma">
            <a:extLst>
              <a:ext uri="{FF2B5EF4-FFF2-40B4-BE49-F238E27FC236}">
                <a16:creationId xmlns:a16="http://schemas.microsoft.com/office/drawing/2014/main" id="{D724FE56-5547-4B71-A1C1-AE100035A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3996018"/>
            <a:ext cx="3814763" cy="257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52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5E88A8-4AE8-4027-B3E1-A983E458A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Korinthský</a:t>
            </a:r>
            <a:r>
              <a:rPr lang="cs-CZ" dirty="0"/>
              <a:t> styl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2078B1-1591-46F3-A7F4-6956A73D3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Lýsikratův</a:t>
            </a:r>
            <a:r>
              <a:rPr lang="cs-CZ" dirty="0"/>
              <a:t> památník</a:t>
            </a:r>
          </a:p>
          <a:p>
            <a:r>
              <a:rPr lang="cs-CZ" dirty="0"/>
              <a:t>Chrám Dia Olympského v Athénách</a:t>
            </a:r>
          </a:p>
          <a:p>
            <a:r>
              <a:rPr lang="cs-CZ" dirty="0"/>
              <a:t>Věž větrů</a:t>
            </a:r>
          </a:p>
        </p:txBody>
      </p:sp>
      <p:pic>
        <p:nvPicPr>
          <p:cNvPr id="5" name="Obrázek 4" descr="Obsah obrázku exteriér, strom, budova, kámen&#10;&#10;Popis byl vytvořen automaticky">
            <a:extLst>
              <a:ext uri="{FF2B5EF4-FFF2-40B4-BE49-F238E27FC236}">
                <a16:creationId xmlns:a16="http://schemas.microsoft.com/office/drawing/2014/main" id="{10B6EBC0-AA1D-46D7-A42D-1DEB8B6B0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149" y="354132"/>
            <a:ext cx="2421255" cy="3235677"/>
          </a:xfrm>
          <a:prstGeom prst="rect">
            <a:avLst/>
          </a:prstGeom>
        </p:spPr>
      </p:pic>
      <p:pic>
        <p:nvPicPr>
          <p:cNvPr id="7" name="Obrázek 6" descr="Obsah obrázku obloha, zřícenina, exteriér, budova&#10;&#10;Popis byl vytvořen automaticky">
            <a:extLst>
              <a:ext uri="{FF2B5EF4-FFF2-40B4-BE49-F238E27FC236}">
                <a16:creationId xmlns:a16="http://schemas.microsoft.com/office/drawing/2014/main" id="{5AA26A9F-2008-4D40-902D-30248F989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245" y="3250602"/>
            <a:ext cx="4480560" cy="3154680"/>
          </a:xfrm>
          <a:prstGeom prst="rect">
            <a:avLst/>
          </a:prstGeom>
        </p:spPr>
      </p:pic>
      <p:pic>
        <p:nvPicPr>
          <p:cNvPr id="9" name="Obrázek 8" descr="Obsah obrázku obloha, exteriér, kámen, budova&#10;&#10;Popis byl vytvořen automaticky">
            <a:extLst>
              <a:ext uri="{FF2B5EF4-FFF2-40B4-BE49-F238E27FC236}">
                <a16:creationId xmlns:a16="http://schemas.microsoft.com/office/drawing/2014/main" id="{2125912C-1CC8-4196-B81E-9DA8E2A0C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589809"/>
            <a:ext cx="2238375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48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E4845A-8FEA-4F17-A753-1D9097DBE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Hérodotos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FFD3C1-17B2-4FB7-B838-A21B2EA79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Řec</a:t>
            </a:r>
            <a:r>
              <a:rPr lang="cs-CZ" dirty="0"/>
              <a:t>. </a:t>
            </a:r>
            <a:r>
              <a:rPr lang="cs-CZ" dirty="0" err="1"/>
              <a:t>Ἡρόδοτος</a:t>
            </a:r>
            <a:endParaRPr lang="cs-CZ" dirty="0"/>
          </a:p>
          <a:p>
            <a:r>
              <a:rPr lang="cs-CZ" dirty="0"/>
              <a:t>Kol. 484–425 </a:t>
            </a:r>
            <a:r>
              <a:rPr lang="cs-CZ" dirty="0" err="1"/>
              <a:t>pnl</a:t>
            </a:r>
            <a:r>
              <a:rPr lang="cs-CZ" dirty="0"/>
              <a:t>.</a:t>
            </a:r>
          </a:p>
          <a:p>
            <a:r>
              <a:rPr lang="cs-CZ" dirty="0" err="1"/>
              <a:t>Halikarnássos</a:t>
            </a:r>
            <a:r>
              <a:rPr lang="cs-CZ" dirty="0"/>
              <a:t>, </a:t>
            </a:r>
            <a:r>
              <a:rPr lang="cs-CZ" dirty="0" err="1"/>
              <a:t>Kárie</a:t>
            </a:r>
            <a:r>
              <a:rPr lang="cs-CZ" dirty="0"/>
              <a:t> (tehdy </a:t>
            </a:r>
            <a:r>
              <a:rPr lang="cs-CZ" dirty="0" err="1"/>
              <a:t>Achaimenovská</a:t>
            </a:r>
            <a:r>
              <a:rPr lang="cs-CZ" dirty="0"/>
              <a:t> říše) → Samos (?)</a:t>
            </a:r>
          </a:p>
          <a:p>
            <a:r>
              <a:rPr lang="cs-CZ" dirty="0"/>
              <a:t>„Otec dějepisu“</a:t>
            </a:r>
          </a:p>
          <a:p>
            <a:r>
              <a:rPr lang="cs-CZ" dirty="0"/>
              <a:t>Cestování po Středomoří – Egypt, </a:t>
            </a:r>
            <a:r>
              <a:rPr lang="cs-CZ" dirty="0" err="1"/>
              <a:t>Foiníkie</a:t>
            </a:r>
            <a:r>
              <a:rPr lang="cs-CZ" dirty="0"/>
              <a:t>, Babylón (?) </a:t>
            </a:r>
          </a:p>
          <a:p>
            <a:r>
              <a:rPr lang="cs-CZ" dirty="0"/>
              <a:t>Athény, </a:t>
            </a:r>
            <a:r>
              <a:rPr lang="cs-CZ" dirty="0" err="1"/>
              <a:t>Thúrie</a:t>
            </a:r>
            <a:r>
              <a:rPr lang="cs-CZ" dirty="0"/>
              <a:t> (již. Itálie)</a:t>
            </a:r>
          </a:p>
          <a:p>
            <a:r>
              <a:rPr lang="cs-CZ" i="1" dirty="0"/>
              <a:t>Dějiny </a:t>
            </a:r>
            <a:r>
              <a:rPr lang="cs-CZ" dirty="0"/>
              <a:t>(údajně předneseny v Olympii)</a:t>
            </a:r>
            <a:endParaRPr lang="cs-CZ" i="1" dirty="0"/>
          </a:p>
        </p:txBody>
      </p:sp>
      <p:pic>
        <p:nvPicPr>
          <p:cNvPr id="5" name="Obrázek 4" descr="Obsah obrázku osoba, socha, staré, kámen&#10;&#10;Popis byl vytvořen automaticky">
            <a:extLst>
              <a:ext uri="{FF2B5EF4-FFF2-40B4-BE49-F238E27FC236}">
                <a16:creationId xmlns:a16="http://schemas.microsoft.com/office/drawing/2014/main" id="{837FCCDF-EE0B-4558-A120-DC51BCB70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075" y="171450"/>
            <a:ext cx="23114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77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7DA61B-689C-1341-39F1-E9C4AE891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Stoa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1CA2F6-CB5E-B0F2-AB05-54FBBF007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Kryté sloupořadí</a:t>
            </a:r>
          </a:p>
          <a:p>
            <a:r>
              <a:rPr lang="cs-CZ" dirty="0"/>
              <a:t>Obchody</a:t>
            </a:r>
          </a:p>
          <a:p>
            <a:r>
              <a:rPr lang="cs-CZ" dirty="0"/>
              <a:t>Ochrana před světlem, deštěm</a:t>
            </a:r>
          </a:p>
          <a:p>
            <a:r>
              <a:rPr lang="cs-CZ" dirty="0"/>
              <a:t>Athény: stoa </a:t>
            </a:r>
            <a:r>
              <a:rPr lang="cs-CZ" dirty="0" err="1"/>
              <a:t>poikilé</a:t>
            </a:r>
            <a:r>
              <a:rPr lang="cs-CZ" dirty="0"/>
              <a:t>, </a:t>
            </a:r>
            <a:r>
              <a:rPr lang="cs-CZ" dirty="0" err="1"/>
              <a:t>Attalova</a:t>
            </a:r>
            <a:r>
              <a:rPr lang="cs-CZ" dirty="0"/>
              <a:t>, </a:t>
            </a:r>
            <a:r>
              <a:rPr lang="cs-CZ" dirty="0" err="1"/>
              <a:t>Eumenova</a:t>
            </a:r>
            <a:endParaRPr lang="cs-CZ" dirty="0"/>
          </a:p>
        </p:txBody>
      </p:sp>
      <p:pic>
        <p:nvPicPr>
          <p:cNvPr id="5" name="Obrázek 4" descr="Obsah obrázku budova, dům, strom, venku&#10;&#10;Popis byl vytvořen automaticky">
            <a:extLst>
              <a:ext uri="{FF2B5EF4-FFF2-40B4-BE49-F238E27FC236}">
                <a16:creationId xmlns:a16="http://schemas.microsoft.com/office/drawing/2014/main" id="{91E47423-8188-2C24-CAFE-FB41564AA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54" y="452718"/>
            <a:ext cx="3642198" cy="250139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5533188-3736-1943-5436-496A61613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54" y="3153783"/>
            <a:ext cx="3520245" cy="231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5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D060D1-A028-00C2-5318-02460A56D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Divadlo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E593B1-A180-7045-1E92-21E4BD735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Zasazené do svahu</a:t>
            </a:r>
          </a:p>
          <a:p>
            <a:r>
              <a:rPr lang="cs-CZ" dirty="0"/>
              <a:t>Nekryté</a:t>
            </a:r>
          </a:p>
          <a:p>
            <a:r>
              <a:rPr lang="cs-CZ" dirty="0"/>
              <a:t>Hlediště (</a:t>
            </a:r>
            <a:r>
              <a:rPr lang="cs-CZ" i="1" dirty="0" err="1"/>
              <a:t>theátron</a:t>
            </a:r>
            <a:r>
              <a:rPr lang="cs-CZ" dirty="0"/>
              <a:t>), </a:t>
            </a:r>
            <a:r>
              <a:rPr lang="cs-CZ" dirty="0" err="1"/>
              <a:t>orchéstra</a:t>
            </a:r>
            <a:r>
              <a:rPr lang="cs-CZ" dirty="0"/>
              <a:t>, jeviště (</a:t>
            </a:r>
            <a:r>
              <a:rPr lang="cs-CZ" i="1" dirty="0" err="1"/>
              <a:t>skéné</a:t>
            </a:r>
            <a:r>
              <a:rPr lang="cs-CZ" dirty="0"/>
              <a:t>)</a:t>
            </a:r>
          </a:p>
          <a:p>
            <a:r>
              <a:rPr lang="cs-CZ" dirty="0"/>
              <a:t>Polokruhové hlediště, kruhová </a:t>
            </a:r>
            <a:r>
              <a:rPr lang="cs-CZ" dirty="0" err="1"/>
              <a:t>orchéstra</a:t>
            </a:r>
            <a:r>
              <a:rPr lang="cs-CZ" dirty="0"/>
              <a:t> (sbor), obdélné jeviště</a:t>
            </a:r>
          </a:p>
          <a:p>
            <a:r>
              <a:rPr lang="cs-CZ" dirty="0" err="1"/>
              <a:t>Epidauros</a:t>
            </a:r>
            <a:r>
              <a:rPr lang="cs-CZ" dirty="0"/>
              <a:t>, Athény (</a:t>
            </a:r>
            <a:r>
              <a:rPr lang="cs-CZ" dirty="0" err="1"/>
              <a:t>Héroda</a:t>
            </a:r>
            <a:r>
              <a:rPr lang="cs-CZ" dirty="0"/>
              <a:t> </a:t>
            </a:r>
            <a:r>
              <a:rPr lang="cs-CZ" dirty="0" err="1"/>
              <a:t>Attika</a:t>
            </a:r>
            <a:r>
              <a:rPr lang="cs-CZ" dirty="0"/>
              <a:t>), Pergamon </a:t>
            </a:r>
          </a:p>
        </p:txBody>
      </p:sp>
      <p:pic>
        <p:nvPicPr>
          <p:cNvPr id="5" name="Obrázek 4" descr="Obsah obrázku obloha, venku, příroda, hora&#10;&#10;Popis byl vytvořen automaticky">
            <a:extLst>
              <a:ext uri="{FF2B5EF4-FFF2-40B4-BE49-F238E27FC236}">
                <a16:creationId xmlns:a16="http://schemas.microsoft.com/office/drawing/2014/main" id="{76DA8B84-D83E-AE55-0761-D6C3CD9C6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027" y="328106"/>
            <a:ext cx="3983140" cy="2638830"/>
          </a:xfrm>
          <a:prstGeom prst="rect">
            <a:avLst/>
          </a:prstGeom>
        </p:spPr>
      </p:pic>
      <p:pic>
        <p:nvPicPr>
          <p:cNvPr id="7" name="Obrázek 6" descr="Obsah obrázku venku, obloha, území, hora&#10;&#10;Popis byl vytvořen automaticky">
            <a:extLst>
              <a:ext uri="{FF2B5EF4-FFF2-40B4-BE49-F238E27FC236}">
                <a16:creationId xmlns:a16="http://schemas.microsoft.com/office/drawing/2014/main" id="{C98A6BC6-F3DD-558A-9EAA-61FBDB08D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972" y="4037890"/>
            <a:ext cx="3983140" cy="2654740"/>
          </a:xfrm>
          <a:prstGeom prst="rect">
            <a:avLst/>
          </a:prstGeom>
        </p:spPr>
      </p:pic>
      <p:pic>
        <p:nvPicPr>
          <p:cNvPr id="9" name="Obrázek 8" descr="Obsah obrázku tráva, venku, obloha, příroda&#10;&#10;Popis byl vytvořen automaticky">
            <a:extLst>
              <a:ext uri="{FF2B5EF4-FFF2-40B4-BE49-F238E27FC236}">
                <a16:creationId xmlns:a16="http://schemas.microsoft.com/office/drawing/2014/main" id="{E789DFC9-431E-8BB3-B8FB-8F143A0C3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407" y="4495990"/>
            <a:ext cx="3294959" cy="21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68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72C0C7-9E06-47D6-A33C-F649C799C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Bydlení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E39965-1E5F-4185-A67B-0E1A345AC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Dům (</a:t>
            </a:r>
            <a:r>
              <a:rPr lang="cs-CZ" i="1" dirty="0" err="1"/>
              <a:t>oikos</a:t>
            </a:r>
            <a:r>
              <a:rPr lang="cs-CZ" dirty="0"/>
              <a:t>, </a:t>
            </a:r>
            <a:r>
              <a:rPr lang="cs-CZ" i="1" dirty="0" err="1"/>
              <a:t>οἶκος</a:t>
            </a:r>
            <a:r>
              <a:rPr lang="cs-CZ" dirty="0"/>
              <a:t>)</a:t>
            </a:r>
          </a:p>
          <a:p>
            <a:r>
              <a:rPr lang="cs-CZ" dirty="0"/>
              <a:t>Kolem dvora bez střechy (dvůr – </a:t>
            </a:r>
            <a:r>
              <a:rPr lang="cs-CZ" i="1" dirty="0" err="1"/>
              <a:t>aulé</a:t>
            </a:r>
            <a:r>
              <a:rPr lang="cs-CZ" dirty="0"/>
              <a:t>, </a:t>
            </a:r>
            <a:r>
              <a:rPr lang="el-GR" i="1" dirty="0"/>
              <a:t>αὐλή</a:t>
            </a:r>
            <a:r>
              <a:rPr lang="cs-CZ" dirty="0"/>
              <a:t>)</a:t>
            </a:r>
          </a:p>
          <a:p>
            <a:r>
              <a:rPr lang="cs-CZ" dirty="0"/>
              <a:t>Patrové</a:t>
            </a:r>
          </a:p>
          <a:p>
            <a:r>
              <a:rPr lang="cs-CZ" i="1" dirty="0" err="1"/>
              <a:t>Peristylos</a:t>
            </a:r>
            <a:endParaRPr lang="cs-CZ" i="1" dirty="0"/>
          </a:p>
          <a:p>
            <a:r>
              <a:rPr lang="cs-CZ" dirty="0"/>
              <a:t>Záleží na bohatství rodiny → velikost, počet místností</a:t>
            </a:r>
          </a:p>
          <a:p>
            <a:r>
              <a:rPr lang="cs-CZ" dirty="0"/>
              <a:t>Zeď kolem domu, brána</a:t>
            </a:r>
          </a:p>
          <a:p>
            <a:r>
              <a:rPr lang="cs-CZ" dirty="0"/>
              <a:t>Mužské a ženské části/místnosti (</a:t>
            </a:r>
            <a:r>
              <a:rPr lang="cs-CZ" i="1" dirty="0" err="1"/>
              <a:t>andrón</a:t>
            </a:r>
            <a:r>
              <a:rPr lang="cs-CZ" dirty="0"/>
              <a:t>, </a:t>
            </a:r>
            <a:r>
              <a:rPr lang="cs-CZ" i="1" dirty="0" err="1"/>
              <a:t>gynaikeion</a:t>
            </a:r>
            <a:r>
              <a:rPr lang="cs-CZ" dirty="0"/>
              <a:t>)?</a:t>
            </a:r>
          </a:p>
          <a:p>
            <a:r>
              <a:rPr lang="cs-CZ" dirty="0"/>
              <a:t>Obchody v místnostech u ulice</a:t>
            </a:r>
          </a:p>
          <a:p>
            <a:r>
              <a:rPr lang="cs-CZ" dirty="0"/>
              <a:t>Oltář, studna – dvůr</a:t>
            </a:r>
          </a:p>
          <a:p>
            <a:r>
              <a:rPr lang="cs-CZ" dirty="0"/>
              <a:t>Místnosti – kuchyně, koupelna, ložnice (</a:t>
            </a:r>
            <a:r>
              <a:rPr lang="cs-CZ" i="1" dirty="0" err="1"/>
              <a:t>thalamos</a:t>
            </a:r>
            <a:r>
              <a:rPr lang="cs-CZ" dirty="0"/>
              <a:t>, </a:t>
            </a:r>
            <a:r>
              <a:rPr lang="el-GR" i="1" dirty="0"/>
              <a:t>θάλαμος</a:t>
            </a:r>
            <a:r>
              <a:rPr lang="cs-CZ" dirty="0"/>
              <a:t>), komora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58798E-0399-4104-A163-DBFED76F4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038" y="186552"/>
            <a:ext cx="5062686" cy="282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46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938386-76DA-4724-AB3F-BEB8BC810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64782E6-2BAA-4577-AF53-CA54FA438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2" y="452719"/>
            <a:ext cx="2942268" cy="297628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F5B3928-0820-46D5-84E0-3BDFF3918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25" y="144161"/>
            <a:ext cx="3951944" cy="39420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475FDE8-B3B6-489E-B0D2-FEFCA965C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69" y="3811302"/>
            <a:ext cx="3901440" cy="2782824"/>
          </a:xfrm>
          <a:prstGeom prst="rect">
            <a:avLst/>
          </a:prstGeom>
        </p:spPr>
      </p:pic>
      <p:pic>
        <p:nvPicPr>
          <p:cNvPr id="4" name="Obrázek 3" descr="Obsah obrázku stůl&#10;&#10;Popis byl vytvořen automaticky">
            <a:extLst>
              <a:ext uri="{FF2B5EF4-FFF2-40B4-BE49-F238E27FC236}">
                <a16:creationId xmlns:a16="http://schemas.microsoft.com/office/drawing/2014/main" id="{22E6D246-13A2-4662-98BB-735055F66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23" y="1057275"/>
            <a:ext cx="3710623" cy="534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02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A3C865-B091-4E1E-8088-4FBA63F7D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F2618A-4D37-42FB-B074-9ED6E3D46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Lehátko - </a:t>
            </a:r>
            <a:r>
              <a:rPr lang="cs-CZ" i="1" dirty="0" err="1"/>
              <a:t>klíné</a:t>
            </a:r>
            <a:r>
              <a:rPr lang="cs-CZ" dirty="0"/>
              <a:t> (</a:t>
            </a:r>
            <a:r>
              <a:rPr lang="el-GR" i="1" dirty="0"/>
              <a:t>κλίνη</a:t>
            </a:r>
            <a:r>
              <a:rPr lang="cs-CZ" dirty="0"/>
              <a:t>)</a:t>
            </a:r>
          </a:p>
          <a:p>
            <a:r>
              <a:rPr lang="cs-CZ" dirty="0"/>
              <a:t>Stolička - </a:t>
            </a:r>
            <a:r>
              <a:rPr lang="cs-CZ" i="1" dirty="0" err="1"/>
              <a:t>difros</a:t>
            </a:r>
            <a:r>
              <a:rPr lang="cs-CZ" dirty="0"/>
              <a:t> (</a:t>
            </a:r>
            <a:r>
              <a:rPr lang="el-GR" i="1" dirty="0"/>
              <a:t>δίφρος</a:t>
            </a:r>
            <a:r>
              <a:rPr lang="cs-CZ" dirty="0"/>
              <a:t>)</a:t>
            </a:r>
          </a:p>
          <a:p>
            <a:r>
              <a:rPr lang="cs-CZ" dirty="0"/>
              <a:t>Židle – </a:t>
            </a:r>
            <a:r>
              <a:rPr lang="cs-CZ" i="1" dirty="0" err="1"/>
              <a:t>klismos</a:t>
            </a:r>
            <a:r>
              <a:rPr lang="cs-CZ" dirty="0"/>
              <a:t> (</a:t>
            </a:r>
            <a:r>
              <a:rPr lang="el-GR" i="1" dirty="0"/>
              <a:t>κλισμός</a:t>
            </a:r>
            <a:r>
              <a:rPr lang="cs-CZ" dirty="0"/>
              <a:t>)</a:t>
            </a:r>
          </a:p>
          <a:p>
            <a:r>
              <a:rPr lang="cs-CZ" dirty="0"/>
              <a:t>Stůl - </a:t>
            </a:r>
            <a:r>
              <a:rPr lang="cs-CZ" i="1" dirty="0" err="1"/>
              <a:t>trapeza</a:t>
            </a:r>
            <a:r>
              <a:rPr lang="cs-CZ" dirty="0"/>
              <a:t> (</a:t>
            </a:r>
            <a:r>
              <a:rPr lang="el-GR" i="1" dirty="0"/>
              <a:t>τράπεζα</a:t>
            </a:r>
            <a:r>
              <a:rPr lang="cs-CZ" dirty="0"/>
              <a:t>)</a:t>
            </a:r>
          </a:p>
          <a:p>
            <a:r>
              <a:rPr lang="cs-CZ" dirty="0"/>
              <a:t>Truhla – </a:t>
            </a:r>
            <a:r>
              <a:rPr lang="cs-CZ" i="1" dirty="0" err="1"/>
              <a:t>larnax</a:t>
            </a:r>
            <a:r>
              <a:rPr lang="cs-CZ" dirty="0"/>
              <a:t> (</a:t>
            </a:r>
            <a:r>
              <a:rPr lang="el-GR" i="1" dirty="0"/>
              <a:t>λάρναξ</a:t>
            </a:r>
            <a:r>
              <a:rPr lang="cs-CZ" dirty="0"/>
              <a:t>)</a:t>
            </a:r>
          </a:p>
        </p:txBody>
      </p:sp>
      <p:pic>
        <p:nvPicPr>
          <p:cNvPr id="5" name="Obrázek 4" descr="Obsah obrázku nábytek, sedadlo, stůl, židle&#10;&#10;Popis byl vytvořen automaticky">
            <a:extLst>
              <a:ext uri="{FF2B5EF4-FFF2-40B4-BE49-F238E27FC236}">
                <a16:creationId xmlns:a16="http://schemas.microsoft.com/office/drawing/2014/main" id="{A6300C81-D39B-47CF-ACF5-C21E25067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79" y="4460396"/>
            <a:ext cx="2920181" cy="1944886"/>
          </a:xfrm>
          <a:prstGeom prst="rect">
            <a:avLst/>
          </a:prstGeom>
        </p:spPr>
      </p:pic>
      <p:pic>
        <p:nvPicPr>
          <p:cNvPr id="7" name="Obrázek 6" descr="Obsah obrázku nábytek, sedadlo, lavička&#10;&#10;Popis byl vytvořen automaticky">
            <a:extLst>
              <a:ext uri="{FF2B5EF4-FFF2-40B4-BE49-F238E27FC236}">
                <a16:creationId xmlns:a16="http://schemas.microsoft.com/office/drawing/2014/main" id="{9625CEE8-5870-4D6F-9B19-C10B86ECF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18" y="4460396"/>
            <a:ext cx="1921022" cy="1921022"/>
          </a:xfrm>
          <a:prstGeom prst="rect">
            <a:avLst/>
          </a:prstGeom>
        </p:spPr>
      </p:pic>
      <p:pic>
        <p:nvPicPr>
          <p:cNvPr id="9" name="Obrázek 8" descr="Obsah obrázku text, komoda&#10;&#10;Popis byl vytvořen automaticky">
            <a:extLst>
              <a:ext uri="{FF2B5EF4-FFF2-40B4-BE49-F238E27FC236}">
                <a16:creationId xmlns:a16="http://schemas.microsoft.com/office/drawing/2014/main" id="{9BE63FC4-A01F-4446-98B5-998C0D22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014" y="267261"/>
            <a:ext cx="6096000" cy="1752600"/>
          </a:xfrm>
          <a:prstGeom prst="rect">
            <a:avLst/>
          </a:prstGeom>
        </p:spPr>
      </p:pic>
      <p:pic>
        <p:nvPicPr>
          <p:cNvPr id="11" name="Obrázek 10" descr="Obsah obrázku nábytek, sedadlo, židle, patro&#10;&#10;Popis byl vytvořen automaticky">
            <a:extLst>
              <a:ext uri="{FF2B5EF4-FFF2-40B4-BE49-F238E27FC236}">
                <a16:creationId xmlns:a16="http://schemas.microsoft.com/office/drawing/2014/main" id="{0E5D3C80-7E11-4CEC-A3E4-0AEE2CFF8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361" y="4276725"/>
            <a:ext cx="1872784" cy="2171344"/>
          </a:xfrm>
          <a:prstGeom prst="rect">
            <a:avLst/>
          </a:prstGeom>
        </p:spPr>
      </p:pic>
      <p:pic>
        <p:nvPicPr>
          <p:cNvPr id="13" name="Obrázek 12" descr="Obsah obrázku stůl, nábytek, pracovní stůl, kosmetický stolek&#10;&#10;Popis byl vytvořen automaticky">
            <a:extLst>
              <a:ext uri="{FF2B5EF4-FFF2-40B4-BE49-F238E27FC236}">
                <a16:creationId xmlns:a16="http://schemas.microsoft.com/office/drawing/2014/main" id="{DA675376-78A9-4F7C-9686-01CF3D686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456" y="4393745"/>
            <a:ext cx="2038639" cy="1987673"/>
          </a:xfrm>
          <a:prstGeom prst="rect">
            <a:avLst/>
          </a:prstGeom>
        </p:spPr>
      </p:pic>
      <p:pic>
        <p:nvPicPr>
          <p:cNvPr id="6" name="Obrázek 5" descr="Obsah obrázku text, perokresba, klipart&#10;&#10;Popis byl vytvořen automaticky">
            <a:extLst>
              <a:ext uri="{FF2B5EF4-FFF2-40B4-BE49-F238E27FC236}">
                <a16:creationId xmlns:a16="http://schemas.microsoft.com/office/drawing/2014/main" id="{33711E9A-2B0F-4383-976D-07E61499F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539" y="2219531"/>
            <a:ext cx="189547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62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7066E3-6D82-46B7-8C29-87F4D4B5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31A596-0604-402E-8DD1-692A391DA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Miles</a:t>
            </a:r>
            <a:r>
              <a:rPr lang="cs-CZ" dirty="0"/>
              <a:t>, M. (Ed.). 2016. </a:t>
            </a:r>
            <a:r>
              <a:rPr lang="cs-CZ" i="1" dirty="0"/>
              <a:t>A </a:t>
            </a:r>
            <a:r>
              <a:rPr lang="cs-CZ" i="1" dirty="0" err="1"/>
              <a:t>Companion</a:t>
            </a:r>
            <a:r>
              <a:rPr lang="cs-CZ" i="1" dirty="0"/>
              <a:t> to </a:t>
            </a:r>
            <a:r>
              <a:rPr lang="cs-CZ" i="1" dirty="0" err="1"/>
              <a:t>Greek</a:t>
            </a:r>
            <a:r>
              <a:rPr lang="cs-CZ" i="1" dirty="0"/>
              <a:t> </a:t>
            </a:r>
            <a:r>
              <a:rPr lang="cs-CZ" i="1" dirty="0" err="1"/>
              <a:t>Architecture</a:t>
            </a:r>
            <a:r>
              <a:rPr lang="cs-CZ" dirty="0"/>
              <a:t>. </a:t>
            </a:r>
            <a:r>
              <a:rPr lang="cs-CZ" dirty="0" err="1"/>
              <a:t>Chichester</a:t>
            </a:r>
            <a:r>
              <a:rPr lang="cs-CZ" dirty="0"/>
              <a:t>: </a:t>
            </a:r>
            <a:r>
              <a:rPr lang="cs-CZ" dirty="0" err="1"/>
              <a:t>Wiley-Blackwell</a:t>
            </a:r>
            <a:r>
              <a:rPr lang="cs-CZ" dirty="0"/>
              <a:t>.</a:t>
            </a:r>
          </a:p>
          <a:p>
            <a:r>
              <a:rPr lang="cs-CZ" dirty="0" err="1"/>
              <a:t>Lawrence</a:t>
            </a:r>
            <a:r>
              <a:rPr lang="cs-CZ" dirty="0"/>
              <a:t>, A.V. (Ed.). 1996. </a:t>
            </a:r>
            <a:r>
              <a:rPr lang="cs-CZ" i="1" dirty="0" err="1"/>
              <a:t>Greek</a:t>
            </a:r>
            <a:r>
              <a:rPr lang="cs-CZ" i="1" dirty="0"/>
              <a:t> </a:t>
            </a:r>
            <a:r>
              <a:rPr lang="cs-CZ" i="1" dirty="0" err="1"/>
              <a:t>Architecture</a:t>
            </a:r>
            <a:r>
              <a:rPr lang="cs-CZ" dirty="0"/>
              <a:t>. New </a:t>
            </a:r>
            <a:r>
              <a:rPr lang="cs-CZ" dirty="0" err="1"/>
              <a:t>Haven</a:t>
            </a:r>
            <a:r>
              <a:rPr lang="cs-CZ" dirty="0"/>
              <a:t>: </a:t>
            </a:r>
            <a:r>
              <a:rPr lang="cs-CZ" dirty="0" err="1"/>
              <a:t>Yale</a:t>
            </a:r>
            <a:r>
              <a:rPr lang="cs-CZ" dirty="0"/>
              <a:t> University </a:t>
            </a:r>
            <a:r>
              <a:rPr lang="cs-CZ" dirty="0" err="1"/>
              <a:t>Press</a:t>
            </a:r>
            <a:r>
              <a:rPr lang="cs-CZ" dirty="0"/>
              <a:t>. </a:t>
            </a:r>
          </a:p>
          <a:p>
            <a:r>
              <a:rPr lang="cs-CZ" dirty="0" err="1"/>
              <a:t>Emerson</a:t>
            </a:r>
            <a:r>
              <a:rPr lang="cs-CZ" dirty="0"/>
              <a:t>, M. 2018. </a:t>
            </a:r>
            <a:r>
              <a:rPr lang="en-US" i="1" dirty="0"/>
              <a:t>Greek Sanctuaries and Temple Architecture : An </a:t>
            </a:r>
            <a:r>
              <a:rPr lang="en-US" i="1" dirty="0" err="1"/>
              <a:t>Introductio</a:t>
            </a:r>
            <a:r>
              <a:rPr lang="cs-CZ" i="1" dirty="0"/>
              <a:t>n.</a:t>
            </a:r>
            <a:r>
              <a:rPr lang="cs-CZ" dirty="0"/>
              <a:t> London: </a:t>
            </a:r>
            <a:r>
              <a:rPr lang="cs-CZ" dirty="0" err="1"/>
              <a:t>Bloomsbury</a:t>
            </a:r>
            <a:r>
              <a:rPr lang="cs-CZ" dirty="0"/>
              <a:t> </a:t>
            </a:r>
            <a:r>
              <a:rPr lang="cs-CZ" dirty="0" err="1"/>
              <a:t>Publishing</a:t>
            </a:r>
            <a:r>
              <a:rPr lang="cs-CZ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781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0075FD-DA46-B2EF-1A93-7D06DB795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79A57A-C07F-24F1-6E79-785041BFC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Před a současníci </a:t>
            </a:r>
            <a:r>
              <a:rPr lang="cs-CZ" dirty="0" err="1"/>
              <a:t>Hdt</a:t>
            </a:r>
            <a:r>
              <a:rPr lang="cs-CZ" dirty="0"/>
              <a:t> – není první, ojedinělý</a:t>
            </a:r>
          </a:p>
          <a:p>
            <a:r>
              <a:rPr lang="cs-CZ" dirty="0"/>
              <a:t>Nejstarší dochovaný pramen podobného typu </a:t>
            </a:r>
          </a:p>
          <a:p>
            <a:r>
              <a:rPr lang="cs-CZ" dirty="0" err="1"/>
              <a:t>Hekataios</a:t>
            </a:r>
            <a:r>
              <a:rPr lang="cs-CZ" dirty="0"/>
              <a:t> z </a:t>
            </a:r>
            <a:r>
              <a:rPr lang="cs-CZ" dirty="0" err="1"/>
              <a:t>Mílétu</a:t>
            </a:r>
            <a:r>
              <a:rPr lang="cs-CZ" dirty="0"/>
              <a:t> – mapa, geografie/historiografie, </a:t>
            </a:r>
            <a:r>
              <a:rPr lang="cs-CZ" i="1" dirty="0" err="1"/>
              <a:t>Periodos</a:t>
            </a:r>
            <a:r>
              <a:rPr lang="cs-CZ" i="1" dirty="0"/>
              <a:t> </a:t>
            </a:r>
            <a:r>
              <a:rPr lang="cs-CZ" i="1" dirty="0" err="1"/>
              <a:t>gés</a:t>
            </a:r>
            <a:endParaRPr lang="cs-CZ" i="1" dirty="0"/>
          </a:p>
          <a:p>
            <a:r>
              <a:rPr lang="cs-CZ" dirty="0" err="1"/>
              <a:t>Hellaníkos</a:t>
            </a:r>
            <a:r>
              <a:rPr lang="cs-CZ" dirty="0"/>
              <a:t> z Lesbu – dějiny Athén</a:t>
            </a:r>
          </a:p>
          <a:p>
            <a:r>
              <a:rPr lang="cs-CZ" dirty="0" err="1"/>
              <a:t>Xanthos</a:t>
            </a:r>
            <a:r>
              <a:rPr lang="cs-CZ" dirty="0"/>
              <a:t> z Lýdie – </a:t>
            </a:r>
            <a:r>
              <a:rPr lang="cs-CZ" i="1" dirty="0" err="1"/>
              <a:t>Lýdiaka</a:t>
            </a:r>
            <a:endParaRPr lang="cs-CZ" i="1" dirty="0"/>
          </a:p>
          <a:p>
            <a:r>
              <a:rPr lang="cs-CZ" dirty="0"/>
              <a:t>Logografové</a:t>
            </a:r>
          </a:p>
          <a:p>
            <a:endParaRPr lang="cs-CZ" dirty="0"/>
          </a:p>
          <a:p>
            <a:r>
              <a:rPr lang="cs-CZ" dirty="0"/>
              <a:t>Typicky – záznam o části Řecka/světa, mytologie/příběhy</a:t>
            </a:r>
          </a:p>
        </p:txBody>
      </p:sp>
    </p:spTree>
    <p:extLst>
      <p:ext uri="{BB962C8B-B14F-4D97-AF65-F5344CB8AC3E}">
        <p14:creationId xmlns:p14="http://schemas.microsoft.com/office/powerpoint/2010/main" val="4253133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15F39E-A7F8-4B0E-89D1-C4567747C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Hérodotos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E45C9F-A1B8-4F2C-AFAB-49D7A7247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i="1" dirty="0"/>
              <a:t>Dějiny</a:t>
            </a:r>
            <a:r>
              <a:rPr lang="cs-CZ" dirty="0"/>
              <a:t> (</a:t>
            </a:r>
            <a:r>
              <a:rPr lang="el-GR" i="1" dirty="0"/>
              <a:t>Ἱστορίαι</a:t>
            </a:r>
            <a:r>
              <a:rPr lang="cs-CZ" dirty="0"/>
              <a:t>, </a:t>
            </a:r>
            <a:r>
              <a:rPr lang="cs-CZ" i="1" dirty="0" err="1"/>
              <a:t>Historiai</a:t>
            </a:r>
            <a:r>
              <a:rPr lang="cs-CZ" dirty="0"/>
              <a:t>) </a:t>
            </a:r>
          </a:p>
          <a:p>
            <a:r>
              <a:rPr lang="cs-CZ" dirty="0"/>
              <a:t>Sám sebe zmiňuje</a:t>
            </a:r>
          </a:p>
          <a:p>
            <a:r>
              <a:rPr lang="cs-CZ" dirty="0"/>
              <a:t>Cíl – aby velké činy Řeků i barbarů nebyly zapomenuty</a:t>
            </a:r>
          </a:p>
          <a:p>
            <a:r>
              <a:rPr lang="cs-CZ" dirty="0"/>
              <a:t>Iónský dialekt</a:t>
            </a:r>
          </a:p>
          <a:p>
            <a:r>
              <a:rPr lang="cs-CZ" dirty="0"/>
              <a:t>9 knih – pojmenovány podle </a:t>
            </a:r>
            <a:r>
              <a:rPr lang="cs-CZ" dirty="0" err="1"/>
              <a:t>Mús</a:t>
            </a:r>
            <a:endParaRPr lang="cs-CZ" dirty="0"/>
          </a:p>
          <a:p>
            <a:r>
              <a:rPr lang="cs-CZ" dirty="0"/>
              <a:t>Střet mezi Řeckem a Persií – hlavní dějinná událost</a:t>
            </a:r>
          </a:p>
          <a:p>
            <a:r>
              <a:rPr lang="cs-CZ" dirty="0"/>
              <a:t>Popisy různých lidských kmenů, etnografie, geografie, historiografie, náboženství</a:t>
            </a:r>
          </a:p>
          <a:p>
            <a:r>
              <a:rPr lang="cs-CZ" dirty="0"/>
              <a:t>Řecko-perské války až ve druhé polovině (do 478 </a:t>
            </a:r>
            <a:r>
              <a:rPr lang="cs-CZ" dirty="0" err="1"/>
              <a:t>pnl</a:t>
            </a:r>
            <a:r>
              <a:rPr lang="cs-CZ" dirty="0"/>
              <a:t>)</a:t>
            </a:r>
          </a:p>
          <a:p>
            <a:r>
              <a:rPr lang="cs-CZ" dirty="0"/>
              <a:t>Rozsáhlé odbočky</a:t>
            </a:r>
          </a:p>
          <a:p>
            <a:r>
              <a:rPr lang="cs-CZ" dirty="0"/>
              <a:t>Pramen k Řecku, Persii, Egyptu, Babylónu, Lýdii, </a:t>
            </a:r>
            <a:r>
              <a:rPr lang="cs-CZ" dirty="0" err="1"/>
              <a:t>Skythii</a:t>
            </a:r>
            <a:r>
              <a:rPr lang="cs-CZ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717741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8A2DBA-DAE6-4FFD-A9CD-706E0A2E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51CFE8-7442-4227-B499-68057C4EC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121343" cy="4195481"/>
          </a:xfrm>
        </p:spPr>
        <p:txBody>
          <a:bodyPr>
            <a:normAutofit/>
          </a:bodyPr>
          <a:lstStyle/>
          <a:p>
            <a:r>
              <a:rPr lang="cs-CZ" dirty="0"/>
              <a:t>Zapsal, co sám viděl, zaslechl</a:t>
            </a:r>
          </a:p>
          <a:p>
            <a:r>
              <a:rPr lang="cs-CZ" dirty="0"/>
              <a:t>Spolehlivý zdroj?</a:t>
            </a:r>
          </a:p>
          <a:p>
            <a:r>
              <a:rPr lang="cs-CZ" dirty="0"/>
              <a:t>Propojení historie a mýtu, přehnaná vyprávění, informace z doslechu</a:t>
            </a:r>
          </a:p>
          <a:p>
            <a:r>
              <a:rPr lang="cs-CZ" dirty="0"/>
              <a:t>Osud, sny, proroctví, znamení, nadpřirozené jevy</a:t>
            </a:r>
          </a:p>
          <a:p>
            <a:r>
              <a:rPr lang="cs-CZ" dirty="0"/>
              <a:t>Zprávy o očitých svědků, snaha vysvětlit příčiny událostí (i realističtěji)</a:t>
            </a:r>
          </a:p>
          <a:p>
            <a:r>
              <a:rPr lang="cs-CZ" dirty="0"/>
              <a:t>Popisy cizích zemí, etnografie, odbočky, </a:t>
            </a:r>
            <a:r>
              <a:rPr lang="cs-CZ" i="1" dirty="0" err="1"/>
              <a:t>logoi</a:t>
            </a:r>
            <a:endParaRPr lang="cs-CZ" i="1" dirty="0"/>
          </a:p>
          <a:p>
            <a:r>
              <a:rPr lang="cs-CZ" dirty="0"/>
              <a:t>Kritici i zastánci </a:t>
            </a:r>
          </a:p>
          <a:p>
            <a:r>
              <a:rPr lang="cs-CZ" dirty="0"/>
              <a:t>Velmi dobrý styl vyprávění</a:t>
            </a:r>
          </a:p>
          <a:p>
            <a:r>
              <a:rPr lang="cs-CZ" dirty="0"/>
              <a:t>1. polovina – o lidech na východě, 2. pol. – boje Řeků s Peršany</a:t>
            </a:r>
          </a:p>
        </p:txBody>
      </p:sp>
    </p:spTree>
    <p:extLst>
      <p:ext uri="{BB962C8B-B14F-4D97-AF65-F5344CB8AC3E}">
        <p14:creationId xmlns:p14="http://schemas.microsoft.com/office/powerpoint/2010/main" val="4122625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3FEE38-D62E-414A-887F-3B6CCAFFE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217" y="452717"/>
            <a:ext cx="9165617" cy="1200985"/>
          </a:xfrm>
        </p:spPr>
        <p:txBody>
          <a:bodyPr/>
          <a:lstStyle/>
          <a:p>
            <a:r>
              <a:rPr lang="cs-CZ" sz="2800" dirty="0"/>
              <a:t>Str. </a:t>
            </a:r>
            <a:r>
              <a:rPr lang="cs-CZ" sz="2800" dirty="0" err="1"/>
              <a:t>pdf</a:t>
            </a:r>
            <a:r>
              <a:rPr lang="cs-CZ" sz="2800" dirty="0"/>
              <a:t>. 16, 26, 27, 28, 29, 33, 35, 36, 169, 170, 242, 243, 371, 372, 373, 394, 395, 420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CE7818-8880-46E1-9E33-4CE04EA4A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Proroctví </a:t>
            </a:r>
          </a:p>
          <a:p>
            <a:r>
              <a:rPr lang="cs-CZ" dirty="0"/>
              <a:t>Kroisos (</a:t>
            </a:r>
            <a:r>
              <a:rPr lang="cs-CZ" dirty="0" err="1"/>
              <a:t>Hdt</a:t>
            </a:r>
            <a:r>
              <a:rPr lang="cs-CZ" dirty="0"/>
              <a:t>. 1.46–56; 69→)</a:t>
            </a:r>
          </a:p>
          <a:p>
            <a:r>
              <a:rPr lang="cs-CZ" dirty="0"/>
              <a:t>Sparta x </a:t>
            </a:r>
            <a:r>
              <a:rPr lang="cs-CZ" dirty="0" err="1"/>
              <a:t>Tegea</a:t>
            </a:r>
            <a:r>
              <a:rPr lang="cs-CZ" dirty="0"/>
              <a:t> (1.66)</a:t>
            </a:r>
          </a:p>
          <a:p>
            <a:r>
              <a:rPr lang="cs-CZ" dirty="0" err="1"/>
              <a:t>Gýgés</a:t>
            </a:r>
            <a:r>
              <a:rPr lang="cs-CZ" dirty="0"/>
              <a:t> (1.13)</a:t>
            </a:r>
          </a:p>
          <a:p>
            <a:r>
              <a:rPr lang="cs-CZ" dirty="0"/>
              <a:t>Athény a </a:t>
            </a:r>
            <a:r>
              <a:rPr lang="cs-CZ" dirty="0" err="1"/>
              <a:t>dřevené</a:t>
            </a:r>
            <a:r>
              <a:rPr lang="cs-CZ" dirty="0"/>
              <a:t> hradby (7.140–143)</a:t>
            </a:r>
          </a:p>
          <a:p>
            <a:r>
              <a:rPr lang="cs-CZ" dirty="0"/>
              <a:t>Sparta a bitva u Thermopyl (7.220)</a:t>
            </a:r>
          </a:p>
          <a:p>
            <a:r>
              <a:rPr lang="cs-CZ" dirty="0" err="1"/>
              <a:t>Kambýsova</a:t>
            </a:r>
            <a:r>
              <a:rPr lang="cs-CZ" dirty="0"/>
              <a:t> smrt (3.64)</a:t>
            </a:r>
          </a:p>
          <a:p>
            <a:r>
              <a:rPr lang="cs-CZ" dirty="0" err="1"/>
              <a:t>Salamis</a:t>
            </a:r>
            <a:r>
              <a:rPr lang="cs-CZ" dirty="0"/>
              <a:t> (8.77)</a:t>
            </a:r>
          </a:p>
          <a:p>
            <a:r>
              <a:rPr lang="cs-CZ" dirty="0"/>
              <a:t>Založení </a:t>
            </a:r>
            <a:r>
              <a:rPr lang="cs-CZ" dirty="0" err="1"/>
              <a:t>Kyrény</a:t>
            </a:r>
            <a:r>
              <a:rPr lang="cs-CZ" dirty="0"/>
              <a:t> (4.150–160)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1838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426270-0116-4185-BDDF-9A92C27F0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Str. </a:t>
            </a:r>
            <a:r>
              <a:rPr lang="cs-CZ" sz="3200" dirty="0" err="1"/>
              <a:t>pdf</a:t>
            </a:r>
            <a:r>
              <a:rPr lang="cs-CZ" sz="3200" dirty="0"/>
              <a:t>. 36, 37, 40, 41, 302, 322, 331, 347, 348, 349, 350, 353, 415, 416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C05B58-C4C7-4266-9426-E9DB1E39E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Znamení</a:t>
            </a:r>
          </a:p>
          <a:p>
            <a:r>
              <a:rPr lang="cs-CZ" dirty="0"/>
              <a:t>Narození lva (1.84; 5.92; 6.131)</a:t>
            </a:r>
          </a:p>
          <a:p>
            <a:r>
              <a:rPr lang="cs-CZ" dirty="0" err="1"/>
              <a:t>Xerxés</a:t>
            </a:r>
            <a:r>
              <a:rPr lang="cs-CZ" dirty="0"/>
              <a:t>, tažení, kůň a zajíc, mula (7.42; 57–58)</a:t>
            </a:r>
          </a:p>
          <a:p>
            <a:r>
              <a:rPr lang="cs-CZ" dirty="0"/>
              <a:t>Ryby v </a:t>
            </a:r>
            <a:r>
              <a:rPr lang="cs-CZ" dirty="0" err="1"/>
              <a:t>Chersonésu</a:t>
            </a:r>
            <a:r>
              <a:rPr lang="cs-CZ" dirty="0"/>
              <a:t> (9.120–121)</a:t>
            </a:r>
          </a:p>
          <a:p>
            <a:r>
              <a:rPr lang="cs-CZ" dirty="0" err="1"/>
              <a:t>Xerxés</a:t>
            </a:r>
            <a:r>
              <a:rPr lang="cs-CZ" dirty="0"/>
              <a:t>, </a:t>
            </a:r>
            <a:r>
              <a:rPr lang="cs-CZ" dirty="0" err="1"/>
              <a:t>Salamis</a:t>
            </a:r>
            <a:r>
              <a:rPr lang="cs-CZ" dirty="0"/>
              <a:t> (8.64–65)</a:t>
            </a:r>
          </a:p>
          <a:p>
            <a:r>
              <a:rPr lang="cs-CZ" dirty="0"/>
              <a:t>Zatmění Slunce (1.74; 7.37)</a:t>
            </a:r>
          </a:p>
          <a:p>
            <a:r>
              <a:rPr lang="cs-CZ" dirty="0"/>
              <a:t>Pro </a:t>
            </a:r>
            <a:r>
              <a:rPr lang="cs-CZ" dirty="0" err="1"/>
              <a:t>Chios</a:t>
            </a:r>
            <a:r>
              <a:rPr lang="cs-CZ" dirty="0"/>
              <a:t> (6.27)</a:t>
            </a:r>
          </a:p>
          <a:p>
            <a:r>
              <a:rPr lang="cs-CZ" dirty="0"/>
              <a:t>Pro Délos (6.98)</a:t>
            </a:r>
          </a:p>
        </p:txBody>
      </p:sp>
    </p:spTree>
    <p:extLst>
      <p:ext uri="{BB962C8B-B14F-4D97-AF65-F5344CB8AC3E}">
        <p14:creationId xmlns:p14="http://schemas.microsoft.com/office/powerpoint/2010/main" val="2868385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F7D837-A90E-47C9-B320-0B1D2DAC5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Str. </a:t>
            </a:r>
            <a:r>
              <a:rPr lang="cs-CZ" sz="3200" dirty="0" err="1"/>
              <a:t>pdf</a:t>
            </a:r>
            <a:r>
              <a:rPr lang="cs-CZ" sz="3200" dirty="0"/>
              <a:t>. 23, 49, 83, 273, 274, 324, 325, 340, 341, 342, 343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273216-018B-45BB-B14C-82EED5239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Sny</a:t>
            </a:r>
          </a:p>
          <a:p>
            <a:r>
              <a:rPr lang="cs-CZ" dirty="0"/>
              <a:t>Kroisos a jeho syn (1.34)</a:t>
            </a:r>
          </a:p>
          <a:p>
            <a:r>
              <a:rPr lang="cs-CZ" dirty="0" err="1"/>
              <a:t>Astyagés</a:t>
            </a:r>
            <a:r>
              <a:rPr lang="cs-CZ" dirty="0"/>
              <a:t> a </a:t>
            </a:r>
            <a:r>
              <a:rPr lang="cs-CZ" dirty="0" err="1"/>
              <a:t>Kýros</a:t>
            </a:r>
            <a:r>
              <a:rPr lang="cs-CZ" dirty="0"/>
              <a:t> (1.107–108)</a:t>
            </a:r>
          </a:p>
          <a:p>
            <a:r>
              <a:rPr lang="cs-CZ" dirty="0" err="1"/>
              <a:t>Kýros</a:t>
            </a:r>
            <a:r>
              <a:rPr lang="cs-CZ" dirty="0"/>
              <a:t> a </a:t>
            </a:r>
            <a:r>
              <a:rPr lang="cs-CZ" dirty="0" err="1"/>
              <a:t>Dáreios</a:t>
            </a:r>
            <a:r>
              <a:rPr lang="cs-CZ" dirty="0"/>
              <a:t> (1.209–210)</a:t>
            </a:r>
          </a:p>
          <a:p>
            <a:r>
              <a:rPr lang="cs-CZ" dirty="0" err="1"/>
              <a:t>Hipparchos</a:t>
            </a:r>
            <a:r>
              <a:rPr lang="cs-CZ" dirty="0"/>
              <a:t> a vize smrti (5.56)</a:t>
            </a:r>
          </a:p>
          <a:p>
            <a:r>
              <a:rPr lang="cs-CZ" dirty="0"/>
              <a:t>Bitva u Marathónu (6.107, 118)</a:t>
            </a:r>
          </a:p>
          <a:p>
            <a:r>
              <a:rPr lang="cs-CZ" dirty="0" err="1"/>
              <a:t>Xerxés</a:t>
            </a:r>
            <a:r>
              <a:rPr lang="cs-CZ" dirty="0"/>
              <a:t> a tažení do Řecka (7.12–19)</a:t>
            </a:r>
          </a:p>
        </p:txBody>
      </p:sp>
    </p:spTree>
    <p:extLst>
      <p:ext uri="{BB962C8B-B14F-4D97-AF65-F5344CB8AC3E}">
        <p14:creationId xmlns:p14="http://schemas.microsoft.com/office/powerpoint/2010/main" val="3419968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555EBE-70FF-814A-4748-47F5C30A7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Str. </a:t>
            </a:r>
            <a:r>
              <a:rPr lang="cs-CZ" sz="3200" dirty="0" err="1"/>
              <a:t>pdf</a:t>
            </a:r>
            <a:r>
              <a:rPr lang="cs-CZ" sz="3200" dirty="0"/>
              <a:t>. 169, 315, 316, 317, 332, 404, 409, 420, 429, 434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8117C9-F145-46B5-C9AB-5E3A195A4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Božské zásahy</a:t>
            </a:r>
          </a:p>
          <a:p>
            <a:r>
              <a:rPr lang="cs-CZ" dirty="0" err="1"/>
              <a:t>Kambýses</a:t>
            </a:r>
            <a:r>
              <a:rPr lang="cs-CZ" dirty="0"/>
              <a:t> (3.64)</a:t>
            </a:r>
          </a:p>
          <a:p>
            <a:r>
              <a:rPr lang="cs-CZ" dirty="0" err="1"/>
              <a:t>Kleomenés</a:t>
            </a:r>
            <a:r>
              <a:rPr lang="cs-CZ" dirty="0"/>
              <a:t> (6.75–84)</a:t>
            </a:r>
          </a:p>
          <a:p>
            <a:r>
              <a:rPr lang="cs-CZ" dirty="0" err="1"/>
              <a:t>Miltiadés</a:t>
            </a:r>
            <a:r>
              <a:rPr lang="cs-CZ" dirty="0"/>
              <a:t> (6.134)</a:t>
            </a:r>
          </a:p>
          <a:p>
            <a:r>
              <a:rPr lang="cs-CZ" dirty="0"/>
              <a:t>Delfy (8.37–38)</a:t>
            </a:r>
          </a:p>
          <a:p>
            <a:r>
              <a:rPr lang="cs-CZ" dirty="0"/>
              <a:t>Povodeň, bouře (8.13; 129)</a:t>
            </a:r>
          </a:p>
          <a:p>
            <a:r>
              <a:rPr lang="cs-CZ" dirty="0"/>
              <a:t>Porážka Peršanů (8.77; 109)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37673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TM02836342[[fn=Ion]]</Template>
  <TotalTime>736</TotalTime>
  <Words>1019</Words>
  <Application>Microsoft Office PowerPoint</Application>
  <PresentationFormat>Širokoúhlá obrazovka</PresentationFormat>
  <Paragraphs>155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Wingdings 3</vt:lpstr>
      <vt:lpstr>Ion</vt:lpstr>
      <vt:lpstr>Dějiny Řecka I - seminář</vt:lpstr>
      <vt:lpstr>Hérodotos</vt:lpstr>
      <vt:lpstr>Prezentace aplikace PowerPoint</vt:lpstr>
      <vt:lpstr>Hérodotos</vt:lpstr>
      <vt:lpstr>Prezentace aplikace PowerPoint</vt:lpstr>
      <vt:lpstr>Str. pdf. 16, 26, 27, 28, 29, 33, 35, 36, 169, 170, 242, 243, 371, 372, 373, 394, 395, 420</vt:lpstr>
      <vt:lpstr>Str. pdf. 36, 37, 40, 41, 302, 322, 331, 347, 348, 349, 350, 353, 415, 416</vt:lpstr>
      <vt:lpstr>Str. pdf. 23, 49, 83, 273, 274, 324, 325, 340, 341, 342, 343</vt:lpstr>
      <vt:lpstr>Str. pdf. 169, 315, 316, 317, 332, 404, 409, 420, 429, 434</vt:lpstr>
      <vt:lpstr>Literatura</vt:lpstr>
      <vt:lpstr>Řecká architektura/stavby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Dórské chrámy</vt:lpstr>
      <vt:lpstr>Iónské chrámy</vt:lpstr>
      <vt:lpstr>Korinthský styl</vt:lpstr>
      <vt:lpstr>Stoa</vt:lpstr>
      <vt:lpstr>Divadlo</vt:lpstr>
      <vt:lpstr>Bydlení</vt:lpstr>
      <vt:lpstr>Prezentace aplikace PowerPoint</vt:lpstr>
      <vt:lpstr>Prezentace aplikace PowerPoint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Řecka I - seminář</dc:title>
  <dc:creator>Libor Pruša</dc:creator>
  <cp:lastModifiedBy>Libor Pruša</cp:lastModifiedBy>
  <cp:revision>170</cp:revision>
  <dcterms:created xsi:type="dcterms:W3CDTF">2021-03-31T08:20:37Z</dcterms:created>
  <dcterms:modified xsi:type="dcterms:W3CDTF">2023-03-28T07:59:13Z</dcterms:modified>
</cp:coreProperties>
</file>