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60" r:id="rId5"/>
    <p:sldId id="276" r:id="rId6"/>
    <p:sldId id="277" r:id="rId7"/>
    <p:sldId id="278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5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63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17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86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94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06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5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067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28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7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92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75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87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78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09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9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4D347D-BEAA-4B16-BD67-ABCF2858D867}" type="datetimeFigureOut">
              <a:rPr lang="cs-CZ" smtClean="0"/>
              <a:t>03.04.2023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1627-E078-4682-A30F-1BABA8010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551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C48CF-54A4-40BE-8B71-07CD186B1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Dějiny Řecka 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084FB7-04E0-4F40-A0F1-08644ACB2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7. hodina</a:t>
            </a:r>
          </a:p>
          <a:p>
            <a:r>
              <a:rPr lang="cs-CZ" dirty="0"/>
              <a:t>Hérodotos; Řecké hry a slavnosti</a:t>
            </a:r>
          </a:p>
        </p:txBody>
      </p:sp>
    </p:spTree>
    <p:extLst>
      <p:ext uri="{BB962C8B-B14F-4D97-AF65-F5344CB8AC3E}">
        <p14:creationId xmlns:p14="http://schemas.microsoft.com/office/powerpoint/2010/main" val="144203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A1D43-D24A-4FC1-946D-C4FBB869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D642A-706B-4098-BD6B-AE4762F0E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Rituály</a:t>
            </a:r>
          </a:p>
          <a:p>
            <a:r>
              <a:rPr lang="cs-CZ" dirty="0"/>
              <a:t>Polyteismus</a:t>
            </a:r>
          </a:p>
          <a:p>
            <a:r>
              <a:rPr lang="cs-CZ" dirty="0"/>
              <a:t>Není jednotná forma</a:t>
            </a:r>
          </a:p>
          <a:p>
            <a:r>
              <a:rPr lang="cs-CZ" dirty="0"/>
              <a:t>Domácí x veřejné</a:t>
            </a:r>
          </a:p>
          <a:p>
            <a:r>
              <a:rPr lang="cs-CZ" dirty="0" err="1"/>
              <a:t>Ortopraxe</a:t>
            </a:r>
            <a:r>
              <a:rPr lang="cs-CZ" dirty="0"/>
              <a:t> </a:t>
            </a:r>
          </a:p>
          <a:p>
            <a:r>
              <a:rPr lang="cs-CZ" i="1" dirty="0"/>
              <a:t>Do </a:t>
            </a:r>
            <a:r>
              <a:rPr lang="cs-CZ" i="1" dirty="0" err="1"/>
              <a:t>ut</a:t>
            </a:r>
            <a:r>
              <a:rPr lang="cs-CZ" i="1" dirty="0"/>
              <a:t> des</a:t>
            </a:r>
          </a:p>
          <a:p>
            <a:r>
              <a:rPr lang="cs-CZ" dirty="0"/>
              <a:t>Chrámy – v posvátných okrscích (</a:t>
            </a:r>
            <a:r>
              <a:rPr lang="cs-CZ" i="1" dirty="0" err="1"/>
              <a:t>temenos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82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328FC-19D1-4275-96C8-8F49B952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3FE535-72A0-4A3A-85AE-B8CDBD1CF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Oběť (</a:t>
            </a:r>
            <a:r>
              <a:rPr lang="cs-CZ" dirty="0" err="1"/>
              <a:t>thysia</a:t>
            </a:r>
            <a:r>
              <a:rPr lang="cs-CZ" dirty="0"/>
              <a:t>, </a:t>
            </a:r>
            <a:r>
              <a:rPr lang="el-GR" i="1" dirty="0"/>
              <a:t>θυσία</a:t>
            </a:r>
            <a:r>
              <a:rPr lang="cs-CZ" dirty="0"/>
              <a:t>)</a:t>
            </a:r>
          </a:p>
          <a:p>
            <a:r>
              <a:rPr lang="cs-CZ" dirty="0"/>
              <a:t>Krvavá, nekrvavá</a:t>
            </a:r>
          </a:p>
          <a:p>
            <a:r>
              <a:rPr lang="cs-CZ" dirty="0"/>
              <a:t>Posypání hlavy zvířete</a:t>
            </a:r>
          </a:p>
          <a:p>
            <a:r>
              <a:rPr lang="cs-CZ" dirty="0"/>
              <a:t>Vykonavatel oběti (</a:t>
            </a:r>
            <a:r>
              <a:rPr lang="cs-CZ" i="1" dirty="0" err="1"/>
              <a:t>megeiras</a:t>
            </a:r>
            <a:r>
              <a:rPr lang="cs-CZ" dirty="0"/>
              <a:t>)</a:t>
            </a:r>
          </a:p>
          <a:p>
            <a:r>
              <a:rPr lang="cs-CZ" dirty="0"/>
              <a:t>Prasata, ovce, kozy, skot</a:t>
            </a:r>
          </a:p>
          <a:p>
            <a:r>
              <a:rPr lang="cs-CZ" dirty="0"/>
              <a:t>Hostina</a:t>
            </a:r>
          </a:p>
          <a:p>
            <a:r>
              <a:rPr lang="cs-CZ" dirty="0"/>
              <a:t>Věštná znamení (játra) – méně než v Římě</a:t>
            </a:r>
          </a:p>
          <a:p>
            <a:r>
              <a:rPr lang="cs-CZ" dirty="0"/>
              <a:t>Podzemní božstva (</a:t>
            </a:r>
            <a:r>
              <a:rPr lang="cs-CZ" i="1" dirty="0" err="1"/>
              <a:t>holokauston</a:t>
            </a:r>
            <a:r>
              <a:rPr lang="cs-CZ" dirty="0"/>
              <a:t>)</a:t>
            </a:r>
          </a:p>
        </p:txBody>
      </p:sp>
      <p:pic>
        <p:nvPicPr>
          <p:cNvPr id="1026" name="Picture 2" descr="Religion, Ritual, &amp; Worship - Greek Mythology">
            <a:extLst>
              <a:ext uri="{FF2B5EF4-FFF2-40B4-BE49-F238E27FC236}">
                <a16:creationId xmlns:a16="http://schemas.microsoft.com/office/drawing/2014/main" id="{DC42A444-A036-4151-AF0F-5C8C3BD5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70" y="143333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89CAB402-20CF-4BB7-A705-3886DE46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83" y="2052918"/>
            <a:ext cx="4672012" cy="28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9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A509D-37F8-4D23-8A17-0DAFF9B8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FC719-ABD7-4422-9E50-64625F308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formy</a:t>
            </a:r>
          </a:p>
          <a:p>
            <a:r>
              <a:rPr lang="cs-CZ" dirty="0"/>
              <a:t>Koláče</a:t>
            </a:r>
          </a:p>
          <a:p>
            <a:r>
              <a:rPr lang="cs-CZ" dirty="0"/>
              <a:t>Úroda (první plody)</a:t>
            </a:r>
          </a:p>
          <a:p>
            <a:r>
              <a:rPr lang="cs-CZ" dirty="0"/>
              <a:t>Votivní dary</a:t>
            </a:r>
          </a:p>
          <a:p>
            <a:r>
              <a:rPr lang="cs-CZ" dirty="0"/>
              <a:t>Kadidlo</a:t>
            </a:r>
          </a:p>
          <a:p>
            <a:endParaRPr lang="cs-CZ" dirty="0"/>
          </a:p>
          <a:p>
            <a:r>
              <a:rPr lang="cs-CZ" dirty="0"/>
              <a:t>Lidská oběť (</a:t>
            </a:r>
            <a:r>
              <a:rPr lang="cs-CZ" i="1" dirty="0" err="1"/>
              <a:t>farmakos</a:t>
            </a:r>
            <a:r>
              <a:rPr lang="cs-CZ" dirty="0"/>
              <a:t>)</a:t>
            </a:r>
          </a:p>
        </p:txBody>
      </p:sp>
      <p:pic>
        <p:nvPicPr>
          <p:cNvPr id="5" name="Obrázek 4" descr="Obsah obrázku zeď, interiér&#10;&#10;Popis byl vytvořen automaticky">
            <a:extLst>
              <a:ext uri="{FF2B5EF4-FFF2-40B4-BE49-F238E27FC236}">
                <a16:creationId xmlns:a16="http://schemas.microsoft.com/office/drawing/2014/main" id="{0CE7775D-D4D9-4AFA-B414-66C692CD1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58" y="3209568"/>
            <a:ext cx="4609625" cy="3457219"/>
          </a:xfrm>
          <a:prstGeom prst="rect">
            <a:avLst/>
          </a:prstGeom>
        </p:spPr>
      </p:pic>
      <p:pic>
        <p:nvPicPr>
          <p:cNvPr id="10" name="Obrázek 9" descr="Obsah obrázku socha, kámen&#10;&#10;Popis byl vytvořen automaticky">
            <a:extLst>
              <a:ext uri="{FF2B5EF4-FFF2-40B4-BE49-F238E27FC236}">
                <a16:creationId xmlns:a16="http://schemas.microsoft.com/office/drawing/2014/main" id="{B06C0D07-7B43-401E-900D-97AA769D9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96" y="333833"/>
            <a:ext cx="2247900" cy="3238500"/>
          </a:xfrm>
          <a:prstGeom prst="rect">
            <a:avLst/>
          </a:prstGeom>
        </p:spPr>
      </p:pic>
      <p:pic>
        <p:nvPicPr>
          <p:cNvPr id="12" name="Obrázek 11" descr="Obsah obrázku jídlo, talíř, interiér, štos&#10;&#10;Popis byl vytvořen automaticky">
            <a:extLst>
              <a:ext uri="{FF2B5EF4-FFF2-40B4-BE49-F238E27FC236}">
                <a16:creationId xmlns:a16="http://schemas.microsoft.com/office/drawing/2014/main" id="{BDF0455F-129F-4B7D-B5F5-5A41DDA56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20" y="419735"/>
            <a:ext cx="42862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0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7201E-EF61-46DC-8D1F-65970DCB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C354B2-FB1C-4387-8FED-7F805197C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Úlitba (</a:t>
            </a:r>
            <a:r>
              <a:rPr lang="cs-CZ" i="1" dirty="0" err="1"/>
              <a:t>spondé</a:t>
            </a:r>
            <a:r>
              <a:rPr lang="cs-CZ" i="1" dirty="0"/>
              <a:t>, </a:t>
            </a:r>
            <a:r>
              <a:rPr lang="el-GR" i="1" dirty="0"/>
              <a:t>σπονδή</a:t>
            </a:r>
            <a:r>
              <a:rPr lang="cs-CZ" dirty="0"/>
              <a:t>)</a:t>
            </a:r>
          </a:p>
          <a:p>
            <a:r>
              <a:rPr lang="cs-CZ" dirty="0"/>
              <a:t>Víno (olivový olej, mléko, med, voda)</a:t>
            </a:r>
          </a:p>
          <a:p>
            <a:r>
              <a:rPr lang="cs-CZ" dirty="0"/>
              <a:t>Za doprovodu modliteb</a:t>
            </a:r>
          </a:p>
          <a:p>
            <a:r>
              <a:rPr lang="cs-CZ" dirty="0"/>
              <a:t>Při mnoha příležitostech</a:t>
            </a:r>
          </a:p>
          <a:p>
            <a:r>
              <a:rPr lang="cs-CZ" dirty="0"/>
              <a:t>Podzemní božstva – na zem</a:t>
            </a:r>
          </a:p>
        </p:txBody>
      </p:sp>
      <p:pic>
        <p:nvPicPr>
          <p:cNvPr id="5" name="Obrázek 4" descr="Obsah obrázku text, kylix, hrníček, jídelní nádobí&#10;&#10;Popis byl vytvořen automaticky">
            <a:extLst>
              <a:ext uri="{FF2B5EF4-FFF2-40B4-BE49-F238E27FC236}">
                <a16:creationId xmlns:a16="http://schemas.microsoft.com/office/drawing/2014/main" id="{385365D8-4278-4572-A999-45EE35A1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171450"/>
            <a:ext cx="4095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E2519-A6AC-4707-A00E-09A89927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5AA65B-6E6B-4D5F-A1D7-848235FBC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Věštírny</a:t>
            </a:r>
          </a:p>
          <a:p>
            <a:r>
              <a:rPr lang="cs-CZ" dirty="0"/>
              <a:t>(</a:t>
            </a:r>
            <a:r>
              <a:rPr lang="cs-CZ" i="1" dirty="0" err="1"/>
              <a:t>manteia</a:t>
            </a:r>
            <a:r>
              <a:rPr lang="cs-CZ" dirty="0"/>
              <a:t>, </a:t>
            </a:r>
            <a:r>
              <a:rPr lang="el-GR" i="1" dirty="0"/>
              <a:t>μαντεία</a:t>
            </a:r>
            <a:r>
              <a:rPr lang="cs-CZ" dirty="0"/>
              <a:t>)</a:t>
            </a:r>
          </a:p>
          <a:p>
            <a:r>
              <a:rPr lang="cs-CZ" dirty="0"/>
              <a:t>Věštit může pouze pověřená osoba</a:t>
            </a:r>
          </a:p>
          <a:p>
            <a:r>
              <a:rPr lang="cs-CZ" dirty="0"/>
              <a:t>Věštírna, výklad znamení</a:t>
            </a:r>
          </a:p>
          <a:p>
            <a:r>
              <a:rPr lang="cs-CZ" dirty="0"/>
              <a:t>Budoucnost; co dělat</a:t>
            </a:r>
          </a:p>
          <a:p>
            <a:r>
              <a:rPr lang="cs-CZ" dirty="0"/>
              <a:t>Státní i soukromé záležitosti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A2FD1151-52D1-4FA8-A68D-34C9DCCE6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1700"/>
            <a:ext cx="597658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9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99068-25B7-4F94-BC1E-E83034CC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6C014-E892-4E92-9C02-92CC1658C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Delfy</a:t>
            </a:r>
          </a:p>
          <a:p>
            <a:r>
              <a:rPr lang="cs-CZ" dirty="0"/>
              <a:t>Chrám Apollóna</a:t>
            </a:r>
          </a:p>
          <a:p>
            <a:r>
              <a:rPr lang="cs-CZ" dirty="0"/>
              <a:t>Pýthie</a:t>
            </a:r>
          </a:p>
          <a:p>
            <a:r>
              <a:rPr lang="cs-CZ" dirty="0"/>
              <a:t>Slova samotného boha</a:t>
            </a:r>
          </a:p>
          <a:p>
            <a:r>
              <a:rPr lang="cs-CZ" dirty="0"/>
              <a:t>Puklina ve skále, výpary, vavřín</a:t>
            </a:r>
          </a:p>
          <a:p>
            <a:r>
              <a:rPr lang="cs-CZ" dirty="0"/>
              <a:t>Pokladnice</a:t>
            </a:r>
          </a:p>
        </p:txBody>
      </p:sp>
      <p:pic>
        <p:nvPicPr>
          <p:cNvPr id="5" name="Obrázek 4" descr="Obsah obrázku hora, země, exteriér, příroda&#10;&#10;Popis byl vytvořen automaticky">
            <a:extLst>
              <a:ext uri="{FF2B5EF4-FFF2-40B4-BE49-F238E27FC236}">
                <a16:creationId xmlns:a16="http://schemas.microsoft.com/office/drawing/2014/main" id="{90631358-520E-4828-9B19-0AB6660FC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80" y="256815"/>
            <a:ext cx="5197687" cy="3192865"/>
          </a:xfrm>
          <a:prstGeom prst="rect">
            <a:avLst/>
          </a:prstGeom>
        </p:spPr>
      </p:pic>
      <p:pic>
        <p:nvPicPr>
          <p:cNvPr id="8" name="Obrázek 7" descr="Obsah obrázku text, kylix, hrníček, jídelní nádobí&#10;&#10;Popis byl vytvořen automaticky">
            <a:extLst>
              <a:ext uri="{FF2B5EF4-FFF2-40B4-BE49-F238E27FC236}">
                <a16:creationId xmlns:a16="http://schemas.microsoft.com/office/drawing/2014/main" id="{6431DEE4-9BB2-4AA6-ACBE-081078EF2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45" y="3947455"/>
            <a:ext cx="4438647" cy="2186590"/>
          </a:xfrm>
          <a:prstGeom prst="rect">
            <a:avLst/>
          </a:prstGeom>
        </p:spPr>
      </p:pic>
      <p:pic>
        <p:nvPicPr>
          <p:cNvPr id="10" name="Obrázek 9" descr="Obsah obrázku budova, obloha, exteriér, zřícenina&#10;&#10;Popis byl vytvořen automaticky">
            <a:extLst>
              <a:ext uri="{FF2B5EF4-FFF2-40B4-BE49-F238E27FC236}">
                <a16:creationId xmlns:a16="http://schemas.microsoft.com/office/drawing/2014/main" id="{99C0A4AC-0825-4CE8-B407-71CE56B39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08" y="3645583"/>
            <a:ext cx="1876425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1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E88A8-4AE8-4027-B3E1-A983E458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078B1-1591-46F3-A7F4-6956A73D3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Dódóna</a:t>
            </a:r>
            <a:endParaRPr lang="cs-CZ" dirty="0"/>
          </a:p>
          <a:p>
            <a:r>
              <a:rPr lang="cs-CZ" dirty="0" err="1"/>
              <a:t>Épeiros</a:t>
            </a:r>
            <a:endParaRPr lang="cs-CZ" dirty="0"/>
          </a:p>
          <a:p>
            <a:r>
              <a:rPr lang="cs-CZ" dirty="0"/>
              <a:t>Diova věštírna</a:t>
            </a:r>
          </a:p>
          <a:p>
            <a:r>
              <a:rPr lang="cs-CZ" dirty="0"/>
              <a:t>Nejstarší, 2. nejprestižnější</a:t>
            </a:r>
          </a:p>
          <a:p>
            <a:r>
              <a:rPr lang="cs-CZ" dirty="0"/>
              <a:t>Ze šumění dubových listů</a:t>
            </a:r>
          </a:p>
        </p:txBody>
      </p:sp>
      <p:pic>
        <p:nvPicPr>
          <p:cNvPr id="5" name="Obrázek 4" descr="Obsah obrázku obloha, tráva, hora, exteriér&#10;&#10;Popis byl vytvořen automaticky">
            <a:extLst>
              <a:ext uri="{FF2B5EF4-FFF2-40B4-BE49-F238E27FC236}">
                <a16:creationId xmlns:a16="http://schemas.microsoft.com/office/drawing/2014/main" id="{57F232A2-79F1-47B6-838F-7DC0B704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4" y="297053"/>
            <a:ext cx="6869113" cy="2017802"/>
          </a:xfrm>
          <a:prstGeom prst="rect">
            <a:avLst/>
          </a:prstGeom>
        </p:spPr>
      </p:pic>
      <p:pic>
        <p:nvPicPr>
          <p:cNvPr id="7" name="Obrázek 6" descr="Obsah obrázku tráva, exteriér, budova, skála&#10;&#10;Popis byl vytvořen automaticky">
            <a:extLst>
              <a:ext uri="{FF2B5EF4-FFF2-40B4-BE49-F238E27FC236}">
                <a16:creationId xmlns:a16="http://schemas.microsoft.com/office/drawing/2014/main" id="{E5FD2C72-B264-4A61-B570-7C3496467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4" y="2470520"/>
            <a:ext cx="4467225" cy="33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4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1F2AE-5A27-4AAB-A39B-45E9E1EC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D43681-9814-4BCF-BCD1-A5DC5CB13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Didyma</a:t>
            </a:r>
            <a:r>
              <a:rPr lang="cs-CZ" dirty="0"/>
              <a:t> (</a:t>
            </a:r>
            <a:r>
              <a:rPr lang="cs-CZ" dirty="0" err="1"/>
              <a:t>pl</a:t>
            </a:r>
            <a:r>
              <a:rPr lang="cs-CZ" dirty="0"/>
              <a:t>. </a:t>
            </a:r>
            <a:r>
              <a:rPr lang="cs-CZ" dirty="0" err="1"/>
              <a:t>neut</a:t>
            </a:r>
            <a:r>
              <a:rPr lang="cs-CZ" dirty="0"/>
              <a:t>.)</a:t>
            </a:r>
          </a:p>
          <a:p>
            <a:r>
              <a:rPr lang="cs-CZ" dirty="0" err="1"/>
              <a:t>Mílétos</a:t>
            </a:r>
            <a:endParaRPr lang="cs-CZ" dirty="0"/>
          </a:p>
          <a:p>
            <a:r>
              <a:rPr lang="cs-CZ" dirty="0"/>
              <a:t>Chrám Apollóna</a:t>
            </a:r>
          </a:p>
          <a:p>
            <a:r>
              <a:rPr lang="cs-CZ" dirty="0"/>
              <a:t>Podobný průběh jako v Delfách</a:t>
            </a:r>
          </a:p>
          <a:p>
            <a:r>
              <a:rPr lang="cs-CZ" dirty="0"/>
              <a:t>Hlavní věštírna v MA</a:t>
            </a:r>
          </a:p>
          <a:p>
            <a:endParaRPr lang="cs-CZ" dirty="0"/>
          </a:p>
        </p:txBody>
      </p:sp>
      <p:pic>
        <p:nvPicPr>
          <p:cNvPr id="5" name="Obrázek 4" descr="Obsah obrázku strom, exteriér, budova, zřícenina&#10;&#10;Popis byl vytvořen automaticky">
            <a:extLst>
              <a:ext uri="{FF2B5EF4-FFF2-40B4-BE49-F238E27FC236}">
                <a16:creationId xmlns:a16="http://schemas.microsoft.com/office/drawing/2014/main" id="{B592DD67-84A0-4653-A62E-A3F61354D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24" y="323850"/>
            <a:ext cx="540278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2C0C7-9E06-47D6-A33C-F649C799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39965-1E5F-4185-A67B-0E1A345A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místa</a:t>
            </a:r>
          </a:p>
          <a:p>
            <a:r>
              <a:rPr lang="cs-CZ" dirty="0"/>
              <a:t>Dia </a:t>
            </a:r>
            <a:r>
              <a:rPr lang="cs-CZ" dirty="0" err="1"/>
              <a:t>Ammóna</a:t>
            </a:r>
            <a:r>
              <a:rPr lang="cs-CZ" dirty="0"/>
              <a:t> v Egyptě</a:t>
            </a:r>
          </a:p>
          <a:p>
            <a:r>
              <a:rPr lang="cs-CZ" dirty="0" err="1"/>
              <a:t>Trofónia</a:t>
            </a:r>
            <a:r>
              <a:rPr lang="cs-CZ" dirty="0"/>
              <a:t> v </a:t>
            </a:r>
            <a:r>
              <a:rPr lang="cs-CZ" dirty="0" err="1"/>
              <a:t>Boiótii</a:t>
            </a:r>
            <a:endParaRPr lang="cs-CZ" dirty="0"/>
          </a:p>
          <a:p>
            <a:endParaRPr lang="cs-CZ" dirty="0"/>
          </a:p>
          <a:p>
            <a:r>
              <a:rPr lang="cs-CZ" dirty="0"/>
              <a:t>Stíny zemřelých - </a:t>
            </a:r>
            <a:r>
              <a:rPr lang="cs-CZ" i="1" dirty="0" err="1"/>
              <a:t>nekromanteion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9974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38386-76DA-4724-AB3F-BEB8BC81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18A7D7-558F-4BB1-A309-2C249B740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Mystéria</a:t>
            </a:r>
          </a:p>
          <a:p>
            <a:r>
              <a:rPr lang="cs-CZ" dirty="0"/>
              <a:t>Uzavřená spol., nutnost zasvěcení, tajné obřady, posmrtný život, hierarchie členů</a:t>
            </a:r>
          </a:p>
          <a:p>
            <a:r>
              <a:rPr lang="cs-CZ" dirty="0" err="1"/>
              <a:t>Eleusínské</a:t>
            </a:r>
            <a:endParaRPr lang="cs-CZ" dirty="0"/>
          </a:p>
          <a:p>
            <a:r>
              <a:rPr lang="cs-CZ" dirty="0"/>
              <a:t>Orfismus</a:t>
            </a:r>
          </a:p>
          <a:p>
            <a:r>
              <a:rPr lang="cs-CZ" dirty="0"/>
              <a:t>Dionýsovské</a:t>
            </a:r>
          </a:p>
          <a:p>
            <a:endParaRPr lang="cs-CZ" dirty="0"/>
          </a:p>
          <a:p>
            <a:r>
              <a:rPr lang="cs-CZ" dirty="0" err="1"/>
              <a:t>Ísidy</a:t>
            </a:r>
            <a:endParaRPr lang="cs-CZ" dirty="0"/>
          </a:p>
          <a:p>
            <a:r>
              <a:rPr lang="cs-CZ" dirty="0" err="1"/>
              <a:t>Mithry</a:t>
            </a:r>
            <a:endParaRPr lang="cs-CZ" dirty="0"/>
          </a:p>
          <a:p>
            <a:r>
              <a:rPr lang="cs-CZ" dirty="0" err="1"/>
              <a:t>Kybelé</a:t>
            </a:r>
            <a:endParaRPr lang="cs-CZ" dirty="0"/>
          </a:p>
        </p:txBody>
      </p:sp>
      <p:pic>
        <p:nvPicPr>
          <p:cNvPr id="4" name="Obrázek 3" descr="Obsah obrázku text, box, staré, rámeček obrázku&#10;&#10;Popis byl vytvořen automaticky">
            <a:extLst>
              <a:ext uri="{FF2B5EF4-FFF2-40B4-BE49-F238E27FC236}">
                <a16:creationId xmlns:a16="http://schemas.microsoft.com/office/drawing/2014/main" id="{D79FE6E2-644A-40DA-A0B9-91F9A8A1F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7" y="3116562"/>
            <a:ext cx="2927548" cy="3510618"/>
          </a:xfrm>
          <a:prstGeom prst="rect">
            <a:avLst/>
          </a:prstGeom>
        </p:spPr>
      </p:pic>
      <p:pic>
        <p:nvPicPr>
          <p:cNvPr id="1026" name="Picture 2" descr="The Rites in the Mysteries of Dionysus: The Birth of the Drama – Brewminate">
            <a:extLst>
              <a:ext uri="{FF2B5EF4-FFF2-40B4-BE49-F238E27FC236}">
                <a16:creationId xmlns:a16="http://schemas.microsoft.com/office/drawing/2014/main" id="{FC5C19EE-0B6A-4522-A50D-84633609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93" y="4150658"/>
            <a:ext cx="3065319" cy="23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0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4845A-8FEA-4F17-A753-1D9097DB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Hérodotos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FFD3C1-17B2-4FB7-B838-A21B2EA79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Ἡρόδοτος</a:t>
            </a:r>
            <a:endParaRPr lang="cs-CZ" dirty="0"/>
          </a:p>
          <a:p>
            <a:r>
              <a:rPr lang="cs-CZ" dirty="0"/>
              <a:t>5. stol. </a:t>
            </a:r>
            <a:r>
              <a:rPr lang="cs-CZ" dirty="0" err="1"/>
              <a:t>pnl</a:t>
            </a:r>
            <a:r>
              <a:rPr lang="cs-CZ" dirty="0"/>
              <a:t>.</a:t>
            </a:r>
          </a:p>
          <a:p>
            <a:r>
              <a:rPr lang="cs-CZ" dirty="0" err="1"/>
              <a:t>Halikarnássos</a:t>
            </a:r>
            <a:r>
              <a:rPr lang="cs-CZ" dirty="0"/>
              <a:t>, </a:t>
            </a:r>
            <a:r>
              <a:rPr lang="cs-CZ" dirty="0" err="1"/>
              <a:t>Kárie</a:t>
            </a:r>
            <a:endParaRPr lang="cs-CZ" dirty="0"/>
          </a:p>
          <a:p>
            <a:r>
              <a:rPr lang="cs-CZ" dirty="0"/>
              <a:t>Cestování po Středomoří – Egypt, Černomoří, Babylón </a:t>
            </a:r>
          </a:p>
          <a:p>
            <a:r>
              <a:rPr lang="cs-CZ" i="1" dirty="0"/>
              <a:t>Dějiny</a:t>
            </a:r>
          </a:p>
          <a:p>
            <a:r>
              <a:rPr lang="cs-CZ" dirty="0"/>
              <a:t>Střet mezi Řeckem a Persií – hlavní dějinná událost</a:t>
            </a:r>
            <a:endParaRPr lang="cs-CZ" i="1" dirty="0"/>
          </a:p>
          <a:p>
            <a:r>
              <a:rPr lang="cs-CZ" dirty="0"/>
              <a:t>Rozsáhlé odbočky (</a:t>
            </a:r>
            <a:r>
              <a:rPr lang="cs-CZ" i="1" dirty="0" err="1"/>
              <a:t>logoi</a:t>
            </a:r>
            <a:r>
              <a:rPr lang="cs-CZ" dirty="0"/>
              <a:t>)</a:t>
            </a:r>
          </a:p>
          <a:p>
            <a:r>
              <a:rPr lang="cs-CZ" dirty="0"/>
              <a:t>Osud</a:t>
            </a:r>
          </a:p>
          <a:p>
            <a:r>
              <a:rPr lang="cs-CZ" dirty="0"/>
              <a:t>Vysvětlování příčin událostí</a:t>
            </a:r>
          </a:p>
          <a:p>
            <a:endParaRPr lang="cs-CZ" dirty="0"/>
          </a:p>
          <a:p>
            <a:endParaRPr lang="cs-CZ" dirty="0"/>
          </a:p>
          <a:p>
            <a:endParaRPr lang="cs-CZ" i="1" dirty="0"/>
          </a:p>
        </p:txBody>
      </p:sp>
      <p:pic>
        <p:nvPicPr>
          <p:cNvPr id="5" name="Obrázek 4" descr="Obsah obrázku osoba, socha, staré, kámen&#10;&#10;Popis byl vytvořen automaticky">
            <a:extLst>
              <a:ext uri="{FF2B5EF4-FFF2-40B4-BE49-F238E27FC236}">
                <a16:creationId xmlns:a16="http://schemas.microsoft.com/office/drawing/2014/main" id="{837FCCDF-EE0B-4558-A120-DC51BCB70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171450"/>
            <a:ext cx="2311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7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066E3-6D82-46B7-8C29-87F4D4B5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1A596-0604-402E-8DD1-692A391D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Fontenrose</a:t>
            </a:r>
            <a:r>
              <a:rPr lang="cs-CZ" dirty="0"/>
              <a:t>, J. 1988. </a:t>
            </a:r>
            <a:r>
              <a:rPr lang="cs-CZ" i="1" dirty="0" err="1"/>
              <a:t>Didyma</a:t>
            </a:r>
            <a:r>
              <a:rPr lang="cs-CZ" i="1" dirty="0"/>
              <a:t>: </a:t>
            </a:r>
            <a:r>
              <a:rPr lang="cs-CZ" i="1" dirty="0" err="1"/>
              <a:t>Apollo's</a:t>
            </a:r>
            <a:r>
              <a:rPr lang="cs-CZ" i="1" dirty="0"/>
              <a:t> </a:t>
            </a:r>
            <a:r>
              <a:rPr lang="cs-CZ" i="1" dirty="0" err="1"/>
              <a:t>oracle</a:t>
            </a:r>
            <a:r>
              <a:rPr lang="cs-CZ" i="1" dirty="0"/>
              <a:t>, </a:t>
            </a:r>
            <a:r>
              <a:rPr lang="cs-CZ" i="1" dirty="0" err="1"/>
              <a:t>cult</a:t>
            </a:r>
            <a:r>
              <a:rPr lang="cs-CZ" i="1" dirty="0"/>
              <a:t>, and </a:t>
            </a:r>
            <a:r>
              <a:rPr lang="cs-CZ" i="1" dirty="0" err="1"/>
              <a:t>companions</a:t>
            </a:r>
            <a:r>
              <a:rPr lang="cs-CZ" dirty="0"/>
              <a:t>. </a:t>
            </a:r>
            <a:r>
              <a:rPr lang="cs-CZ" dirty="0" err="1"/>
              <a:t>Berkeley</a:t>
            </a:r>
            <a:r>
              <a:rPr lang="cs-CZ" dirty="0"/>
              <a:t>: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California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cs-CZ" dirty="0"/>
              <a:t>Dostálová, R. &amp; Hošek, R., 1997. </a:t>
            </a:r>
            <a:r>
              <a:rPr lang="cs-CZ" i="1" dirty="0"/>
              <a:t>Antická mystéria</a:t>
            </a:r>
            <a:r>
              <a:rPr lang="cs-CZ" dirty="0"/>
              <a:t>, Praha: Vyšehrad.</a:t>
            </a:r>
          </a:p>
          <a:p>
            <a:r>
              <a:rPr lang="en-US" dirty="0"/>
              <a:t>Ogden, D. </a:t>
            </a:r>
            <a:r>
              <a:rPr lang="cs-CZ" dirty="0"/>
              <a:t>(Ed.).</a:t>
            </a:r>
            <a:r>
              <a:rPr lang="en-US" dirty="0"/>
              <a:t> 2010. </a:t>
            </a:r>
            <a:r>
              <a:rPr lang="en-US" i="1" dirty="0"/>
              <a:t>A companion to Greek religion</a:t>
            </a:r>
            <a:r>
              <a:rPr lang="en-US" dirty="0"/>
              <a:t>, Malden, MA: Wiley-Blackwell.</a:t>
            </a:r>
            <a:endParaRPr lang="cs-CZ" dirty="0"/>
          </a:p>
          <a:p>
            <a:r>
              <a:rPr lang="cs-CZ" dirty="0" err="1"/>
              <a:t>Mikalson</a:t>
            </a:r>
            <a:r>
              <a:rPr lang="cs-CZ" dirty="0"/>
              <a:t>, J. 2005.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Greek</a:t>
            </a:r>
            <a:r>
              <a:rPr lang="cs-CZ" i="1" dirty="0"/>
              <a:t> Religion</a:t>
            </a:r>
            <a:r>
              <a:rPr lang="cs-CZ" dirty="0"/>
              <a:t>. </a:t>
            </a:r>
            <a:r>
              <a:rPr lang="cs-CZ" dirty="0" err="1"/>
              <a:t>Blackwell</a:t>
            </a:r>
            <a:r>
              <a:rPr lang="cs-CZ" dirty="0"/>
              <a:t> </a:t>
            </a:r>
            <a:r>
              <a:rPr lang="cs-CZ" dirty="0" err="1"/>
              <a:t>Ancient</a:t>
            </a:r>
            <a:r>
              <a:rPr lang="cs-CZ" dirty="0"/>
              <a:t> </a:t>
            </a:r>
            <a:r>
              <a:rPr lang="cs-CZ" dirty="0" err="1"/>
              <a:t>Religions</a:t>
            </a:r>
            <a:r>
              <a:rPr lang="cs-CZ" dirty="0"/>
              <a:t>. </a:t>
            </a:r>
            <a:r>
              <a:rPr lang="cs-CZ" dirty="0" err="1"/>
              <a:t>Malden</a:t>
            </a:r>
            <a:r>
              <a:rPr lang="cs-CZ" dirty="0"/>
              <a:t>, MA: </a:t>
            </a:r>
            <a:r>
              <a:rPr lang="cs-CZ" dirty="0" err="1"/>
              <a:t>Blackwell</a:t>
            </a:r>
            <a:r>
              <a:rPr lang="cs-CZ" dirty="0"/>
              <a:t> Pub.</a:t>
            </a:r>
          </a:p>
          <a:p>
            <a:r>
              <a:rPr lang="cs-CZ" dirty="0" err="1"/>
              <a:t>Vandenberg</a:t>
            </a:r>
            <a:r>
              <a:rPr lang="cs-CZ" dirty="0"/>
              <a:t>, P. 2007. </a:t>
            </a:r>
            <a:r>
              <a:rPr lang="cs-CZ" i="1" dirty="0" err="1"/>
              <a:t>Mysteries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Oracles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Last </a:t>
            </a:r>
            <a:r>
              <a:rPr lang="cs-CZ" i="1" dirty="0" err="1"/>
              <a:t>Secrets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Antiquity</a:t>
            </a:r>
            <a:r>
              <a:rPr lang="cs-CZ" dirty="0"/>
              <a:t>. New York: </a:t>
            </a:r>
            <a:r>
              <a:rPr lang="cs-CZ" dirty="0" err="1"/>
              <a:t>Bloomsbury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8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A2DBA-DAE6-4FFD-A9CD-706E0A2E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1CFE8-7442-4227-B499-68057C4EC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Popisy kmenů, zvyků, zemí z celého známého světa</a:t>
            </a:r>
          </a:p>
          <a:p>
            <a:r>
              <a:rPr lang="cs-CZ" dirty="0"/>
              <a:t>Vlastní svědectví</a:t>
            </a:r>
          </a:p>
          <a:p>
            <a:r>
              <a:rPr lang="cs-CZ" dirty="0"/>
              <a:t>Místní prameny</a:t>
            </a:r>
          </a:p>
          <a:p>
            <a:r>
              <a:rPr lang="cs-CZ" dirty="0"/>
              <a:t>Rozhovory s očitými svědky</a:t>
            </a:r>
          </a:p>
          <a:p>
            <a:r>
              <a:rPr lang="cs-CZ" dirty="0"/>
              <a:t>Přehnané příběhy</a:t>
            </a:r>
          </a:p>
          <a:p>
            <a:r>
              <a:rPr lang="cs-CZ" dirty="0"/>
              <a:t>Zdroj kritiky</a:t>
            </a:r>
          </a:p>
          <a:p>
            <a:r>
              <a:rPr lang="cs-CZ" dirty="0"/>
              <a:t>Nejasný výběr, kritérium, povaha pramenů, přímo citace, neuveden</a:t>
            </a:r>
          </a:p>
          <a:p>
            <a:r>
              <a:rPr lang="cs-CZ" dirty="0"/>
              <a:t>1) Prameny si vymyslel, nikam necestoval, zkopíroval záznam jiných</a:t>
            </a:r>
          </a:p>
          <a:p>
            <a:r>
              <a:rPr lang="cs-CZ" dirty="0"/>
              <a:t>2) Zachycení zpráv, informátoři, cestovatelé, výzkum</a:t>
            </a:r>
          </a:p>
          <a:p>
            <a:r>
              <a:rPr lang="cs-CZ" dirty="0"/>
              <a:t>Starověká kritika – </a:t>
            </a:r>
            <a:r>
              <a:rPr lang="cs-CZ" dirty="0" err="1"/>
              <a:t>Plútarchos</a:t>
            </a:r>
            <a:r>
              <a:rPr lang="cs-CZ" dirty="0"/>
              <a:t> (</a:t>
            </a:r>
            <a:r>
              <a:rPr lang="cs-CZ" i="1" dirty="0"/>
              <a:t>O zlomyslnosti Hérodota</a:t>
            </a:r>
            <a:r>
              <a:rPr lang="cs-CZ" dirty="0"/>
              <a:t>)</a:t>
            </a:r>
          </a:p>
          <a:p>
            <a:r>
              <a:rPr lang="cs-CZ" dirty="0" err="1"/>
              <a:t>Thúkýdidés</a:t>
            </a:r>
            <a:r>
              <a:rPr lang="cs-CZ" dirty="0"/>
              <a:t> – proti nadpřirozeným jevům</a:t>
            </a:r>
          </a:p>
        </p:txBody>
      </p:sp>
    </p:spTree>
    <p:extLst>
      <p:ext uri="{BB962C8B-B14F-4D97-AF65-F5344CB8AC3E}">
        <p14:creationId xmlns:p14="http://schemas.microsoft.com/office/powerpoint/2010/main" val="412262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FEE38-D62E-414A-887F-3B6CCAFF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E7818-8880-46E1-9E33-4CE04EA4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Příčiny událostí</a:t>
            </a:r>
          </a:p>
          <a:p>
            <a:r>
              <a:rPr lang="cs-CZ" dirty="0"/>
              <a:t>Nadpřirozené, božské</a:t>
            </a:r>
          </a:p>
          <a:p>
            <a:r>
              <a:rPr lang="cs-CZ" dirty="0"/>
              <a:t>Lidské, osobní</a:t>
            </a:r>
          </a:p>
          <a:p>
            <a:r>
              <a:rPr lang="cs-CZ" dirty="0"/>
              <a:t>Počin a trest, odplata, akce a reakce, překročení míry</a:t>
            </a:r>
          </a:p>
          <a:p>
            <a:r>
              <a:rPr lang="cs-CZ" dirty="0"/>
              <a:t>Bezprostřední x ze vzdálenější minulosti, základ někde jinde</a:t>
            </a:r>
          </a:p>
          <a:p>
            <a:r>
              <a:rPr lang="cs-CZ" dirty="0"/>
              <a:t>Boje mezi Evropou a Asií</a:t>
            </a:r>
          </a:p>
          <a:p>
            <a:r>
              <a:rPr lang="cs-CZ" dirty="0"/>
              <a:t>Mytologické počátky, Kroisos a řecká města → Peršané → vzpoura v Malé Asii → tažení do Řecka → odplata, tažení do Řecka → řecká ofenziva</a:t>
            </a:r>
          </a:p>
          <a:p>
            <a:r>
              <a:rPr lang="cs-CZ" dirty="0"/>
              <a:t>Imperiální snahy Peršanů – postupně obsazení/poražení Médů, </a:t>
            </a:r>
            <a:r>
              <a:rPr lang="cs-CZ" dirty="0" err="1"/>
              <a:t>Lýdů</a:t>
            </a:r>
            <a:r>
              <a:rPr lang="cs-CZ" dirty="0"/>
              <a:t>, Babylónu, Egypta, Střední Asie, Indie, tažení do </a:t>
            </a:r>
            <a:r>
              <a:rPr lang="cs-CZ" dirty="0" err="1"/>
              <a:t>Skythie</a:t>
            </a:r>
            <a:r>
              <a:rPr lang="cs-CZ" dirty="0"/>
              <a:t>, Řecka</a:t>
            </a:r>
          </a:p>
        </p:txBody>
      </p:sp>
    </p:spTree>
    <p:extLst>
      <p:ext uri="{BB962C8B-B14F-4D97-AF65-F5344CB8AC3E}">
        <p14:creationId xmlns:p14="http://schemas.microsoft.com/office/powerpoint/2010/main" val="43183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5C354-3754-41FC-0B05-874D14C2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403742" cy="812664"/>
          </a:xfrm>
        </p:spPr>
        <p:txBody>
          <a:bodyPr/>
          <a:lstStyle/>
          <a:p>
            <a:r>
              <a:rPr lang="cs-CZ" sz="2800" dirty="0"/>
              <a:t>Zdroje (str. </a:t>
            </a:r>
            <a:r>
              <a:rPr lang="cs-CZ" sz="2800" dirty="0" err="1"/>
              <a:t>pdf</a:t>
            </a:r>
            <a:r>
              <a:rPr lang="cs-CZ" sz="2800" dirty="0"/>
              <a:t> 94, 104, 125, 166, 222, 445, 73, 171→, 179, 353→, 103, 121, 133, 213, 268, 45, 86, 100, 103, 122, 203, 255, 259, 409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B0CE1-25F7-F6FB-4810-0DF83E90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Očitá svědectví (2.29, 2.55, 2.123, 3.55, 4.76, 9.16)</a:t>
            </a:r>
          </a:p>
          <a:p>
            <a:r>
              <a:rPr lang="cs-CZ" dirty="0"/>
              <a:t>Popis chrámu v Babylónu (1.181)</a:t>
            </a:r>
          </a:p>
          <a:p>
            <a:r>
              <a:rPr lang="cs-CZ" dirty="0"/>
              <a:t>Perské spory o trůn (3.67→) – </a:t>
            </a:r>
            <a:r>
              <a:rPr lang="cs-CZ" dirty="0" err="1"/>
              <a:t>Behistunský</a:t>
            </a:r>
            <a:r>
              <a:rPr lang="cs-CZ" dirty="0"/>
              <a:t> nápis</a:t>
            </a:r>
          </a:p>
          <a:p>
            <a:r>
              <a:rPr lang="cs-CZ" dirty="0"/>
              <a:t>Satrapie (3.89–97) – nápis z </a:t>
            </a:r>
            <a:r>
              <a:rPr lang="cs-CZ" dirty="0" err="1"/>
              <a:t>Daivy</a:t>
            </a:r>
            <a:endParaRPr lang="cs-CZ" dirty="0"/>
          </a:p>
          <a:p>
            <a:r>
              <a:rPr lang="cs-CZ" dirty="0"/>
              <a:t>„Katalog“ perské armády (7.56–137)</a:t>
            </a:r>
          </a:p>
          <a:p>
            <a:r>
              <a:rPr lang="cs-CZ" dirty="0"/>
              <a:t>Eposy/poezie (2.53, 116–117)</a:t>
            </a:r>
          </a:p>
          <a:p>
            <a:r>
              <a:rPr lang="cs-CZ" dirty="0" err="1"/>
              <a:t>Hekataios</a:t>
            </a:r>
            <a:r>
              <a:rPr lang="cs-CZ" dirty="0"/>
              <a:t> z  </a:t>
            </a:r>
            <a:r>
              <a:rPr lang="cs-CZ" dirty="0" err="1"/>
              <a:t>Mílétu</a:t>
            </a:r>
            <a:r>
              <a:rPr lang="cs-CZ" dirty="0"/>
              <a:t>, </a:t>
            </a:r>
            <a:r>
              <a:rPr lang="cs-CZ" dirty="0" err="1"/>
              <a:t>Skylax</a:t>
            </a:r>
            <a:r>
              <a:rPr lang="cs-CZ" dirty="0"/>
              <a:t> z </a:t>
            </a:r>
            <a:r>
              <a:rPr lang="cs-CZ" dirty="0" err="1"/>
              <a:t>Karyandy</a:t>
            </a:r>
            <a:r>
              <a:rPr lang="cs-CZ" dirty="0"/>
              <a:t> (2.143, 5.36; 4.44)</a:t>
            </a:r>
          </a:p>
          <a:p>
            <a:r>
              <a:rPr lang="cs-CZ" dirty="0"/>
              <a:t>Anonymní, někdo vypravuje/říká (1.95, 2.3, 2.45, 2.54, 2.118, 4.7, 4.196, 5.10, 8.38)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1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1B2BD-D2DD-67B9-E120-866203D8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Příčiny událostí, vlastní zkoumání </a:t>
            </a:r>
            <a:r>
              <a:rPr lang="cs-CZ" sz="3200" dirty="0" err="1"/>
              <a:t>Hdt</a:t>
            </a:r>
            <a:r>
              <a:rPr lang="cs-CZ" sz="3200" dirty="0"/>
              <a:t>, str. </a:t>
            </a:r>
            <a:r>
              <a:rPr lang="cs-CZ" sz="3200" dirty="0" err="1"/>
              <a:t>pdf</a:t>
            </a:r>
            <a:r>
              <a:rPr lang="cs-CZ" sz="3200" dirty="0"/>
              <a:t> 11, 13, 14, 30, 58, 62, 84, 93, 101, 148, 163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ABE0D5-FB56-9CB0-9F12-3B2F17C7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15974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Počátky sporů z dávnověku (1.1–5)</a:t>
            </a:r>
          </a:p>
          <a:p>
            <a:r>
              <a:rPr lang="cs-CZ" dirty="0"/>
              <a:t>Nadpřirozeno – viz minule</a:t>
            </a:r>
          </a:p>
          <a:p>
            <a:r>
              <a:rPr lang="cs-CZ" dirty="0" err="1"/>
              <a:t>Pelasgové</a:t>
            </a:r>
            <a:r>
              <a:rPr lang="cs-CZ" dirty="0"/>
              <a:t> a jejich vliv (1.58)</a:t>
            </a:r>
          </a:p>
          <a:p>
            <a:r>
              <a:rPr lang="cs-CZ" dirty="0"/>
              <a:t>Perské zvyky (1.131)</a:t>
            </a:r>
          </a:p>
          <a:p>
            <a:r>
              <a:rPr lang="cs-CZ" dirty="0"/>
              <a:t>Iónská města (1.145)</a:t>
            </a:r>
          </a:p>
          <a:p>
            <a:r>
              <a:rPr lang="cs-CZ" dirty="0" err="1"/>
              <a:t>Kýros</a:t>
            </a:r>
            <a:r>
              <a:rPr lang="cs-CZ" dirty="0"/>
              <a:t> a jeho smrt (1.214)</a:t>
            </a:r>
          </a:p>
          <a:p>
            <a:r>
              <a:rPr lang="cs-CZ" dirty="0"/>
              <a:t>Prameny Nilu (2.23–28)</a:t>
            </a:r>
          </a:p>
          <a:p>
            <a:r>
              <a:rPr lang="cs-CZ" dirty="0"/>
              <a:t>Vyprávění Řeků o Egyptu (2.45)</a:t>
            </a:r>
          </a:p>
          <a:p>
            <a:r>
              <a:rPr lang="cs-CZ" dirty="0"/>
              <a:t>Perské tažení do Egypta (3.3)</a:t>
            </a:r>
          </a:p>
          <a:p>
            <a:r>
              <a:rPr lang="cs-CZ" dirty="0" err="1"/>
              <a:t>Polykratés</a:t>
            </a:r>
            <a:r>
              <a:rPr lang="cs-CZ" dirty="0"/>
              <a:t> (3.45)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33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A5C61-30F5-D69A-CFFF-8678E4E1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Příčiny událostí, pomsty, str. </a:t>
            </a:r>
            <a:r>
              <a:rPr lang="cs-CZ" sz="2800" dirty="0" err="1"/>
              <a:t>pdf</a:t>
            </a:r>
            <a:r>
              <a:rPr lang="cs-CZ" sz="2800" dirty="0"/>
              <a:t> 265→, 271, 288, 306, 336, 338, 371, 378, 37, 58, 194, 248, 287, 290, 321, 324, 336, 20, 53, 290, 336, 337, 338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62194-112E-7A69-1A7B-0F25689A9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Povstání v </a:t>
            </a:r>
            <a:r>
              <a:rPr lang="cs-CZ" dirty="0" err="1"/>
              <a:t>Iónii</a:t>
            </a:r>
            <a:r>
              <a:rPr lang="cs-CZ" dirty="0"/>
              <a:t> (5.30→, 5.49, 5.97)</a:t>
            </a:r>
          </a:p>
          <a:p>
            <a:r>
              <a:rPr lang="cs-CZ" dirty="0"/>
              <a:t>Rozšiřování perské moci (6.44, 7.5, 7.9, 7.138, 7.157)</a:t>
            </a:r>
          </a:p>
          <a:p>
            <a:r>
              <a:rPr lang="cs-CZ" dirty="0"/>
              <a:t>Kroisos (1.76, 1.130)</a:t>
            </a:r>
          </a:p>
          <a:p>
            <a:r>
              <a:rPr lang="cs-CZ" dirty="0"/>
              <a:t>Tažení proti Řekům (3.138–140)</a:t>
            </a:r>
          </a:p>
          <a:p>
            <a:r>
              <a:rPr lang="cs-CZ" dirty="0"/>
              <a:t>Řecká tažení (4.166–167, 6.94, 5.102, 6.107, 7.6)</a:t>
            </a:r>
          </a:p>
          <a:p>
            <a:r>
              <a:rPr lang="cs-CZ" dirty="0"/>
              <a:t>Odplata (1.27, 1.117→, 5.102, 7.5, 7.8, 7.9)</a:t>
            </a:r>
          </a:p>
        </p:txBody>
      </p:sp>
    </p:spTree>
    <p:extLst>
      <p:ext uri="{BB962C8B-B14F-4D97-AF65-F5344CB8AC3E}">
        <p14:creationId xmlns:p14="http://schemas.microsoft.com/office/powerpoint/2010/main" val="10692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A11BD-A54C-4BF8-8326-E96429A7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7C773-140C-4DEA-AE91-F999731E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Hérodotos. 2004. </a:t>
            </a:r>
            <a:r>
              <a:rPr lang="cs-CZ" i="1" dirty="0"/>
              <a:t>Dějiny</a:t>
            </a:r>
            <a:r>
              <a:rPr lang="cs-CZ" dirty="0"/>
              <a:t>, Praha: Academia.</a:t>
            </a:r>
          </a:p>
          <a:p>
            <a:r>
              <a:rPr lang="cs-CZ" dirty="0" err="1"/>
              <a:t>Bakker</a:t>
            </a:r>
            <a:r>
              <a:rPr lang="cs-CZ" dirty="0"/>
              <a:t>, E. J., de </a:t>
            </a:r>
            <a:r>
              <a:rPr lang="cs-CZ" dirty="0" err="1"/>
              <a:t>Jong</a:t>
            </a:r>
            <a:r>
              <a:rPr lang="cs-CZ" dirty="0"/>
              <a:t>, I. J., &amp; van </a:t>
            </a:r>
            <a:r>
              <a:rPr lang="cs-CZ" dirty="0" err="1"/>
              <a:t>Wees</a:t>
            </a:r>
            <a:r>
              <a:rPr lang="cs-CZ" dirty="0"/>
              <a:t>, H. (</a:t>
            </a:r>
            <a:r>
              <a:rPr lang="cs-CZ" dirty="0" err="1"/>
              <a:t>Eds</a:t>
            </a:r>
            <a:r>
              <a:rPr lang="cs-CZ" dirty="0"/>
              <a:t>.). 2002). </a:t>
            </a:r>
            <a:r>
              <a:rPr lang="cs-CZ" i="1" dirty="0" err="1"/>
              <a:t>Brill's</a:t>
            </a:r>
            <a:r>
              <a:rPr lang="cs-CZ" i="1" dirty="0"/>
              <a:t> </a:t>
            </a:r>
            <a:r>
              <a:rPr lang="cs-CZ" i="1" dirty="0" err="1"/>
              <a:t>Companion</a:t>
            </a:r>
            <a:r>
              <a:rPr lang="cs-CZ" i="1" dirty="0"/>
              <a:t> to </a:t>
            </a:r>
            <a:r>
              <a:rPr lang="cs-CZ" i="1" dirty="0" err="1"/>
              <a:t>Herodotus</a:t>
            </a:r>
            <a:r>
              <a:rPr lang="cs-CZ" dirty="0"/>
              <a:t>. Leiden: </a:t>
            </a:r>
            <a:r>
              <a:rPr lang="cs-CZ" dirty="0" err="1"/>
              <a:t>Brill</a:t>
            </a:r>
            <a:r>
              <a:rPr lang="cs-CZ" dirty="0"/>
              <a:t>.</a:t>
            </a:r>
          </a:p>
          <a:p>
            <a:r>
              <a:rPr lang="en-US" dirty="0"/>
              <a:t>Sheehan, S. 2018. </a:t>
            </a:r>
            <a:r>
              <a:rPr lang="en-US" i="1" dirty="0"/>
              <a:t>A Gu</a:t>
            </a:r>
            <a:r>
              <a:rPr lang="cs-CZ" i="1" dirty="0"/>
              <a:t>i</a:t>
            </a:r>
            <a:r>
              <a:rPr lang="en-US" i="1" dirty="0"/>
              <a:t>de to Reading Herodotus’ Histories</a:t>
            </a:r>
            <a:r>
              <a:rPr lang="en-US" dirty="0"/>
              <a:t>. London: Bloomsbury Academic. </a:t>
            </a:r>
            <a:endParaRPr lang="cs-CZ" dirty="0"/>
          </a:p>
          <a:p>
            <a:r>
              <a:rPr lang="cs-CZ" dirty="0" err="1"/>
              <a:t>Asheri</a:t>
            </a:r>
            <a:r>
              <a:rPr lang="cs-CZ" dirty="0"/>
              <a:t>, D., </a:t>
            </a:r>
            <a:r>
              <a:rPr lang="cs-CZ" dirty="0" err="1"/>
              <a:t>Lloyd</a:t>
            </a:r>
            <a:r>
              <a:rPr lang="cs-CZ" dirty="0"/>
              <a:t>, A.B. &amp; </a:t>
            </a:r>
            <a:r>
              <a:rPr lang="cs-CZ" dirty="0" err="1"/>
              <a:t>Corcella</a:t>
            </a:r>
            <a:r>
              <a:rPr lang="cs-CZ" dirty="0"/>
              <a:t>, A. (</a:t>
            </a:r>
            <a:r>
              <a:rPr lang="cs-CZ" dirty="0" err="1"/>
              <a:t>Eds</a:t>
            </a:r>
            <a:r>
              <a:rPr lang="cs-CZ" dirty="0"/>
              <a:t>.). 2011. </a:t>
            </a:r>
            <a:r>
              <a:rPr lang="cs-CZ" i="1" dirty="0"/>
              <a:t>A </a:t>
            </a:r>
            <a:r>
              <a:rPr lang="cs-CZ" i="1" dirty="0" err="1"/>
              <a:t>commentary</a:t>
            </a:r>
            <a:r>
              <a:rPr lang="cs-CZ" i="1" dirty="0"/>
              <a:t> on </a:t>
            </a:r>
            <a:r>
              <a:rPr lang="cs-CZ" i="1" dirty="0" err="1"/>
              <a:t>Herodotus</a:t>
            </a:r>
            <a:r>
              <a:rPr lang="cs-CZ" i="1" dirty="0"/>
              <a:t>.</a:t>
            </a:r>
            <a:r>
              <a:rPr lang="cs-CZ" dirty="0"/>
              <a:t> Oxford: Oxford University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cs-CZ" dirty="0"/>
              <a:t>Fehling, D. (1989). </a:t>
            </a:r>
            <a:r>
              <a:rPr lang="en-US" i="1" dirty="0"/>
              <a:t>Herodotus and his Sources. Citation, Invention and Narrative Art</a:t>
            </a:r>
            <a:r>
              <a:rPr lang="cs-CZ" i="1" dirty="0"/>
              <a:t>. </a:t>
            </a:r>
            <a:r>
              <a:rPr lang="cs-CZ" dirty="0"/>
              <a:t>Liverpool: </a:t>
            </a:r>
            <a:r>
              <a:rPr lang="cs-CZ" dirty="0" err="1"/>
              <a:t>Cairns</a:t>
            </a:r>
            <a:r>
              <a:rPr lang="cs-CZ" dirty="0"/>
              <a:t>. </a:t>
            </a:r>
          </a:p>
          <a:p>
            <a:r>
              <a:rPr lang="cs-CZ" dirty="0" err="1"/>
              <a:t>Hartog</a:t>
            </a:r>
            <a:r>
              <a:rPr lang="cs-CZ" dirty="0"/>
              <a:t>, F. (1980).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miroir</a:t>
            </a:r>
            <a:r>
              <a:rPr lang="cs-CZ" i="1" dirty="0"/>
              <a:t> </a:t>
            </a:r>
            <a:r>
              <a:rPr lang="cs-CZ" i="1" dirty="0" err="1"/>
              <a:t>d’Hérodote</a:t>
            </a:r>
            <a:r>
              <a:rPr lang="cs-CZ" dirty="0"/>
              <a:t>. Paris: </a:t>
            </a:r>
            <a:r>
              <a:rPr lang="cs-CZ" dirty="0" err="1"/>
              <a:t>Galimard</a:t>
            </a:r>
            <a:r>
              <a:rPr lang="cs-CZ" dirty="0"/>
              <a:t>. </a:t>
            </a:r>
          </a:p>
          <a:p>
            <a:r>
              <a:rPr lang="en-US" dirty="0"/>
              <a:t>Hornblower, S. (2002). "Herodotus and his Sources of Information". In </a:t>
            </a:r>
            <a:r>
              <a:rPr lang="en-US" i="1" dirty="0"/>
              <a:t>Brill's Companion To Herodotus</a:t>
            </a:r>
            <a:r>
              <a:rPr lang="en-US" dirty="0"/>
              <a:t>. Leiden, The Netherlands: Brill. </a:t>
            </a:r>
          </a:p>
          <a:p>
            <a:r>
              <a:rPr lang="en-US" dirty="0">
                <a:effectLst/>
              </a:rPr>
              <a:t>Desmond, W</a:t>
            </a:r>
            <a:r>
              <a:rPr lang="cs-CZ" dirty="0">
                <a:effectLst/>
              </a:rPr>
              <a:t>.</a:t>
            </a:r>
            <a:r>
              <a:rPr lang="cs-CZ" dirty="0"/>
              <a:t> </a:t>
            </a:r>
            <a:r>
              <a:rPr lang="en-US" dirty="0">
                <a:effectLst/>
              </a:rPr>
              <a:t>2004</a:t>
            </a:r>
            <a:r>
              <a:rPr lang="cs-CZ" dirty="0"/>
              <a:t>.</a:t>
            </a:r>
            <a:r>
              <a:rPr lang="en-US" dirty="0">
                <a:effectLst/>
              </a:rPr>
              <a:t> Punishments and the Conclusion of Herodotus’ Histories</a:t>
            </a:r>
            <a:r>
              <a:rPr lang="en-US" i="1" dirty="0">
                <a:effectLst/>
              </a:rPr>
              <a:t>.</a:t>
            </a:r>
            <a:r>
              <a:rPr lang="en-US" dirty="0">
                <a:effectLst/>
              </a:rPr>
              <a:t> Greek, Roman and Byzantine </a:t>
            </a:r>
            <a:r>
              <a:rPr lang="en-US" i="1" dirty="0">
                <a:effectLst/>
              </a:rPr>
              <a:t>Studies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44</a:t>
            </a:r>
            <a:r>
              <a:rPr lang="en-US" dirty="0">
                <a:effectLst/>
              </a:rPr>
              <a:t>(1)</a:t>
            </a:r>
            <a:r>
              <a:rPr lang="cs-CZ" dirty="0">
                <a:effectLst/>
              </a:rPr>
              <a:t>,</a:t>
            </a:r>
            <a:r>
              <a:rPr lang="en-US" dirty="0">
                <a:effectLst/>
              </a:rPr>
              <a:t>19-40.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61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F5210-1082-4D23-805F-3DFD23AE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Řecké 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C00EB-D4B3-4622-824A-0AD25146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Rituály</a:t>
            </a:r>
          </a:p>
          <a:p>
            <a:r>
              <a:rPr lang="cs-CZ" dirty="0"/>
              <a:t>Věštírny</a:t>
            </a:r>
          </a:p>
          <a:p>
            <a:r>
              <a:rPr lang="cs-CZ" dirty="0"/>
              <a:t>Mystéria</a:t>
            </a:r>
          </a:p>
        </p:txBody>
      </p:sp>
    </p:spTree>
    <p:extLst>
      <p:ext uri="{BB962C8B-B14F-4D97-AF65-F5344CB8AC3E}">
        <p14:creationId xmlns:p14="http://schemas.microsoft.com/office/powerpoint/2010/main" val="1735403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1290</TotalTime>
  <Words>1076</Words>
  <Application>Microsoft Office PowerPoint</Application>
  <PresentationFormat>Širokoúhlá obrazovka</PresentationFormat>
  <Paragraphs>143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Dějiny Řecka I - seminář</vt:lpstr>
      <vt:lpstr>Hérodotos</vt:lpstr>
      <vt:lpstr>Prezentace aplikace PowerPoint</vt:lpstr>
      <vt:lpstr>Prezentace aplikace PowerPoint</vt:lpstr>
      <vt:lpstr>Zdroje (str. pdf 94, 104, 125, 166, 222, 445, 73, 171→, 179, 353→, 103, 121, 133, 213, 268, 45, 86, 100, 103, 122, 203, 255, 259, 409</vt:lpstr>
      <vt:lpstr>Příčiny událostí, vlastní zkoumání Hdt, str. pdf 11, 13, 14, 30, 58, 62, 84, 93, 101, 148, 163</vt:lpstr>
      <vt:lpstr>Příčiny událostí, pomsty, str. pdf 265→, 271, 288, 306, 336, 338, 371, 378, 37, 58, 194, 248, 287, 290, 321, 324, 336, 20, 53, 290, 336, 337, 338</vt:lpstr>
      <vt:lpstr>Literatura</vt:lpstr>
      <vt:lpstr>Řecké náboženství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Řecka I - seminář</dc:title>
  <dc:creator>Libor Pruša</dc:creator>
  <cp:lastModifiedBy>Libor Pruša</cp:lastModifiedBy>
  <cp:revision>317</cp:revision>
  <dcterms:created xsi:type="dcterms:W3CDTF">2021-03-31T08:20:37Z</dcterms:created>
  <dcterms:modified xsi:type="dcterms:W3CDTF">2023-04-03T17:40:58Z</dcterms:modified>
</cp:coreProperties>
</file>