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78" r:id="rId8"/>
    <p:sldId id="279" r:id="rId9"/>
    <p:sldId id="280" r:id="rId10"/>
    <p:sldId id="281" r:id="rId11"/>
    <p:sldId id="282" r:id="rId12"/>
    <p:sldId id="283" r:id="rId13"/>
    <p:sldId id="263" r:id="rId14"/>
    <p:sldId id="264" r:id="rId15"/>
    <p:sldId id="265" r:id="rId16"/>
    <p:sldId id="267" r:id="rId17"/>
    <p:sldId id="266" r:id="rId18"/>
    <p:sldId id="268" r:id="rId19"/>
    <p:sldId id="269" r:id="rId20"/>
    <p:sldId id="270" r:id="rId21"/>
    <p:sldId id="271" r:id="rId22"/>
    <p:sldId id="272" r:id="rId23"/>
    <p:sldId id="284" r:id="rId24"/>
    <p:sldId id="285" r:id="rId25"/>
    <p:sldId id="275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ACD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347D-BEAA-4B16-BD67-ABCF2858D867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1627-E078-4682-A30F-1BABA8010E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6560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347D-BEAA-4B16-BD67-ABCF2858D867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1627-E078-4682-A30F-1BABA8010E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9631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347D-BEAA-4B16-BD67-ABCF2858D867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1627-E078-4682-A30F-1BABA8010E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171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347D-BEAA-4B16-BD67-ABCF2858D867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1627-E078-4682-A30F-1BABA8010E75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2867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347D-BEAA-4B16-BD67-ABCF2858D867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1627-E078-4682-A30F-1BABA8010E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6948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347D-BEAA-4B16-BD67-ABCF2858D867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1627-E078-4682-A30F-1BABA8010E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8068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347D-BEAA-4B16-BD67-ABCF2858D867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1627-E078-4682-A30F-1BABA8010E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5550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347D-BEAA-4B16-BD67-ABCF2858D867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1627-E078-4682-A30F-1BABA8010E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2067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347D-BEAA-4B16-BD67-ABCF2858D867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1627-E078-4682-A30F-1BABA8010E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9051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347D-BEAA-4B16-BD67-ABCF2858D867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1627-E078-4682-A30F-1BABA8010E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3285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347D-BEAA-4B16-BD67-ABCF2858D867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1627-E078-4682-A30F-1BABA8010E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0472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347D-BEAA-4B16-BD67-ABCF2858D867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1627-E078-4682-A30F-1BABA8010E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5920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347D-BEAA-4B16-BD67-ABCF2858D867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1627-E078-4682-A30F-1BABA8010E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9750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347D-BEAA-4B16-BD67-ABCF2858D867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1627-E078-4682-A30F-1BABA8010E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0874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347D-BEAA-4B16-BD67-ABCF2858D867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1627-E078-4682-A30F-1BABA8010E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9780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347D-BEAA-4B16-BD67-ABCF2858D867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1627-E078-4682-A30F-1BABA8010E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1098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347D-BEAA-4B16-BD67-ABCF2858D867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1627-E078-4682-A30F-1BABA8010E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5978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E4D347D-BEAA-4B16-BD67-ABCF2858D867}" type="datetimeFigureOut">
              <a:rPr lang="cs-CZ" smtClean="0"/>
              <a:t>11.04.2023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71627-E078-4682-A30F-1BABA8010E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15515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4C48CF-54A4-40BE-8B71-07CD186B13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Dějiny Řecka I - seminář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5084FB7-04E0-4F40-A0F1-08644ACB22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7. hodina</a:t>
            </a:r>
          </a:p>
          <a:p>
            <a:r>
              <a:rPr lang="cs-CZ" dirty="0"/>
              <a:t>Hérodotos; Řecké hry a slavnosti</a:t>
            </a:r>
          </a:p>
        </p:txBody>
      </p:sp>
    </p:spTree>
    <p:extLst>
      <p:ext uri="{BB962C8B-B14F-4D97-AF65-F5344CB8AC3E}">
        <p14:creationId xmlns:p14="http://schemas.microsoft.com/office/powerpoint/2010/main" val="1442039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0B6144-BA36-4A13-BE60-7229B998F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39BCA4-DF2B-43D9-9529-97DD96CA2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Jih – </a:t>
            </a:r>
            <a:r>
              <a:rPr lang="cs-CZ" dirty="0" err="1"/>
              <a:t>Aithiopie</a:t>
            </a:r>
            <a:r>
              <a:rPr lang="cs-CZ" dirty="0"/>
              <a:t>/Arábie – (3.17–25), </a:t>
            </a:r>
            <a:r>
              <a:rPr lang="cs-CZ" dirty="0" err="1"/>
              <a:t>Makrobiové</a:t>
            </a:r>
            <a:r>
              <a:rPr lang="cs-CZ" dirty="0"/>
              <a:t>, spalující žár</a:t>
            </a:r>
          </a:p>
          <a:p>
            <a:r>
              <a:rPr lang="cs-CZ" dirty="0"/>
              <a:t>JZ – Libye/</a:t>
            </a:r>
            <a:r>
              <a:rPr lang="cs-CZ" dirty="0" err="1"/>
              <a:t>Aithiopie</a:t>
            </a:r>
            <a:r>
              <a:rPr lang="cs-CZ" dirty="0"/>
              <a:t> – odtud teče Nil</a:t>
            </a:r>
          </a:p>
          <a:p>
            <a:r>
              <a:rPr lang="cs-CZ" dirty="0"/>
              <a:t>JV – Arábie – (3.107–113), země koření a parfémů, hadi</a:t>
            </a:r>
          </a:p>
          <a:p>
            <a:r>
              <a:rPr lang="cs-CZ" dirty="0"/>
              <a:t>V – Indie – (3.98–106), nejlidnatější, zlato</a:t>
            </a:r>
          </a:p>
          <a:p>
            <a:r>
              <a:rPr lang="cs-CZ" dirty="0"/>
              <a:t>SV – </a:t>
            </a:r>
            <a:r>
              <a:rPr lang="cs-CZ" dirty="0" err="1"/>
              <a:t>Skythie</a:t>
            </a:r>
            <a:r>
              <a:rPr lang="cs-CZ" dirty="0"/>
              <a:t> – (4.25–36), </a:t>
            </a:r>
            <a:r>
              <a:rPr lang="cs-CZ" dirty="0" err="1"/>
              <a:t>gryfové</a:t>
            </a:r>
            <a:r>
              <a:rPr lang="cs-CZ" dirty="0"/>
              <a:t>, jednoocí lidé</a:t>
            </a:r>
          </a:p>
          <a:p>
            <a:r>
              <a:rPr lang="cs-CZ" dirty="0"/>
              <a:t>S – věčný mráz, </a:t>
            </a:r>
            <a:r>
              <a:rPr lang="cs-CZ" dirty="0" err="1"/>
              <a:t>Anthropofagové</a:t>
            </a:r>
            <a:r>
              <a:rPr lang="cs-CZ" dirty="0"/>
              <a:t>, Hyperborejci, </a:t>
            </a:r>
            <a:r>
              <a:rPr lang="cs-CZ" dirty="0" err="1"/>
              <a:t>Neurové</a:t>
            </a:r>
            <a:r>
              <a:rPr lang="cs-CZ" dirty="0"/>
              <a:t>, …</a:t>
            </a:r>
          </a:p>
          <a:p>
            <a:r>
              <a:rPr lang="cs-CZ" dirty="0"/>
              <a:t>SZ, Z – Cínové ostrovy, řeka </a:t>
            </a:r>
            <a:r>
              <a:rPr lang="cs-CZ" dirty="0" err="1"/>
              <a:t>Éridanos</a:t>
            </a:r>
            <a:r>
              <a:rPr lang="cs-CZ" dirty="0"/>
              <a:t>, </a:t>
            </a:r>
            <a:r>
              <a:rPr lang="cs-CZ" dirty="0" err="1"/>
              <a:t>Kynesiové</a:t>
            </a:r>
            <a:r>
              <a:rPr lang="cs-CZ" dirty="0"/>
              <a:t>, </a:t>
            </a:r>
            <a:r>
              <a:rPr lang="cs-CZ" dirty="0" err="1"/>
              <a:t>Hérakleovy</a:t>
            </a:r>
            <a:r>
              <a:rPr lang="cs-CZ" dirty="0"/>
              <a:t> sloupy</a:t>
            </a:r>
          </a:p>
        </p:txBody>
      </p:sp>
    </p:spTree>
    <p:extLst>
      <p:ext uri="{BB962C8B-B14F-4D97-AF65-F5344CB8AC3E}">
        <p14:creationId xmlns:p14="http://schemas.microsoft.com/office/powerpoint/2010/main" val="2347437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DD4393-BFEE-4498-A068-D43339253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86825BA1-392B-42C9-9AED-CE734027DB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60" y="323850"/>
            <a:ext cx="11924774" cy="6534150"/>
          </a:xfrm>
        </p:spPr>
      </p:pic>
    </p:spTree>
    <p:extLst>
      <p:ext uri="{BB962C8B-B14F-4D97-AF65-F5344CB8AC3E}">
        <p14:creationId xmlns:p14="http://schemas.microsoft.com/office/powerpoint/2010/main" val="1143806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3DBDC8-CDC7-9FDA-4BB9-6420C376E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Str. </a:t>
            </a:r>
            <a:r>
              <a:rPr lang="cs-CZ" sz="3200" dirty="0" err="1"/>
              <a:t>pdf</a:t>
            </a:r>
            <a:r>
              <a:rPr lang="cs-CZ" sz="3200" dirty="0"/>
              <a:t> 58, 72, 96, 140, 153, 182, 184, 186, 207, 209, 210, 214, 215, 217, 227, 230, 252, 258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3CA839-04B4-C188-AFB6-C7C455493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Peršané – 1.131–140</a:t>
            </a:r>
          </a:p>
          <a:p>
            <a:r>
              <a:rPr lang="cs-CZ" dirty="0"/>
              <a:t>Babylón – 1.179–199</a:t>
            </a:r>
          </a:p>
          <a:p>
            <a:r>
              <a:rPr lang="cs-CZ" dirty="0"/>
              <a:t>Egypt – 2.35–49, 164</a:t>
            </a:r>
          </a:p>
          <a:p>
            <a:r>
              <a:rPr lang="cs-CZ" dirty="0"/>
              <a:t>Skythové – 4.19–20, 46, 59–75</a:t>
            </a:r>
          </a:p>
          <a:p>
            <a:r>
              <a:rPr lang="cs-CZ" dirty="0"/>
              <a:t>Thrákové/</a:t>
            </a:r>
            <a:r>
              <a:rPr lang="cs-CZ" dirty="0" err="1"/>
              <a:t>Getové</a:t>
            </a:r>
            <a:r>
              <a:rPr lang="cs-CZ" dirty="0"/>
              <a:t> – 4.93–96, 5.3–8</a:t>
            </a:r>
          </a:p>
          <a:p>
            <a:r>
              <a:rPr lang="cs-CZ" dirty="0"/>
              <a:t>Okraje – Západ, Evropa – 4.49, 3.115</a:t>
            </a:r>
          </a:p>
          <a:p>
            <a:r>
              <a:rPr lang="cs-CZ" dirty="0"/>
              <a:t>Východ – Indie, Střední Asie – 3.98–106, </a:t>
            </a:r>
          </a:p>
          <a:p>
            <a:r>
              <a:rPr lang="cs-CZ" dirty="0"/>
              <a:t>Jih – </a:t>
            </a:r>
            <a:r>
              <a:rPr lang="cs-CZ" dirty="0" err="1"/>
              <a:t>Aithiopové</a:t>
            </a:r>
            <a:r>
              <a:rPr lang="cs-CZ" dirty="0"/>
              <a:t> – (3.20), </a:t>
            </a:r>
            <a:r>
              <a:rPr lang="cs-CZ" dirty="0" err="1"/>
              <a:t>Garamantové</a:t>
            </a:r>
            <a:r>
              <a:rPr lang="cs-CZ" dirty="0"/>
              <a:t> (4.183), Arabové (3.107)</a:t>
            </a:r>
          </a:p>
          <a:p>
            <a:r>
              <a:rPr lang="cs-CZ" dirty="0"/>
              <a:t>Sever – Evropa, Asie – </a:t>
            </a:r>
            <a:r>
              <a:rPr lang="cs-CZ" dirty="0" err="1"/>
              <a:t>Agathyrsové</a:t>
            </a:r>
            <a:r>
              <a:rPr lang="cs-CZ" dirty="0"/>
              <a:t>, </a:t>
            </a:r>
            <a:r>
              <a:rPr lang="cs-CZ" dirty="0" err="1"/>
              <a:t>Neurové</a:t>
            </a:r>
            <a:r>
              <a:rPr lang="cs-CZ" dirty="0"/>
              <a:t>, </a:t>
            </a:r>
            <a:r>
              <a:rPr lang="cs-CZ" dirty="0" err="1"/>
              <a:t>Androfagové</a:t>
            </a:r>
            <a:r>
              <a:rPr lang="cs-CZ" dirty="0"/>
              <a:t>, … (4.102–107), Hyperborejci (4.32–36), sever, </a:t>
            </a:r>
            <a:r>
              <a:rPr lang="cs-CZ" dirty="0" err="1"/>
              <a:t>Arimaspové</a:t>
            </a:r>
            <a:r>
              <a:rPr lang="cs-CZ" dirty="0"/>
              <a:t>, … (4.26–28)</a:t>
            </a:r>
          </a:p>
          <a:p>
            <a:r>
              <a:rPr lang="cs-CZ" dirty="0"/>
              <a:t>Obecně – 3.106–116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3381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1A11BD-A54C-4BF8-8326-E96429A7A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7C773-140C-4DEA-AE91-F999731E2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Hérodotos. 2004. </a:t>
            </a:r>
            <a:r>
              <a:rPr lang="cs-CZ" i="1" dirty="0"/>
              <a:t>Dějiny</a:t>
            </a:r>
            <a:r>
              <a:rPr lang="cs-CZ" dirty="0"/>
              <a:t>, Praha: Academia.</a:t>
            </a:r>
          </a:p>
          <a:p>
            <a:r>
              <a:rPr lang="cs-CZ" dirty="0" err="1"/>
              <a:t>Bakker</a:t>
            </a:r>
            <a:r>
              <a:rPr lang="cs-CZ" dirty="0"/>
              <a:t>, E. J., de </a:t>
            </a:r>
            <a:r>
              <a:rPr lang="cs-CZ" dirty="0" err="1"/>
              <a:t>Jong</a:t>
            </a:r>
            <a:r>
              <a:rPr lang="cs-CZ" dirty="0"/>
              <a:t>, I. J., &amp; van </a:t>
            </a:r>
            <a:r>
              <a:rPr lang="cs-CZ" dirty="0" err="1"/>
              <a:t>Wees</a:t>
            </a:r>
            <a:r>
              <a:rPr lang="cs-CZ" dirty="0"/>
              <a:t>, H. (</a:t>
            </a:r>
            <a:r>
              <a:rPr lang="cs-CZ" dirty="0" err="1"/>
              <a:t>Eds</a:t>
            </a:r>
            <a:r>
              <a:rPr lang="cs-CZ" dirty="0"/>
              <a:t>.). 2002). </a:t>
            </a:r>
            <a:r>
              <a:rPr lang="cs-CZ" i="1" dirty="0" err="1"/>
              <a:t>Brill's</a:t>
            </a:r>
            <a:r>
              <a:rPr lang="cs-CZ" i="1" dirty="0"/>
              <a:t> </a:t>
            </a:r>
            <a:r>
              <a:rPr lang="cs-CZ" i="1" dirty="0" err="1"/>
              <a:t>Companion</a:t>
            </a:r>
            <a:r>
              <a:rPr lang="cs-CZ" i="1" dirty="0"/>
              <a:t> to </a:t>
            </a:r>
            <a:r>
              <a:rPr lang="cs-CZ" i="1" dirty="0" err="1"/>
              <a:t>Herodotus</a:t>
            </a:r>
            <a:r>
              <a:rPr lang="cs-CZ" dirty="0"/>
              <a:t>. Leiden: </a:t>
            </a:r>
            <a:r>
              <a:rPr lang="cs-CZ" dirty="0" err="1"/>
              <a:t>Brill</a:t>
            </a:r>
            <a:r>
              <a:rPr lang="cs-CZ" dirty="0"/>
              <a:t>.</a:t>
            </a:r>
          </a:p>
          <a:p>
            <a:r>
              <a:rPr lang="en-US" dirty="0"/>
              <a:t>Sheehan, S. 2018. </a:t>
            </a:r>
            <a:r>
              <a:rPr lang="en-US" i="1" dirty="0"/>
              <a:t>A Gu</a:t>
            </a:r>
            <a:r>
              <a:rPr lang="cs-CZ" i="1" dirty="0"/>
              <a:t>i</a:t>
            </a:r>
            <a:r>
              <a:rPr lang="en-US" i="1" dirty="0"/>
              <a:t>de to Reading Herodotus’ Histories</a:t>
            </a:r>
            <a:r>
              <a:rPr lang="en-US" dirty="0"/>
              <a:t>. London: Bloomsbury Academic. </a:t>
            </a:r>
            <a:endParaRPr lang="cs-CZ" dirty="0"/>
          </a:p>
          <a:p>
            <a:r>
              <a:rPr lang="en-US" dirty="0" err="1"/>
              <a:t>Romm</a:t>
            </a:r>
            <a:r>
              <a:rPr lang="en-US" dirty="0"/>
              <a:t>, J. 1992. </a:t>
            </a:r>
            <a:r>
              <a:rPr lang="en-US" i="1" dirty="0"/>
              <a:t>The Edges of the Earth in Ancient Thought: Geography, Exploration, and Fiction</a:t>
            </a:r>
            <a:r>
              <a:rPr lang="en-US" dirty="0"/>
              <a:t>. P</a:t>
            </a:r>
            <a:r>
              <a:rPr lang="cs-CZ" dirty="0" err="1"/>
              <a:t>rinceton</a:t>
            </a:r>
            <a:r>
              <a:rPr lang="en-US" dirty="0"/>
              <a:t>: Princeton University Press.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1612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CF5210-1082-4D23-805F-3DFD23AEE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Řecké hry a slavnosti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5C00EB-D4B3-4622-824A-0AD25146E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Počátky „sportovních“ her – již u Homéra, pohřební slavnosti</a:t>
            </a:r>
          </a:p>
          <a:p>
            <a:r>
              <a:rPr lang="cs-CZ" dirty="0"/>
              <a:t>Spojené s náboženstvím (kult božstva), obecním /státním svátkem</a:t>
            </a:r>
          </a:p>
          <a:p>
            <a:r>
              <a:rPr lang="cs-CZ" dirty="0"/>
              <a:t>Panhelénské hry – 4</a:t>
            </a:r>
          </a:p>
          <a:p>
            <a:r>
              <a:rPr lang="cs-CZ" dirty="0"/>
              <a:t>Lokální hry</a:t>
            </a:r>
          </a:p>
          <a:p>
            <a:r>
              <a:rPr lang="cs-CZ" dirty="0"/>
              <a:t>Agón (</a:t>
            </a:r>
            <a:r>
              <a:rPr lang="cs-CZ" i="1" dirty="0" err="1"/>
              <a:t>ἀγών</a:t>
            </a:r>
            <a:r>
              <a:rPr lang="cs-CZ" dirty="0"/>
              <a:t>), </a:t>
            </a:r>
            <a:r>
              <a:rPr lang="cs-CZ" dirty="0" err="1"/>
              <a:t>agónes</a:t>
            </a:r>
            <a:endParaRPr lang="cs-CZ" dirty="0"/>
          </a:p>
          <a:p>
            <a:r>
              <a:rPr lang="cs-CZ" dirty="0"/>
              <a:t>Gymnické, </a:t>
            </a:r>
            <a:r>
              <a:rPr lang="cs-CZ" dirty="0" err="1"/>
              <a:t>hippické</a:t>
            </a:r>
            <a:r>
              <a:rPr lang="cs-CZ" dirty="0"/>
              <a:t>, múzické (soutěže </a:t>
            </a:r>
            <a:r>
              <a:rPr lang="cs-CZ" dirty="0" err="1"/>
              <a:t>rhapsódů</a:t>
            </a:r>
            <a:r>
              <a:rPr lang="cs-CZ" dirty="0"/>
              <a:t>, básnictví, řečnictví, divadelních představení, hudba) </a:t>
            </a:r>
          </a:p>
          <a:p>
            <a:r>
              <a:rPr lang="cs-CZ" i="1" dirty="0" err="1"/>
              <a:t>Ekecheiriá</a:t>
            </a:r>
            <a:r>
              <a:rPr lang="cs-CZ" i="1" dirty="0"/>
              <a:t> - </a:t>
            </a:r>
            <a:r>
              <a:rPr lang="cs-CZ" dirty="0"/>
              <a:t> všeobecný mír mezi Řeky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735403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CA1D43-D24A-4FC1-946D-C4FBB8690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3D642A-706B-4098-BD6B-AE4762F0E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Olympijské hry</a:t>
            </a:r>
          </a:p>
          <a:p>
            <a:r>
              <a:rPr lang="cs-CZ" dirty="0"/>
              <a:t>Olympie, </a:t>
            </a:r>
            <a:r>
              <a:rPr lang="cs-CZ" dirty="0" err="1"/>
              <a:t>Élis</a:t>
            </a:r>
            <a:r>
              <a:rPr lang="cs-CZ" dirty="0"/>
              <a:t>, posvátný okrsek </a:t>
            </a:r>
            <a:r>
              <a:rPr lang="cs-CZ" dirty="0" err="1"/>
              <a:t>Altis</a:t>
            </a:r>
            <a:endParaRPr lang="cs-CZ" dirty="0"/>
          </a:p>
          <a:p>
            <a:r>
              <a:rPr lang="cs-CZ" dirty="0"/>
              <a:t>Na počest boha Dia</a:t>
            </a:r>
          </a:p>
          <a:p>
            <a:r>
              <a:rPr lang="cs-CZ" dirty="0"/>
              <a:t>Jednou za 4 roky, červenec/srpen</a:t>
            </a:r>
          </a:p>
          <a:p>
            <a:r>
              <a:rPr lang="cs-CZ" dirty="0"/>
              <a:t>První hry – 776 </a:t>
            </a:r>
            <a:r>
              <a:rPr lang="cs-CZ" dirty="0" err="1"/>
              <a:t>pnl</a:t>
            </a:r>
            <a:r>
              <a:rPr lang="cs-CZ" dirty="0"/>
              <a:t> (počátek datování, </a:t>
            </a:r>
            <a:r>
              <a:rPr lang="cs-CZ" i="1" dirty="0" err="1"/>
              <a:t>olympiada</a:t>
            </a:r>
            <a:r>
              <a:rPr lang="cs-CZ" dirty="0"/>
              <a:t>, </a:t>
            </a:r>
            <a:r>
              <a:rPr lang="cs-CZ" i="1" dirty="0" err="1"/>
              <a:t>periodos</a:t>
            </a:r>
            <a:r>
              <a:rPr lang="cs-CZ" dirty="0"/>
              <a:t>)</a:t>
            </a:r>
          </a:p>
          <a:p>
            <a:r>
              <a:rPr lang="cs-CZ" dirty="0"/>
              <a:t>5–7 dní, úředníci </a:t>
            </a:r>
            <a:r>
              <a:rPr lang="cs-CZ" dirty="0" err="1"/>
              <a:t>hellánodikové</a:t>
            </a:r>
            <a:endParaRPr lang="cs-CZ" dirty="0"/>
          </a:p>
          <a:p>
            <a:r>
              <a:rPr lang="cs-CZ" dirty="0"/>
              <a:t>Nutný výcvik pro účast</a:t>
            </a:r>
          </a:p>
          <a:p>
            <a:r>
              <a:rPr lang="cs-CZ" dirty="0"/>
              <a:t>Zrušeny 393 </a:t>
            </a:r>
            <a:r>
              <a:rPr lang="cs-CZ" dirty="0" err="1"/>
              <a:t>nl</a:t>
            </a:r>
            <a:endParaRPr lang="cs-CZ" dirty="0"/>
          </a:p>
          <a:p>
            <a:r>
              <a:rPr lang="cs-CZ" dirty="0"/>
              <a:t>Jeden z divů světa – socha Dia</a:t>
            </a:r>
          </a:p>
        </p:txBody>
      </p:sp>
      <p:pic>
        <p:nvPicPr>
          <p:cNvPr id="7" name="Obrázek 6" descr="Obsah obrázku budova, exteriér, žlutá, oltář&#10;&#10;Popis byl vytvořen automaticky">
            <a:extLst>
              <a:ext uri="{FF2B5EF4-FFF2-40B4-BE49-F238E27FC236}">
                <a16:creationId xmlns:a16="http://schemas.microsoft.com/office/drawing/2014/main" id="{D8C37A31-9917-4528-A227-0B67E1152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824" y="3668397"/>
            <a:ext cx="2843784" cy="288340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77B0076-78D6-42B9-B685-93D004BC64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189" y="306195"/>
            <a:ext cx="4940903" cy="312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829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3328FC-19D1-4275-96C8-8F49B9520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3FE535-72A0-4A3A-85AE-B8CDBD1CF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Soutěže</a:t>
            </a:r>
          </a:p>
          <a:p>
            <a:r>
              <a:rPr lang="cs-CZ" dirty="0"/>
              <a:t>Stadion (192,27 m, jednotka vzdálenosti)</a:t>
            </a:r>
          </a:p>
          <a:p>
            <a:r>
              <a:rPr lang="cs-CZ" dirty="0"/>
              <a:t>Běh na 1 stadion – původně jediná disciplína</a:t>
            </a:r>
          </a:p>
          <a:p>
            <a:r>
              <a:rPr lang="cs-CZ" dirty="0" err="1"/>
              <a:t>Diaulos</a:t>
            </a:r>
            <a:r>
              <a:rPr lang="cs-CZ" dirty="0"/>
              <a:t> – běh na 2 stadia</a:t>
            </a:r>
          </a:p>
          <a:p>
            <a:r>
              <a:rPr lang="cs-CZ" dirty="0"/>
              <a:t>Dolichos – dlouhý běh</a:t>
            </a:r>
          </a:p>
          <a:p>
            <a:r>
              <a:rPr lang="cs-CZ" dirty="0"/>
              <a:t>Pětiboj – běh, zápas, skok daleký, hod oštěpem, diskem</a:t>
            </a:r>
          </a:p>
          <a:p>
            <a:r>
              <a:rPr lang="cs-CZ" dirty="0"/>
              <a:t>Box</a:t>
            </a:r>
          </a:p>
          <a:p>
            <a:r>
              <a:rPr lang="cs-CZ" dirty="0"/>
              <a:t>Zápas</a:t>
            </a:r>
          </a:p>
          <a:p>
            <a:r>
              <a:rPr lang="cs-CZ" dirty="0"/>
              <a:t>Pankration</a:t>
            </a:r>
          </a:p>
          <a:p>
            <a:r>
              <a:rPr lang="cs-CZ" dirty="0" err="1"/>
              <a:t>Hoplítodromos</a:t>
            </a:r>
            <a:endParaRPr lang="cs-CZ" dirty="0"/>
          </a:p>
          <a:p>
            <a:endParaRPr lang="cs-CZ" dirty="0"/>
          </a:p>
        </p:txBody>
      </p:sp>
      <p:pic>
        <p:nvPicPr>
          <p:cNvPr id="7" name="Obrázek 6" descr="Obsah obrázku tráva, obloha, exteriér, sportovní hra&#10;&#10;Popis byl vytvořen automaticky">
            <a:extLst>
              <a:ext uri="{FF2B5EF4-FFF2-40B4-BE49-F238E27FC236}">
                <a16:creationId xmlns:a16="http://schemas.microsoft.com/office/drawing/2014/main" id="{2363C322-7F00-4A80-A60D-E59D96FC6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133" y="291114"/>
            <a:ext cx="4876800" cy="2895600"/>
          </a:xfrm>
          <a:prstGeom prst="rect">
            <a:avLst/>
          </a:prstGeom>
        </p:spPr>
      </p:pic>
      <p:pic>
        <p:nvPicPr>
          <p:cNvPr id="9" name="Obrázek 8" descr="Obsah obrázku černá, sklenice&#10;&#10;Popis byl vytvořen automaticky">
            <a:extLst>
              <a:ext uri="{FF2B5EF4-FFF2-40B4-BE49-F238E27FC236}">
                <a16:creationId xmlns:a16="http://schemas.microsoft.com/office/drawing/2014/main" id="{F05D9DF1-B56D-4BB4-95D8-C4C0DE8DCF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862" y="3364952"/>
            <a:ext cx="1644991" cy="1315672"/>
          </a:xfrm>
          <a:prstGeom prst="rect">
            <a:avLst/>
          </a:prstGeom>
        </p:spPr>
      </p:pic>
      <p:pic>
        <p:nvPicPr>
          <p:cNvPr id="11" name="Obrázek 10" descr="Obsah obrázku text, kylix, hrníček&#10;&#10;Popis byl vytvořen automaticky">
            <a:extLst>
              <a:ext uri="{FF2B5EF4-FFF2-40B4-BE49-F238E27FC236}">
                <a16:creationId xmlns:a16="http://schemas.microsoft.com/office/drawing/2014/main" id="{DD3DF970-433B-4EF4-9C22-C69575F908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853" y="3386384"/>
            <a:ext cx="1924049" cy="1443037"/>
          </a:xfrm>
          <a:prstGeom prst="rect">
            <a:avLst/>
          </a:prstGeom>
        </p:spPr>
      </p:pic>
      <p:pic>
        <p:nvPicPr>
          <p:cNvPr id="13" name="Obrázek 12" descr="Obsah obrázku exteriér, osoba, sport&#10;&#10;Popis byl vytvořen automaticky">
            <a:extLst>
              <a:ext uri="{FF2B5EF4-FFF2-40B4-BE49-F238E27FC236}">
                <a16:creationId xmlns:a16="http://schemas.microsoft.com/office/drawing/2014/main" id="{FAD2DEF8-7073-427F-98E6-2F4A0BC6A5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486" y="4829421"/>
            <a:ext cx="196215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94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7A509D-37F8-4D23-8A17-0DAFF9B85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CFC719-ABD7-4422-9E50-64625F308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Jezdecké disciplíny – na </a:t>
            </a:r>
            <a:r>
              <a:rPr lang="cs-CZ" dirty="0" err="1"/>
              <a:t>hippodromu</a:t>
            </a:r>
            <a:endParaRPr lang="cs-CZ" dirty="0"/>
          </a:p>
          <a:p>
            <a:r>
              <a:rPr lang="cs-CZ" dirty="0"/>
              <a:t>Dvoj-, čtyřspřeží, dostih</a:t>
            </a:r>
          </a:p>
          <a:p>
            <a:r>
              <a:rPr lang="cs-CZ" dirty="0"/>
              <a:t>Vítězem je majitel koně</a:t>
            </a:r>
          </a:p>
          <a:p>
            <a:endParaRPr lang="cs-CZ" dirty="0"/>
          </a:p>
          <a:p>
            <a:r>
              <a:rPr lang="cs-CZ" dirty="0"/>
              <a:t>Soutěž trubačů a hlasatelů</a:t>
            </a:r>
          </a:p>
          <a:p>
            <a:r>
              <a:rPr lang="cs-CZ" dirty="0"/>
              <a:t>Vítězové – </a:t>
            </a:r>
            <a:r>
              <a:rPr lang="cs-CZ" dirty="0" err="1"/>
              <a:t>olympioníkové</a:t>
            </a:r>
            <a:r>
              <a:rPr lang="cs-CZ" dirty="0"/>
              <a:t>, palmová ratolest, olivový věnec, sochy, básně (</a:t>
            </a:r>
            <a:r>
              <a:rPr lang="cs-CZ" dirty="0" err="1"/>
              <a:t>Pindaros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Ženy – </a:t>
            </a:r>
            <a:r>
              <a:rPr lang="cs-CZ" dirty="0" err="1"/>
              <a:t>Héraie</a:t>
            </a:r>
            <a:r>
              <a:rPr lang="cs-CZ" dirty="0"/>
              <a:t>, závod v běhu, ne součást </a:t>
            </a:r>
            <a:r>
              <a:rPr lang="cs-CZ" dirty="0" err="1"/>
              <a:t>olymp</a:t>
            </a:r>
            <a:r>
              <a:rPr lang="cs-CZ" dirty="0"/>
              <a:t>. her</a:t>
            </a: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0C5A8787-B9DA-4F91-8763-15EFDE0422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675" y="950258"/>
            <a:ext cx="523875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402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D7201E-EF61-46DC-8D1F-65970DCB1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1C354B2-FB1C-4387-8FED-7F805197C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/>
              <a:t>Pýthijské</a:t>
            </a:r>
            <a:r>
              <a:rPr lang="cs-CZ" dirty="0"/>
              <a:t> hry</a:t>
            </a:r>
          </a:p>
          <a:p>
            <a:r>
              <a:rPr lang="cs-CZ" dirty="0"/>
              <a:t>Delfy</a:t>
            </a:r>
          </a:p>
          <a:p>
            <a:r>
              <a:rPr lang="cs-CZ" dirty="0"/>
              <a:t>Na počest Apollóna (zabití </a:t>
            </a:r>
            <a:r>
              <a:rPr lang="cs-CZ" dirty="0" err="1"/>
              <a:t>Pýthóna</a:t>
            </a:r>
            <a:r>
              <a:rPr lang="cs-CZ" dirty="0"/>
              <a:t>)</a:t>
            </a:r>
          </a:p>
          <a:p>
            <a:r>
              <a:rPr lang="cs-CZ" dirty="0"/>
              <a:t>6. stol. </a:t>
            </a:r>
            <a:r>
              <a:rPr lang="cs-CZ" dirty="0" err="1"/>
              <a:t>pnl</a:t>
            </a:r>
            <a:r>
              <a:rPr lang="cs-CZ" dirty="0"/>
              <a:t> (582) – 4. stol. </a:t>
            </a:r>
            <a:r>
              <a:rPr lang="cs-CZ" dirty="0" err="1"/>
              <a:t>nl</a:t>
            </a:r>
            <a:endParaRPr lang="cs-CZ" dirty="0"/>
          </a:p>
          <a:p>
            <a:r>
              <a:rPr lang="cs-CZ" dirty="0"/>
              <a:t>1 za čtyři roky (2. rok po olympijských), srpen/září</a:t>
            </a:r>
          </a:p>
          <a:p>
            <a:r>
              <a:rPr lang="cs-CZ" dirty="0"/>
              <a:t>6–8 dní</a:t>
            </a:r>
          </a:p>
          <a:p>
            <a:r>
              <a:rPr lang="cs-CZ" dirty="0"/>
              <a:t>Účast žen</a:t>
            </a:r>
          </a:p>
          <a:p>
            <a:r>
              <a:rPr lang="cs-CZ" dirty="0"/>
              <a:t>Původně múzické soutěže, poté i gymnické a jezdecké</a:t>
            </a:r>
          </a:p>
          <a:p>
            <a:r>
              <a:rPr lang="cs-CZ" dirty="0"/>
              <a:t>Soutěže hudební – kithara, aulos, zpěv</a:t>
            </a:r>
          </a:p>
          <a:p>
            <a:r>
              <a:rPr lang="cs-CZ" dirty="0"/>
              <a:t>Vítěz – vavřínový věnec, palmová ratolest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 descr="Obsah obrázku příroda, exteriér&#10;&#10;Popis byl vytvořen automaticky">
            <a:extLst>
              <a:ext uri="{FF2B5EF4-FFF2-40B4-BE49-F238E27FC236}">
                <a16:creationId xmlns:a16="http://schemas.microsoft.com/office/drawing/2014/main" id="{6472EE05-56E4-408F-890F-5F44035B3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684" y="249551"/>
            <a:ext cx="2389884" cy="3174967"/>
          </a:xfrm>
          <a:prstGeom prst="rect">
            <a:avLst/>
          </a:prstGeom>
        </p:spPr>
      </p:pic>
      <p:pic>
        <p:nvPicPr>
          <p:cNvPr id="7" name="Obrázek 6" descr="Obsah obrázku exteriér, tráva, skála, příroda&#10;&#10;Popis byl vytvořen automaticky">
            <a:extLst>
              <a:ext uri="{FF2B5EF4-FFF2-40B4-BE49-F238E27FC236}">
                <a16:creationId xmlns:a16="http://schemas.microsoft.com/office/drawing/2014/main" id="{E0E9EAF8-5EBB-489E-9EC5-51BB55F81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525" y="3775398"/>
            <a:ext cx="2905125" cy="19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39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2E2519-A6AC-4707-A00E-09A899279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55AA65B-6E6B-4D5F-A1D7-848235FBC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Isthmické</a:t>
            </a:r>
            <a:r>
              <a:rPr lang="cs-CZ" dirty="0"/>
              <a:t> hry</a:t>
            </a:r>
          </a:p>
          <a:p>
            <a:r>
              <a:rPr lang="cs-CZ" dirty="0" err="1"/>
              <a:t>Isthmos</a:t>
            </a:r>
            <a:r>
              <a:rPr lang="cs-CZ" dirty="0"/>
              <a:t>, </a:t>
            </a:r>
            <a:r>
              <a:rPr lang="cs-CZ" dirty="0" err="1"/>
              <a:t>Korint</a:t>
            </a:r>
            <a:r>
              <a:rPr lang="cs-CZ" dirty="0"/>
              <a:t> (</a:t>
            </a:r>
            <a:r>
              <a:rPr lang="cs-CZ" dirty="0" err="1"/>
              <a:t>Sikyón</a:t>
            </a:r>
            <a:r>
              <a:rPr lang="cs-CZ" dirty="0"/>
              <a:t>)</a:t>
            </a:r>
          </a:p>
          <a:p>
            <a:r>
              <a:rPr lang="cs-CZ" dirty="0" err="1"/>
              <a:t>Poseidón</a:t>
            </a:r>
            <a:endParaRPr lang="cs-CZ" dirty="0"/>
          </a:p>
          <a:p>
            <a:r>
              <a:rPr lang="cs-CZ" dirty="0"/>
              <a:t>Od 6. stol. </a:t>
            </a:r>
            <a:r>
              <a:rPr lang="cs-CZ" dirty="0" err="1"/>
              <a:t>pnl</a:t>
            </a:r>
            <a:endParaRPr lang="cs-CZ" dirty="0"/>
          </a:p>
          <a:p>
            <a:r>
              <a:rPr lang="cs-CZ" dirty="0"/>
              <a:t>Jednou za 2 roky (rok po a před olympijskými), jaro</a:t>
            </a:r>
          </a:p>
          <a:p>
            <a:r>
              <a:rPr lang="cs-CZ" dirty="0"/>
              <a:t>Jezdecké, gymnické i múzické soutěže</a:t>
            </a:r>
          </a:p>
          <a:p>
            <a:r>
              <a:rPr lang="cs-CZ" dirty="0"/>
              <a:t>Vítěz – věnec z miříku, borovice/smrku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 descr="Obsah obrázku staré, mince, stavební materiál, kámen&#10;&#10;Popis byl vytvořen automaticky">
            <a:extLst>
              <a:ext uri="{FF2B5EF4-FFF2-40B4-BE49-F238E27FC236}">
                <a16:creationId xmlns:a16="http://schemas.microsoft.com/office/drawing/2014/main" id="{098807C3-67A0-4659-87BF-53205284F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982" y="452718"/>
            <a:ext cx="2619375" cy="2495550"/>
          </a:xfrm>
          <a:prstGeom prst="rect">
            <a:avLst/>
          </a:prstGeom>
        </p:spPr>
      </p:pic>
      <p:pic>
        <p:nvPicPr>
          <p:cNvPr id="7" name="Obrázek 6" descr="Obsah obrázku strom, exteriér, budova, park&#10;&#10;Popis byl vytvořen automaticky">
            <a:extLst>
              <a:ext uri="{FF2B5EF4-FFF2-40B4-BE49-F238E27FC236}">
                <a16:creationId xmlns:a16="http://schemas.microsoft.com/office/drawing/2014/main" id="{E96DFE22-EBB8-4A13-9657-DF709D4C31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725" y="3814482"/>
            <a:ext cx="3868049" cy="184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797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E4845A-8FEA-4F17-A753-1D9097DBE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Hérodotos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FFD3C1-17B2-4FB7-B838-A21B2EA79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Ἡρόδοτος</a:t>
            </a:r>
            <a:endParaRPr lang="cs-CZ" dirty="0"/>
          </a:p>
          <a:p>
            <a:r>
              <a:rPr lang="cs-CZ" dirty="0"/>
              <a:t>5. stol. </a:t>
            </a:r>
            <a:r>
              <a:rPr lang="cs-CZ" dirty="0" err="1"/>
              <a:t>pnl</a:t>
            </a:r>
            <a:r>
              <a:rPr lang="cs-CZ" dirty="0"/>
              <a:t>.</a:t>
            </a:r>
          </a:p>
          <a:p>
            <a:r>
              <a:rPr lang="cs-CZ" dirty="0" err="1"/>
              <a:t>Halikarnássos</a:t>
            </a:r>
            <a:r>
              <a:rPr lang="cs-CZ" dirty="0"/>
              <a:t>, </a:t>
            </a:r>
            <a:r>
              <a:rPr lang="cs-CZ" dirty="0" err="1"/>
              <a:t>Kárie</a:t>
            </a:r>
            <a:endParaRPr lang="cs-CZ" dirty="0"/>
          </a:p>
          <a:p>
            <a:r>
              <a:rPr lang="cs-CZ" dirty="0"/>
              <a:t>Cestování po Středomoří – Egypt, Fénicie, Babylón </a:t>
            </a:r>
          </a:p>
          <a:p>
            <a:r>
              <a:rPr lang="cs-CZ" i="1" dirty="0"/>
              <a:t>Dějiny</a:t>
            </a:r>
          </a:p>
          <a:p>
            <a:r>
              <a:rPr lang="cs-CZ" dirty="0"/>
              <a:t>Střet mezi Řeckem a Persií – hlavní dějinná událost</a:t>
            </a:r>
            <a:endParaRPr lang="cs-CZ" i="1" dirty="0"/>
          </a:p>
          <a:p>
            <a:r>
              <a:rPr lang="cs-CZ" dirty="0"/>
              <a:t>Rozsáhlé odbočky (</a:t>
            </a:r>
            <a:r>
              <a:rPr lang="cs-CZ" i="1" dirty="0" err="1"/>
              <a:t>logoi</a:t>
            </a:r>
            <a:r>
              <a:rPr lang="cs-CZ" dirty="0"/>
              <a:t>)</a:t>
            </a:r>
          </a:p>
          <a:p>
            <a:r>
              <a:rPr lang="cs-CZ" dirty="0"/>
              <a:t>Osud</a:t>
            </a:r>
          </a:p>
          <a:p>
            <a:r>
              <a:rPr lang="cs-CZ" dirty="0"/>
              <a:t>Vysvětlování příčin událostí</a:t>
            </a:r>
          </a:p>
          <a:p>
            <a:endParaRPr lang="cs-CZ" dirty="0"/>
          </a:p>
          <a:p>
            <a:endParaRPr lang="cs-CZ" dirty="0"/>
          </a:p>
          <a:p>
            <a:endParaRPr lang="cs-CZ" i="1" dirty="0"/>
          </a:p>
        </p:txBody>
      </p:sp>
      <p:pic>
        <p:nvPicPr>
          <p:cNvPr id="5" name="Obrázek 4" descr="Obsah obrázku osoba, socha, staré, kámen&#10;&#10;Popis byl vytvořen automaticky">
            <a:extLst>
              <a:ext uri="{FF2B5EF4-FFF2-40B4-BE49-F238E27FC236}">
                <a16:creationId xmlns:a16="http://schemas.microsoft.com/office/drawing/2014/main" id="{837FCCDF-EE0B-4558-A120-DC51BCB70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075" y="171450"/>
            <a:ext cx="23114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777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099068-25B7-4F94-BC1E-E83034CCE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E6C014-E892-4E92-9C02-92CC1658C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Nemejské</a:t>
            </a:r>
            <a:r>
              <a:rPr lang="cs-CZ" dirty="0"/>
              <a:t> hry</a:t>
            </a:r>
          </a:p>
          <a:p>
            <a:r>
              <a:rPr lang="cs-CZ" dirty="0" err="1"/>
              <a:t>Nemeia</a:t>
            </a:r>
            <a:r>
              <a:rPr lang="cs-CZ" dirty="0"/>
              <a:t>, Peloponnésos</a:t>
            </a:r>
          </a:p>
          <a:p>
            <a:r>
              <a:rPr lang="cs-CZ" dirty="0"/>
              <a:t>Zeus</a:t>
            </a:r>
          </a:p>
          <a:p>
            <a:r>
              <a:rPr lang="cs-CZ" dirty="0"/>
              <a:t>573 </a:t>
            </a:r>
            <a:r>
              <a:rPr lang="cs-CZ" dirty="0" err="1"/>
              <a:t>pnl</a:t>
            </a:r>
            <a:endParaRPr lang="cs-CZ" dirty="0"/>
          </a:p>
          <a:p>
            <a:r>
              <a:rPr lang="cs-CZ" dirty="0"/>
              <a:t>Jednou za 2 roky (rok po a před </a:t>
            </a:r>
            <a:r>
              <a:rPr lang="cs-CZ" dirty="0" err="1"/>
              <a:t>olymp</a:t>
            </a:r>
            <a:r>
              <a:rPr lang="cs-CZ" dirty="0"/>
              <a:t>.), červenec</a:t>
            </a:r>
          </a:p>
          <a:p>
            <a:r>
              <a:rPr lang="cs-CZ" dirty="0"/>
              <a:t>Gymnické, jezdecké soutěže (v helénismu i múzické)</a:t>
            </a:r>
          </a:p>
          <a:p>
            <a:r>
              <a:rPr lang="cs-CZ" dirty="0"/>
              <a:t>Vítěz – věnec z miříku</a:t>
            </a:r>
          </a:p>
        </p:txBody>
      </p:sp>
      <p:pic>
        <p:nvPicPr>
          <p:cNvPr id="5" name="Obrázek 4" descr="Obsah obrázku obloha, strom, tráva, exteriér&#10;&#10;Popis byl vytvořen automaticky">
            <a:extLst>
              <a:ext uri="{FF2B5EF4-FFF2-40B4-BE49-F238E27FC236}">
                <a16:creationId xmlns:a16="http://schemas.microsoft.com/office/drawing/2014/main" id="{4B3694CE-5A43-4DB3-8B83-A546B4E4D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418" y="452718"/>
            <a:ext cx="3638869" cy="241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211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11F2AE-5A27-4AAB-A39B-45E9E1EC9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D43681-9814-4BCF-BCD1-A5DC5CB13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/>
              <a:t>Panathénaje</a:t>
            </a:r>
            <a:endParaRPr lang="cs-CZ" dirty="0"/>
          </a:p>
          <a:p>
            <a:r>
              <a:rPr lang="cs-CZ" dirty="0"/>
              <a:t>Athény </a:t>
            </a:r>
          </a:p>
          <a:p>
            <a:r>
              <a:rPr lang="cs-CZ" dirty="0"/>
              <a:t>Athéna</a:t>
            </a:r>
          </a:p>
          <a:p>
            <a:r>
              <a:rPr lang="cs-CZ" dirty="0"/>
              <a:t>Velké Pan. – jednou za 4 roky, 2 roky po </a:t>
            </a:r>
            <a:r>
              <a:rPr lang="cs-CZ" dirty="0" err="1"/>
              <a:t>olymp</a:t>
            </a:r>
            <a:r>
              <a:rPr lang="cs-CZ" dirty="0"/>
              <a:t>., červenec, týden</a:t>
            </a:r>
          </a:p>
          <a:p>
            <a:r>
              <a:rPr lang="cs-CZ" dirty="0"/>
              <a:t>Malé Pan. – každý rok, 2 dny</a:t>
            </a:r>
          </a:p>
          <a:p>
            <a:r>
              <a:rPr lang="cs-CZ" dirty="0"/>
              <a:t>566 </a:t>
            </a:r>
            <a:r>
              <a:rPr lang="cs-CZ" dirty="0" err="1"/>
              <a:t>pnl</a:t>
            </a:r>
            <a:r>
              <a:rPr lang="cs-CZ" dirty="0"/>
              <a:t> – 4. stol. </a:t>
            </a:r>
            <a:r>
              <a:rPr lang="cs-CZ" dirty="0" err="1"/>
              <a:t>nl</a:t>
            </a:r>
            <a:endParaRPr lang="cs-CZ" dirty="0"/>
          </a:p>
          <a:p>
            <a:r>
              <a:rPr lang="cs-CZ" dirty="0"/>
              <a:t>Průvod na Akropoli (</a:t>
            </a:r>
            <a:r>
              <a:rPr lang="cs-CZ" i="1" dirty="0" err="1"/>
              <a:t>pompé</a:t>
            </a:r>
            <a:r>
              <a:rPr lang="cs-CZ" dirty="0"/>
              <a:t>), nový šat (</a:t>
            </a:r>
            <a:r>
              <a:rPr lang="cs-CZ" i="1" dirty="0"/>
              <a:t>peplos</a:t>
            </a:r>
            <a:r>
              <a:rPr lang="cs-CZ" dirty="0"/>
              <a:t>) soše bohyně Athény</a:t>
            </a:r>
          </a:p>
          <a:p>
            <a:r>
              <a:rPr lang="cs-CZ" dirty="0"/>
              <a:t>Gymnické, jezdecké i múzické soutěže</a:t>
            </a:r>
          </a:p>
          <a:p>
            <a:r>
              <a:rPr lang="cs-CZ" dirty="0"/>
              <a:t>Běh s pochodněmi, hod oštěpem za jízdy</a:t>
            </a:r>
          </a:p>
          <a:p>
            <a:r>
              <a:rPr lang="cs-CZ" dirty="0"/>
              <a:t>Vítěz – amfory s olivovým olejem</a:t>
            </a:r>
          </a:p>
        </p:txBody>
      </p:sp>
      <p:pic>
        <p:nvPicPr>
          <p:cNvPr id="5" name="Obrázek 4" descr="Obsah obrázku zeď, interiér, plavidlo, sklenice&#10;&#10;Popis byl vytvořen automaticky">
            <a:extLst>
              <a:ext uri="{FF2B5EF4-FFF2-40B4-BE49-F238E27FC236}">
                <a16:creationId xmlns:a16="http://schemas.microsoft.com/office/drawing/2014/main" id="{FA3663B5-A28F-491E-94EC-D41121C51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565" y="4438649"/>
            <a:ext cx="1684246" cy="2105025"/>
          </a:xfrm>
          <a:prstGeom prst="rect">
            <a:avLst/>
          </a:prstGeom>
        </p:spPr>
      </p:pic>
      <p:pic>
        <p:nvPicPr>
          <p:cNvPr id="7" name="Obrázek 6" descr="Obsah obrázku budova, socha, kámen&#10;&#10;Popis byl vytvořen automaticky">
            <a:extLst>
              <a:ext uri="{FF2B5EF4-FFF2-40B4-BE49-F238E27FC236}">
                <a16:creationId xmlns:a16="http://schemas.microsoft.com/office/drawing/2014/main" id="{6DA017C1-8042-49B1-B45C-F3E254117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025" y="314326"/>
            <a:ext cx="3951319" cy="1983377"/>
          </a:xfrm>
          <a:prstGeom prst="rect">
            <a:avLst/>
          </a:prstGeom>
        </p:spPr>
      </p:pic>
      <p:pic>
        <p:nvPicPr>
          <p:cNvPr id="9" name="Obrázek 8" descr="Obsah obrázku obloha, exteriér, příroda, den&#10;&#10;Popis byl vytvořen automaticky">
            <a:extLst>
              <a:ext uri="{FF2B5EF4-FFF2-40B4-BE49-F238E27FC236}">
                <a16:creationId xmlns:a16="http://schemas.microsoft.com/office/drawing/2014/main" id="{0ED732A7-E9FC-4310-B26A-799264EA39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950" y="2691646"/>
            <a:ext cx="2491536" cy="186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52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5E88A8-4AE8-4027-B3E1-A983E458A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2078B1-1591-46F3-A7F4-6956A73D3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Pozdější hry ve Středomoří</a:t>
            </a:r>
          </a:p>
          <a:p>
            <a:r>
              <a:rPr lang="cs-CZ" dirty="0"/>
              <a:t>Podle modelu </a:t>
            </a:r>
            <a:r>
              <a:rPr lang="cs-CZ" dirty="0" err="1"/>
              <a:t>olymp</a:t>
            </a:r>
            <a:r>
              <a:rPr lang="cs-CZ" dirty="0"/>
              <a:t>. nebo </a:t>
            </a:r>
            <a:r>
              <a:rPr lang="cs-CZ" dirty="0" err="1"/>
              <a:t>pýth</a:t>
            </a:r>
            <a:r>
              <a:rPr lang="cs-CZ" dirty="0"/>
              <a:t>.</a:t>
            </a:r>
          </a:p>
          <a:p>
            <a:r>
              <a:rPr lang="cs-CZ" dirty="0"/>
              <a:t>Ptolemaia – Alexandrie, 279 </a:t>
            </a:r>
            <a:r>
              <a:rPr lang="cs-CZ" dirty="0" err="1"/>
              <a:t>pnl</a:t>
            </a:r>
            <a:r>
              <a:rPr lang="cs-CZ" dirty="0"/>
              <a:t> (</a:t>
            </a:r>
            <a:r>
              <a:rPr lang="cs-CZ" dirty="0" err="1"/>
              <a:t>zakl</a:t>
            </a:r>
            <a:r>
              <a:rPr lang="cs-CZ" dirty="0"/>
              <a:t>. Ptolemaios II.)</a:t>
            </a:r>
          </a:p>
          <a:p>
            <a:r>
              <a:rPr lang="cs-CZ" dirty="0" err="1"/>
              <a:t>Kapitolia</a:t>
            </a:r>
            <a:r>
              <a:rPr lang="cs-CZ" dirty="0"/>
              <a:t> – Řím, 86 </a:t>
            </a:r>
            <a:r>
              <a:rPr lang="cs-CZ" dirty="0" err="1"/>
              <a:t>nl</a:t>
            </a:r>
            <a:r>
              <a:rPr lang="cs-CZ" dirty="0"/>
              <a:t> (</a:t>
            </a:r>
            <a:r>
              <a:rPr lang="cs-CZ" dirty="0" err="1"/>
              <a:t>zakl</a:t>
            </a:r>
            <a:r>
              <a:rPr lang="cs-CZ" dirty="0"/>
              <a:t>. </a:t>
            </a:r>
            <a:r>
              <a:rPr lang="cs-CZ" dirty="0" err="1"/>
              <a:t>Domitian</a:t>
            </a:r>
            <a:r>
              <a:rPr lang="cs-CZ" dirty="0"/>
              <a:t>), dubový věnec, </a:t>
            </a:r>
            <a:r>
              <a:rPr lang="cs-CZ" dirty="0" err="1"/>
              <a:t>řím</a:t>
            </a:r>
            <a:r>
              <a:rPr lang="cs-CZ" dirty="0"/>
              <a:t>. občanství, </a:t>
            </a:r>
            <a:r>
              <a:rPr lang="cs-CZ" dirty="0" err="1"/>
              <a:t>Domitianův</a:t>
            </a:r>
            <a:r>
              <a:rPr lang="cs-CZ" dirty="0"/>
              <a:t> stadion</a:t>
            </a:r>
          </a:p>
          <a:p>
            <a:r>
              <a:rPr lang="cs-CZ" dirty="0" err="1"/>
              <a:t>Aktia</a:t>
            </a:r>
            <a:r>
              <a:rPr lang="cs-CZ" dirty="0"/>
              <a:t> – </a:t>
            </a:r>
            <a:r>
              <a:rPr lang="cs-CZ" dirty="0" err="1"/>
              <a:t>Níkopolis</a:t>
            </a:r>
            <a:r>
              <a:rPr lang="cs-CZ" dirty="0"/>
              <a:t>, 27 </a:t>
            </a:r>
            <a:r>
              <a:rPr lang="cs-CZ" dirty="0" err="1"/>
              <a:t>pnl</a:t>
            </a:r>
            <a:r>
              <a:rPr lang="cs-CZ" dirty="0"/>
              <a:t> (</a:t>
            </a:r>
            <a:r>
              <a:rPr lang="cs-CZ" dirty="0" err="1"/>
              <a:t>zakl</a:t>
            </a:r>
            <a:r>
              <a:rPr lang="cs-CZ" dirty="0"/>
              <a:t>. Augustus), závod lodí </a:t>
            </a:r>
          </a:p>
        </p:txBody>
      </p:sp>
    </p:spTree>
    <p:extLst>
      <p:ext uri="{BB962C8B-B14F-4D97-AF65-F5344CB8AC3E}">
        <p14:creationId xmlns:p14="http://schemas.microsoft.com/office/powerpoint/2010/main" val="3734348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EA5EAB-0FF9-5A05-95A1-65539464A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Počítání času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320AED-55B9-6FA3-6724-ABBAB8293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 výrazy pro čas – </a:t>
            </a:r>
            <a:r>
              <a:rPr lang="cs-CZ" dirty="0" err="1"/>
              <a:t>kairos</a:t>
            </a:r>
            <a:r>
              <a:rPr lang="cs-CZ" dirty="0"/>
              <a:t> (κα</a:t>
            </a:r>
            <a:r>
              <a:rPr lang="cs-CZ" dirty="0" err="1"/>
              <a:t>ιρός</a:t>
            </a:r>
            <a:r>
              <a:rPr lang="cs-CZ" dirty="0"/>
              <a:t>), </a:t>
            </a:r>
            <a:r>
              <a:rPr lang="cs-CZ" dirty="0" err="1"/>
              <a:t>chronos</a:t>
            </a:r>
            <a:r>
              <a:rPr lang="cs-CZ" dirty="0"/>
              <a:t> (</a:t>
            </a:r>
            <a:r>
              <a:rPr lang="el-GR" dirty="0"/>
              <a:t>χρόνος)</a:t>
            </a:r>
            <a:endParaRPr lang="cs-CZ" dirty="0"/>
          </a:p>
          <a:p>
            <a:r>
              <a:rPr lang="cs-CZ" dirty="0"/>
              <a:t>Sluneční hodiny (</a:t>
            </a:r>
            <a:r>
              <a:rPr lang="cs-CZ" i="1" dirty="0" err="1"/>
              <a:t>skafé</a:t>
            </a:r>
            <a:r>
              <a:rPr lang="cs-CZ" dirty="0"/>
              <a:t>), 12 intervalů, </a:t>
            </a:r>
            <a:r>
              <a:rPr lang="cs-CZ" dirty="0" err="1"/>
              <a:t>Parmenión</a:t>
            </a:r>
            <a:r>
              <a:rPr lang="cs-CZ" dirty="0"/>
              <a:t> z Makedonie</a:t>
            </a:r>
          </a:p>
          <a:p>
            <a:r>
              <a:rPr lang="cs-CZ" dirty="0"/>
              <a:t>Vodní hodiny (</a:t>
            </a:r>
            <a:r>
              <a:rPr lang="cs-CZ" i="1" dirty="0"/>
              <a:t>klepsydra</a:t>
            </a:r>
            <a:r>
              <a:rPr lang="cs-CZ" dirty="0"/>
              <a:t>), </a:t>
            </a:r>
            <a:r>
              <a:rPr lang="cs-CZ" dirty="0" err="1"/>
              <a:t>Ktésibios</a:t>
            </a:r>
            <a:endParaRPr lang="cs-CZ" dirty="0"/>
          </a:p>
          <a:p>
            <a:r>
              <a:rPr lang="cs-CZ" dirty="0"/>
              <a:t>Mechanismus z </a:t>
            </a:r>
            <a:r>
              <a:rPr lang="cs-CZ" dirty="0" err="1"/>
              <a:t>Antikythéry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5" name="Obrázek 4" descr="Obsah obrázku diagram&#10;&#10;Popis byl vytvořen automaticky">
            <a:extLst>
              <a:ext uri="{FF2B5EF4-FFF2-40B4-BE49-F238E27FC236}">
                <a16:creationId xmlns:a16="http://schemas.microsoft.com/office/drawing/2014/main" id="{C3CCCC03-D9DC-F91D-2459-A88219786A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067" y="4637938"/>
            <a:ext cx="2413508" cy="1810131"/>
          </a:xfrm>
          <a:prstGeom prst="rect">
            <a:avLst/>
          </a:prstGeom>
        </p:spPr>
      </p:pic>
      <p:pic>
        <p:nvPicPr>
          <p:cNvPr id="7" name="Obrázek 6" descr="Obsah obrázku interiér&#10;&#10;Popis byl vytvořen automaticky">
            <a:extLst>
              <a:ext uri="{FF2B5EF4-FFF2-40B4-BE49-F238E27FC236}">
                <a16:creationId xmlns:a16="http://schemas.microsoft.com/office/drawing/2014/main" id="{02A11C1F-3911-8F4D-7A10-66EF501B91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450" y="2408815"/>
            <a:ext cx="2651125" cy="1955205"/>
          </a:xfrm>
          <a:prstGeom prst="rect">
            <a:avLst/>
          </a:prstGeom>
        </p:spPr>
      </p:pic>
      <p:pic>
        <p:nvPicPr>
          <p:cNvPr id="9" name="Obrázek 8" descr="Obsah obrázku logo&#10;&#10;Popis byl vytvořen automaticky">
            <a:extLst>
              <a:ext uri="{FF2B5EF4-FFF2-40B4-BE49-F238E27FC236}">
                <a16:creationId xmlns:a16="http://schemas.microsoft.com/office/drawing/2014/main" id="{FA21F5D2-7685-351E-BAF0-7C8364CAAC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643" y="4094568"/>
            <a:ext cx="2334768" cy="239572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992199A-47A4-1E08-F5E7-F3596843CA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99" y="4462129"/>
            <a:ext cx="4255407" cy="216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498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58AB5A-E30A-4311-D27D-8AAFDD61F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Počítání času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B58789-B5E2-E525-AC4E-19CC72B02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Každý stát vlastní členění roku</a:t>
            </a:r>
          </a:p>
          <a:p>
            <a:r>
              <a:rPr lang="cs-CZ" dirty="0"/>
              <a:t>Vychází z lunárního kalendáře, lunisolární</a:t>
            </a:r>
          </a:p>
          <a:p>
            <a:r>
              <a:rPr lang="cs-CZ" dirty="0"/>
              <a:t>12 měsíců, 29/30 dní v měsíci (354 dní), vložené dny, měsíce (13.), jednou za 19 let (</a:t>
            </a:r>
            <a:r>
              <a:rPr lang="cs-CZ" dirty="0" err="1"/>
              <a:t>Metón</a:t>
            </a:r>
            <a:r>
              <a:rPr lang="cs-CZ" dirty="0"/>
              <a:t> z Athén, </a:t>
            </a:r>
            <a:r>
              <a:rPr lang="cs-CZ" dirty="0" err="1"/>
              <a:t>Kallippos</a:t>
            </a:r>
            <a:r>
              <a:rPr lang="cs-CZ" dirty="0"/>
              <a:t>) – fáze měsíce a slunce ve shodnou dobu</a:t>
            </a:r>
          </a:p>
          <a:p>
            <a:r>
              <a:rPr lang="cs-CZ" dirty="0"/>
              <a:t>Rozdílný začátek roku (Athény – léto; Sparta, Makedonie – podzim; jinde i v zimě)</a:t>
            </a:r>
          </a:p>
          <a:p>
            <a:r>
              <a:rPr lang="cs-CZ" dirty="0"/>
              <a:t>Athény – slavnostní/občanský kalendář (jen 10 měsíců, 36/7 dní)</a:t>
            </a:r>
          </a:p>
          <a:p>
            <a:r>
              <a:rPr lang="cs-CZ" dirty="0"/>
              <a:t>Nejlépe zmapované – athénský, rhodský, makedonský</a:t>
            </a:r>
          </a:p>
          <a:p>
            <a:r>
              <a:rPr lang="cs-CZ" dirty="0"/>
              <a:t>Cykly – </a:t>
            </a:r>
            <a:r>
              <a:rPr lang="cs-CZ" dirty="0" err="1"/>
              <a:t>olympiady</a:t>
            </a:r>
            <a:r>
              <a:rPr lang="cs-CZ" dirty="0"/>
              <a:t>, 4 roky, od 776 </a:t>
            </a:r>
            <a:r>
              <a:rPr lang="cs-CZ" dirty="0" err="1"/>
              <a:t>pnl</a:t>
            </a:r>
            <a:r>
              <a:rPr lang="cs-CZ" dirty="0"/>
              <a:t>, 1. rok se počítá, 772 </a:t>
            </a:r>
            <a:r>
              <a:rPr lang="cs-CZ" dirty="0" err="1"/>
              <a:t>pnl</a:t>
            </a:r>
            <a:r>
              <a:rPr lang="cs-CZ" dirty="0"/>
              <a:t>, 2. </a:t>
            </a:r>
            <a:r>
              <a:rPr lang="cs-CZ" dirty="0" err="1"/>
              <a:t>olympiás</a:t>
            </a:r>
            <a:r>
              <a:rPr lang="cs-CZ" dirty="0"/>
              <a:t>, 1. rok</a:t>
            </a:r>
          </a:p>
          <a:p>
            <a:r>
              <a:rPr lang="cs-CZ" dirty="0"/>
              <a:t>Podle úředníků (</a:t>
            </a:r>
            <a:r>
              <a:rPr lang="cs-CZ" dirty="0" err="1"/>
              <a:t>archonti</a:t>
            </a:r>
            <a:r>
              <a:rPr lang="cs-CZ" dirty="0"/>
              <a:t> - </a:t>
            </a:r>
            <a:r>
              <a:rPr lang="cs-CZ" dirty="0" err="1"/>
              <a:t>epónymos</a:t>
            </a:r>
            <a:r>
              <a:rPr lang="cs-CZ" dirty="0"/>
              <a:t>, konsulové, vítězové her)</a:t>
            </a:r>
          </a:p>
        </p:txBody>
      </p:sp>
    </p:spTree>
    <p:extLst>
      <p:ext uri="{BB962C8B-B14F-4D97-AF65-F5344CB8AC3E}">
        <p14:creationId xmlns:p14="http://schemas.microsoft.com/office/powerpoint/2010/main" val="34191134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7066E3-6D82-46B7-8C29-87F4D4B5B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31A596-0604-402E-8DD1-692A391DA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Swaddling</a:t>
            </a:r>
            <a:r>
              <a:rPr lang="cs-CZ" dirty="0"/>
              <a:t>, J. 2015.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Ancient</a:t>
            </a:r>
            <a:r>
              <a:rPr lang="cs-CZ" i="1" dirty="0"/>
              <a:t> </a:t>
            </a:r>
            <a:r>
              <a:rPr lang="cs-CZ" i="1" dirty="0" err="1"/>
              <a:t>Olympic</a:t>
            </a:r>
            <a:r>
              <a:rPr lang="cs-CZ" i="1" dirty="0"/>
              <a:t> </a:t>
            </a:r>
            <a:r>
              <a:rPr lang="cs-CZ" i="1" dirty="0" err="1"/>
              <a:t>Games</a:t>
            </a:r>
            <a:r>
              <a:rPr lang="cs-CZ" dirty="0"/>
              <a:t>. 3rd </a:t>
            </a:r>
            <a:r>
              <a:rPr lang="cs-CZ" dirty="0" err="1"/>
              <a:t>ed</a:t>
            </a:r>
            <a:r>
              <a:rPr lang="cs-CZ" dirty="0"/>
              <a:t>. Austin: University </a:t>
            </a:r>
            <a:r>
              <a:rPr lang="cs-CZ" dirty="0" err="1"/>
              <a:t>of</a:t>
            </a:r>
            <a:r>
              <a:rPr lang="cs-CZ" dirty="0"/>
              <a:t> Texas </a:t>
            </a:r>
            <a:r>
              <a:rPr lang="cs-CZ" dirty="0" err="1"/>
              <a:t>Press</a:t>
            </a:r>
            <a:r>
              <a:rPr lang="cs-CZ" dirty="0"/>
              <a:t>.</a:t>
            </a:r>
          </a:p>
          <a:p>
            <a:r>
              <a:rPr lang="cs-CZ" dirty="0" err="1"/>
              <a:t>Sábl</a:t>
            </a:r>
            <a:r>
              <a:rPr lang="cs-CZ" dirty="0"/>
              <a:t>, V. 1968. </a:t>
            </a:r>
            <a:r>
              <a:rPr lang="cs-CZ" i="1" dirty="0"/>
              <a:t>Hrdinové antických olympiád : olympijské příběhy a pověsti</a:t>
            </a:r>
            <a:r>
              <a:rPr lang="cs-CZ" dirty="0"/>
              <a:t>. Praha: Olympia.</a:t>
            </a:r>
          </a:p>
          <a:p>
            <a:r>
              <a:rPr lang="cs-CZ" dirty="0"/>
              <a:t>Olivová, V. 1988. </a:t>
            </a:r>
            <a:r>
              <a:rPr lang="cs-CZ" i="1" dirty="0"/>
              <a:t>Sport a hry ve starověkém světě</a:t>
            </a:r>
            <a:r>
              <a:rPr lang="cs-CZ" dirty="0"/>
              <a:t>. Praha: </a:t>
            </a:r>
            <a:r>
              <a:rPr lang="cs-CZ" dirty="0" err="1"/>
              <a:t>Artia</a:t>
            </a:r>
            <a:r>
              <a:rPr lang="cs-CZ" dirty="0"/>
              <a:t>.</a:t>
            </a:r>
          </a:p>
          <a:p>
            <a:r>
              <a:rPr lang="en-US" dirty="0"/>
              <a:t>K</a:t>
            </a:r>
            <a:r>
              <a:rPr lang="cs-CZ" dirty="0" err="1"/>
              <a:t>yle</a:t>
            </a:r>
            <a:r>
              <a:rPr lang="en-US" dirty="0"/>
              <a:t>, D</a:t>
            </a:r>
            <a:r>
              <a:rPr lang="cs-CZ" dirty="0"/>
              <a:t>. 2007</a:t>
            </a:r>
            <a:r>
              <a:rPr lang="en-US" dirty="0"/>
              <a:t>. </a:t>
            </a:r>
            <a:r>
              <a:rPr lang="en-US" i="1" dirty="0"/>
              <a:t>Sport and spectacle in the ancient world</a:t>
            </a:r>
            <a:r>
              <a:rPr lang="en-US" dirty="0"/>
              <a:t>. Malden: Blackwell Publishing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9781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8A2DBA-DAE6-4FFD-A9CD-706E0A2ED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51CFE8-7442-4227-B499-68057C4EC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Hérodotos jako etnograf</a:t>
            </a:r>
          </a:p>
          <a:p>
            <a:r>
              <a:rPr lang="cs-CZ" dirty="0"/>
              <a:t>Popisy kmenů, zvyků, zemí z celého známého světa</a:t>
            </a:r>
          </a:p>
          <a:p>
            <a:r>
              <a:rPr lang="cs-CZ" dirty="0"/>
              <a:t>Vlastní svědectví</a:t>
            </a:r>
          </a:p>
          <a:p>
            <a:r>
              <a:rPr lang="cs-CZ" dirty="0"/>
              <a:t>Místní prameny</a:t>
            </a:r>
          </a:p>
          <a:p>
            <a:r>
              <a:rPr lang="cs-CZ" dirty="0"/>
              <a:t>Přehnané příběhy, mýty, špatná interpretace příběhů/zvyků</a:t>
            </a:r>
          </a:p>
          <a:p>
            <a:r>
              <a:rPr lang="cs-CZ" dirty="0"/>
              <a:t>Popisy nejsou nutně negativní</a:t>
            </a:r>
          </a:p>
          <a:p>
            <a:r>
              <a:rPr lang="cs-CZ" dirty="0"/>
              <a:t>Zdroj kritiky</a:t>
            </a:r>
          </a:p>
          <a:p>
            <a:r>
              <a:rPr lang="cs-CZ" dirty="0"/>
              <a:t>Při perských taženích – etnografické odbočky</a:t>
            </a:r>
          </a:p>
        </p:txBody>
      </p:sp>
    </p:spTree>
    <p:extLst>
      <p:ext uri="{BB962C8B-B14F-4D97-AF65-F5344CB8AC3E}">
        <p14:creationId xmlns:p14="http://schemas.microsoft.com/office/powerpoint/2010/main" val="4122625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3FEE38-D62E-414A-887F-3B6CCAFFE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CE7818-8880-46E1-9E33-4CE04EA4A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Geografie Hérodota</a:t>
            </a:r>
          </a:p>
          <a:p>
            <a:r>
              <a:rPr lang="cs-CZ" dirty="0"/>
              <a:t>Evropa, Asie, Afrika</a:t>
            </a:r>
          </a:p>
          <a:p>
            <a:r>
              <a:rPr lang="cs-CZ" dirty="0"/>
              <a:t>Symetričnost světa</a:t>
            </a:r>
          </a:p>
          <a:p>
            <a:r>
              <a:rPr lang="cs-CZ" dirty="0"/>
              <a:t>Řecko je uprostřed – nejlepší místo</a:t>
            </a:r>
          </a:p>
          <a:p>
            <a:r>
              <a:rPr lang="cs-CZ" dirty="0"/>
              <a:t>Zima na severu, horko na jihu</a:t>
            </a:r>
          </a:p>
          <a:p>
            <a:r>
              <a:rPr lang="cs-CZ" dirty="0"/>
              <a:t>Krajní části světa mají velké bohatství + podivné kmeny, zvířata, zvyky</a:t>
            </a:r>
          </a:p>
          <a:p>
            <a:r>
              <a:rPr lang="cs-CZ" dirty="0"/>
              <a:t>Čím dále od Řecka, tím více je v něm nadpřirozených jevů</a:t>
            </a:r>
          </a:p>
          <a:p>
            <a:endParaRPr lang="cs-CZ" dirty="0"/>
          </a:p>
        </p:txBody>
      </p:sp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33384DDD-313D-4B9C-B833-16BD8A5A7A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0428"/>
            <a:ext cx="5949091" cy="371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38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426270-0116-4185-BDDF-9A92C27F0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C05B58-C4C7-4266-9426-E9DB1E39E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Egypt</a:t>
            </a:r>
          </a:p>
          <a:p>
            <a:r>
              <a:rPr lang="cs-CZ" dirty="0"/>
              <a:t>Osobní návštěva Hérodota</a:t>
            </a:r>
          </a:p>
          <a:p>
            <a:r>
              <a:rPr lang="cs-CZ" dirty="0"/>
              <a:t>2. kniha</a:t>
            </a:r>
          </a:p>
          <a:p>
            <a:r>
              <a:rPr lang="cs-CZ" dirty="0"/>
              <a:t>Země plná úžasných a zázračných věcí (2.35)</a:t>
            </a:r>
          </a:p>
          <a:p>
            <a:r>
              <a:rPr lang="cs-CZ" dirty="0"/>
              <a:t>Kolem Nilu, až k městu </a:t>
            </a:r>
            <a:r>
              <a:rPr lang="cs-CZ" dirty="0" err="1"/>
              <a:t>Elefantis</a:t>
            </a:r>
            <a:r>
              <a:rPr lang="cs-CZ" dirty="0"/>
              <a:t> – 1. katarakt (2.18)</a:t>
            </a:r>
          </a:p>
          <a:p>
            <a:r>
              <a:rPr lang="cs-CZ" dirty="0"/>
              <a:t>Obyvatelé a jejich zvyky</a:t>
            </a:r>
          </a:p>
          <a:p>
            <a:r>
              <a:rPr lang="cs-CZ" dirty="0"/>
              <a:t>Dělení do nomů (u </a:t>
            </a:r>
            <a:r>
              <a:rPr lang="cs-CZ" dirty="0" err="1"/>
              <a:t>Hdt</a:t>
            </a:r>
            <a:r>
              <a:rPr lang="cs-CZ" dirty="0"/>
              <a:t>. jen 18)</a:t>
            </a:r>
          </a:p>
          <a:p>
            <a:r>
              <a:rPr lang="cs-CZ" dirty="0"/>
              <a:t>První vládli bohové → 1. lidský král Mín, poslední </a:t>
            </a:r>
            <a:r>
              <a:rPr lang="cs-CZ" dirty="0" err="1"/>
              <a:t>Psammétichos</a:t>
            </a:r>
            <a:endParaRPr lang="cs-CZ" dirty="0"/>
          </a:p>
        </p:txBody>
      </p:sp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6C10A01E-C578-4796-8173-2A8BD1213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649" y="108903"/>
            <a:ext cx="338738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85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F7D837-A90E-47C9-B320-0B1D2DAC5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273216-018B-45BB-B14C-82EED5239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Egyptské dějiny (2.99–141) – stavební projekty králů, jejich tažení, vlastnosti</a:t>
            </a:r>
          </a:p>
          <a:p>
            <a:r>
              <a:rPr lang="cs-CZ" dirty="0"/>
              <a:t>Kněží – zdroj informací</a:t>
            </a:r>
          </a:p>
          <a:p>
            <a:r>
              <a:rPr lang="cs-CZ" dirty="0"/>
              <a:t>Válečníci – 2 skupiny, celkem 410 000 mužů, každý vlastní půdu</a:t>
            </a:r>
          </a:p>
          <a:p>
            <a:r>
              <a:rPr lang="cs-CZ" dirty="0"/>
              <a:t>Zemědělství – kanály, záplavy Nilu, proč, pramen</a:t>
            </a:r>
          </a:p>
          <a:p>
            <a:r>
              <a:rPr lang="cs-CZ" dirty="0"/>
              <a:t>Náboženství – </a:t>
            </a:r>
            <a:r>
              <a:rPr lang="cs-CZ" i="1" dirty="0" err="1"/>
              <a:t>interpretatio</a:t>
            </a:r>
            <a:r>
              <a:rPr lang="cs-CZ" i="1" dirty="0"/>
              <a:t> </a:t>
            </a:r>
            <a:r>
              <a:rPr lang="cs-CZ" i="1" dirty="0" err="1"/>
              <a:t>graeca</a:t>
            </a:r>
            <a:r>
              <a:rPr lang="cs-CZ" i="1" dirty="0"/>
              <a:t>, </a:t>
            </a:r>
            <a:r>
              <a:rPr lang="cs-CZ" dirty="0"/>
              <a:t>řečtí bohové jsou egyptského původu, popisy slavností, tradic, zvířecí kulty, mumifikace</a:t>
            </a:r>
          </a:p>
          <a:p>
            <a:r>
              <a:rPr lang="cs-CZ" dirty="0"/>
              <a:t>Každodenní život – zcela opačný od Řecka (2.35–36)</a:t>
            </a:r>
          </a:p>
          <a:p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419968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83A9DA-7733-434F-B2A2-43A4B2AFA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207E13-E18D-49AF-8CE0-63F9D225A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Skythové – 4. kniha</a:t>
            </a:r>
          </a:p>
          <a:p>
            <a:r>
              <a:rPr lang="cs-CZ" dirty="0"/>
              <a:t>Lukostřelci na koních, odvrácení perského útoku</a:t>
            </a:r>
          </a:p>
          <a:p>
            <a:r>
              <a:rPr lang="cs-CZ" dirty="0"/>
              <a:t>Několik skupin, Královští Skythové</a:t>
            </a:r>
          </a:p>
          <a:p>
            <a:r>
              <a:rPr lang="cs-CZ" dirty="0"/>
              <a:t>Popis krajiny, řek, klimatu</a:t>
            </a:r>
          </a:p>
          <a:p>
            <a:r>
              <a:rPr lang="cs-CZ" dirty="0"/>
              <a:t>Náboženství – nemají chrámy, oltáře</a:t>
            </a:r>
          </a:p>
          <a:p>
            <a:r>
              <a:rPr lang="cs-CZ" dirty="0"/>
              <a:t>Lidské oběti, pití z lebek nepřátel</a:t>
            </a:r>
          </a:p>
          <a:p>
            <a:r>
              <a:rPr lang="cs-CZ" dirty="0"/>
              <a:t>Pohřby králů</a:t>
            </a:r>
          </a:p>
          <a:p>
            <a:r>
              <a:rPr lang="cs-CZ" dirty="0"/>
              <a:t>Využití konopí</a:t>
            </a:r>
          </a:p>
        </p:txBody>
      </p:sp>
      <p:pic>
        <p:nvPicPr>
          <p:cNvPr id="5" name="Obrázek 4" descr="Obsah obrázku interiér, panenka, hračka, automat&#10;&#10;Popis byl vytvořen automaticky">
            <a:extLst>
              <a:ext uri="{FF2B5EF4-FFF2-40B4-BE49-F238E27FC236}">
                <a16:creationId xmlns:a16="http://schemas.microsoft.com/office/drawing/2014/main" id="{B2C2FD20-CD7E-47DE-9815-9077F7D72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425" y="452718"/>
            <a:ext cx="2833226" cy="38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759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E27C86-2B73-4DDF-830B-ADE1D11DB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B6168D-0015-47B7-B504-DA0D85DB3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Babylón (1.178–199)</a:t>
            </a:r>
          </a:p>
          <a:p>
            <a:r>
              <a:rPr lang="cs-CZ" dirty="0"/>
              <a:t>Obdélníkový půdorys, město rozdělené řekou</a:t>
            </a:r>
          </a:p>
          <a:p>
            <a:r>
              <a:rPr lang="cs-CZ" dirty="0"/>
              <a:t>Obrovské zdi, 100 bran</a:t>
            </a:r>
          </a:p>
          <a:p>
            <a:r>
              <a:rPr lang="cs-CZ" dirty="0"/>
              <a:t>Chrám Béla</a:t>
            </a:r>
          </a:p>
          <a:p>
            <a:r>
              <a:rPr lang="cs-CZ" dirty="0"/>
              <a:t>Zvyky – odívání, manželství, chrámová prostituce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0CAFF68-8FFC-47FE-8E53-81363DBF85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378" y="434023"/>
            <a:ext cx="2718822" cy="283845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DCC8300-2B2B-4F73-88CA-4F26171857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586" y="3726973"/>
            <a:ext cx="3674533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39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F22CCA-8FEC-41DE-BF1C-09F030CD2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2A24B8-03E5-4649-8864-AFF19EF13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Okraje světa</a:t>
            </a:r>
          </a:p>
          <a:p>
            <a:r>
              <a:rPr lang="cs-CZ" dirty="0"/>
              <a:t>Divoši x ctnostní, šťastní lidé - málo bohů, kanibalismus, prosté pohřby, polygamie/polyandrie, promiskuita, neobdělávají půdu, nemají domy</a:t>
            </a:r>
          </a:p>
          <a:p>
            <a:r>
              <a:rPr lang="cs-CZ" dirty="0"/>
              <a:t>Lidé – dožívají se vysokého věku, jsou nejvyšší/nejhezčí,…</a:t>
            </a:r>
          </a:p>
          <a:p>
            <a:r>
              <a:rPr lang="cs-CZ" dirty="0"/>
              <a:t>Nejvzdálenější kraje jsou nejúrodnější a nejbohatší, za nimi jsou pustiny</a:t>
            </a:r>
          </a:p>
        </p:txBody>
      </p:sp>
    </p:spTree>
    <p:extLst>
      <p:ext uri="{BB962C8B-B14F-4D97-AF65-F5344CB8AC3E}">
        <p14:creationId xmlns:p14="http://schemas.microsoft.com/office/powerpoint/2010/main" val="16946549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TM02836342[[fn=Ion]]</Template>
  <TotalTime>1725</TotalTime>
  <Words>1404</Words>
  <Application>Microsoft Office PowerPoint</Application>
  <PresentationFormat>Širokoúhlá obrazovka</PresentationFormat>
  <Paragraphs>178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Arial</vt:lpstr>
      <vt:lpstr>Century Gothic</vt:lpstr>
      <vt:lpstr>Wingdings 3</vt:lpstr>
      <vt:lpstr>Ion</vt:lpstr>
      <vt:lpstr>Dějiny Řecka I - seminář</vt:lpstr>
      <vt:lpstr>Hérodotos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Str. pdf 58, 72, 96, 140, 153, 182, 184, 186, 207, 209, 210, 214, 215, 217, 227, 230, 252, 258 </vt:lpstr>
      <vt:lpstr>Literatura</vt:lpstr>
      <vt:lpstr>Řecké hry a slavnosti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Počítání času</vt:lpstr>
      <vt:lpstr>Počítání času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Dějiny Řecka I - seminář</dc:title>
  <dc:creator>Libor Pruša</dc:creator>
  <cp:lastModifiedBy>Libor Pruša</cp:lastModifiedBy>
  <cp:revision>448</cp:revision>
  <dcterms:created xsi:type="dcterms:W3CDTF">2021-03-31T08:20:37Z</dcterms:created>
  <dcterms:modified xsi:type="dcterms:W3CDTF">2023-04-11T08:15:01Z</dcterms:modified>
</cp:coreProperties>
</file>