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19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12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4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24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37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61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63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84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53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AF670C-5298-41A4-A8F8-9597499D64E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84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70C-5298-41A4-A8F8-9597499D64E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7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AF670C-5298-41A4-A8F8-9597499D64E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2DA5CD-2862-4CD9-8558-BB3A9CEBA6C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3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5E187-F872-4437-A7E2-DE62EE5D5C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Dějiny starověkého Řecka I -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7C891F-4BDD-442C-AE6C-FC08F87AD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9. hodina</a:t>
            </a:r>
          </a:p>
          <a:p>
            <a:r>
              <a:rPr lang="cs-CZ" dirty="0" err="1"/>
              <a:t>Thúkýdidés</a:t>
            </a:r>
            <a:r>
              <a:rPr lang="cs-CZ" dirty="0"/>
              <a:t>; řecké vojenství</a:t>
            </a:r>
          </a:p>
        </p:txBody>
      </p:sp>
    </p:spTree>
    <p:extLst>
      <p:ext uri="{BB962C8B-B14F-4D97-AF65-F5344CB8AC3E}">
        <p14:creationId xmlns:p14="http://schemas.microsoft.com/office/powerpoint/2010/main" val="410501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5E4A5-836D-4221-839B-5BBD8CF0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80C587-94E7-4FDF-9B28-136EB2A6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Hoplíta </a:t>
            </a:r>
          </a:p>
          <a:p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i="1" dirty="0" err="1"/>
              <a:t>hoplítés</a:t>
            </a:r>
            <a:r>
              <a:rPr lang="cs-CZ" dirty="0"/>
              <a:t> (</a:t>
            </a:r>
            <a:r>
              <a:rPr lang="cs-CZ" i="1" dirty="0"/>
              <a:t>ὁπ</a:t>
            </a:r>
            <a:r>
              <a:rPr lang="cs-CZ" i="1" dirty="0" err="1"/>
              <a:t>λίτης</a:t>
            </a:r>
            <a:r>
              <a:rPr lang="cs-CZ" dirty="0"/>
              <a:t>), z </a:t>
            </a:r>
            <a:r>
              <a:rPr lang="cs-CZ" i="1" dirty="0" err="1"/>
              <a:t>hoplon</a:t>
            </a:r>
            <a:r>
              <a:rPr lang="cs-CZ" dirty="0"/>
              <a:t> (</a:t>
            </a:r>
            <a:r>
              <a:rPr lang="cs-CZ" i="1" dirty="0"/>
              <a:t>ὅπ</a:t>
            </a:r>
            <a:r>
              <a:rPr lang="cs-CZ" i="1" dirty="0" err="1"/>
              <a:t>λον</a:t>
            </a:r>
            <a:r>
              <a:rPr lang="cs-CZ" dirty="0"/>
              <a:t>) – štít</a:t>
            </a:r>
          </a:p>
          <a:p>
            <a:r>
              <a:rPr lang="cs-CZ" dirty="0"/>
              <a:t>Vybavení si každý obstarává sám</a:t>
            </a:r>
          </a:p>
          <a:p>
            <a:r>
              <a:rPr lang="cs-CZ" dirty="0"/>
              <a:t>Štít (</a:t>
            </a:r>
            <a:r>
              <a:rPr lang="cs-CZ" i="1" dirty="0" err="1"/>
              <a:t>hoplon</a:t>
            </a:r>
            <a:r>
              <a:rPr lang="cs-CZ" dirty="0"/>
              <a:t>, </a:t>
            </a:r>
            <a:r>
              <a:rPr lang="cs-CZ" i="1" dirty="0" err="1"/>
              <a:t>aspis</a:t>
            </a:r>
            <a:r>
              <a:rPr lang="cs-CZ" dirty="0"/>
              <a:t> (</a:t>
            </a:r>
            <a:r>
              <a:rPr lang="cs-CZ" i="1" dirty="0" err="1"/>
              <a:t>ἀσ</a:t>
            </a:r>
            <a:r>
              <a:rPr lang="cs-CZ" i="1" dirty="0"/>
              <a:t>πίς</a:t>
            </a:r>
            <a:r>
              <a:rPr lang="cs-CZ" dirty="0"/>
              <a:t>) – kulatý, až 1 m v průměru, 6–8 kg, dřevo (bronzový okraj)</a:t>
            </a:r>
          </a:p>
          <a:p>
            <a:r>
              <a:rPr lang="cs-CZ" dirty="0"/>
              <a:t>v levé ruce</a:t>
            </a:r>
          </a:p>
          <a:p>
            <a:r>
              <a:rPr lang="cs-CZ" dirty="0"/>
              <a:t>Kopí (</a:t>
            </a:r>
            <a:r>
              <a:rPr lang="cs-CZ" i="1" dirty="0" err="1"/>
              <a:t>dory</a:t>
            </a:r>
            <a:r>
              <a:rPr lang="cs-CZ" dirty="0"/>
              <a:t>, </a:t>
            </a:r>
            <a:r>
              <a:rPr lang="el-GR" i="1" dirty="0"/>
              <a:t>δόρυ</a:t>
            </a:r>
            <a:r>
              <a:rPr lang="cs-CZ" dirty="0"/>
              <a:t>) – 2–3 m, v pravé ruce, Makedonie - </a:t>
            </a:r>
            <a:r>
              <a:rPr lang="cs-CZ" i="1" dirty="0" err="1"/>
              <a:t>sarissa</a:t>
            </a:r>
            <a:r>
              <a:rPr lang="cs-CZ" dirty="0"/>
              <a:t> – 4–6 m, oběma rukama</a:t>
            </a:r>
          </a:p>
          <a:p>
            <a:r>
              <a:rPr lang="cs-CZ" dirty="0"/>
              <a:t>Meč (</a:t>
            </a:r>
            <a:r>
              <a:rPr lang="cs-CZ" i="1" dirty="0" err="1"/>
              <a:t>xifos</a:t>
            </a:r>
            <a:r>
              <a:rPr lang="cs-CZ" dirty="0"/>
              <a:t>, </a:t>
            </a:r>
            <a:r>
              <a:rPr lang="el-GR" i="1" dirty="0"/>
              <a:t>ξίφος</a:t>
            </a:r>
            <a:r>
              <a:rPr lang="cs-CZ" dirty="0"/>
              <a:t>) – dvousečný, zavěšený po levém boku, cca půl metru</a:t>
            </a:r>
          </a:p>
          <a:p>
            <a:r>
              <a:rPr lang="cs-CZ" dirty="0"/>
              <a:t>Lněný pancíř (příp. kovový), helma (korintská, chalkidská), náholenice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22786C-05DB-4B53-97C1-DDD24F825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224430"/>
            <a:ext cx="1786463" cy="4392488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3832EBCD-9649-4B07-913C-A8AC4FF2E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4725292"/>
            <a:ext cx="3594844" cy="15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33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7BF36-22CD-4B32-8DFA-6B28ACEF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C88AC32-46E5-4CA5-845B-79F327F79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" y="188641"/>
            <a:ext cx="6890718" cy="3600400"/>
          </a:xfrm>
        </p:spPr>
      </p:pic>
      <p:pic>
        <p:nvPicPr>
          <p:cNvPr id="7" name="Obrázek 6" descr="Obsah obrázku hráč&#10;&#10;Popis byl vytvořen automaticky">
            <a:extLst>
              <a:ext uri="{FF2B5EF4-FFF2-40B4-BE49-F238E27FC236}">
                <a16:creationId xmlns:a16="http://schemas.microsoft.com/office/drawing/2014/main" id="{D0DEEBA0-4D47-4C6D-AFD5-BA10D7BA6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38" y="339944"/>
            <a:ext cx="4321707" cy="2169997"/>
          </a:xfrm>
          <a:prstGeom prst="rect">
            <a:avLst/>
          </a:prstGeom>
        </p:spPr>
      </p:pic>
      <p:pic>
        <p:nvPicPr>
          <p:cNvPr id="9" name="Obrázek 8" descr="Obsah obrázku text, podepsat&#10;&#10;Popis byl vytvořen automaticky">
            <a:extLst>
              <a:ext uri="{FF2B5EF4-FFF2-40B4-BE49-F238E27FC236}">
                <a16:creationId xmlns:a16="http://schemas.microsoft.com/office/drawing/2014/main" id="{4E0FF77E-038F-4FF3-A75B-C981EE37D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1" y="3717032"/>
            <a:ext cx="3068960" cy="306896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86B215D-5DAC-415D-89E7-9ECD1E1DA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142606"/>
            <a:ext cx="3176581" cy="243600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CE23E83-4F9E-4EBE-931F-D3E162828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38" y="4653135"/>
            <a:ext cx="2486679" cy="175789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635BDFD-4792-4839-B9C5-25A67CDBEB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08" y="4403447"/>
            <a:ext cx="2319799" cy="2319799"/>
          </a:xfrm>
          <a:prstGeom prst="rect">
            <a:avLst/>
          </a:prstGeom>
        </p:spPr>
      </p:pic>
      <p:pic>
        <p:nvPicPr>
          <p:cNvPr id="4" name="Obrázek 3" descr="Obsah obrázku oblečení&#10;&#10;Popis byl vytvořen automaticky">
            <a:extLst>
              <a:ext uri="{FF2B5EF4-FFF2-40B4-BE49-F238E27FC236}">
                <a16:creationId xmlns:a16="http://schemas.microsoft.com/office/drawing/2014/main" id="{B9DBAA61-2B0E-4F7A-9E4B-89EF010189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22" y="1986271"/>
            <a:ext cx="1660261" cy="2326441"/>
          </a:xfrm>
          <a:prstGeom prst="rect">
            <a:avLst/>
          </a:prstGeom>
        </p:spPr>
      </p:pic>
      <p:pic>
        <p:nvPicPr>
          <p:cNvPr id="8" name="Obrázek 7" descr="Obsah obrázku helma&#10;&#10;Popis byl vytvořen automaticky">
            <a:extLst>
              <a:ext uri="{FF2B5EF4-FFF2-40B4-BE49-F238E27FC236}">
                <a16:creationId xmlns:a16="http://schemas.microsoft.com/office/drawing/2014/main" id="{A29EF6BE-BB0C-4F6B-8488-C195849617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60" y="1980853"/>
            <a:ext cx="1579240" cy="23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27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02E8C-87A8-4ABA-9603-1FC7B5F6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21C413-2FE8-4443-A3A5-58632374A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Falanx</a:t>
            </a:r>
            <a:r>
              <a:rPr lang="cs-CZ" dirty="0"/>
              <a:t> (</a:t>
            </a:r>
            <a:r>
              <a:rPr lang="cs-CZ" i="1" dirty="0" err="1"/>
              <a:t>φάλ</a:t>
            </a:r>
            <a:r>
              <a:rPr lang="cs-CZ" i="1" dirty="0"/>
              <a:t>αγξ</a:t>
            </a:r>
            <a:r>
              <a:rPr lang="cs-CZ" dirty="0"/>
              <a:t>)</a:t>
            </a:r>
          </a:p>
          <a:p>
            <a:r>
              <a:rPr lang="cs-CZ" dirty="0"/>
              <a:t>Obdélníková bitevní formace</a:t>
            </a:r>
          </a:p>
          <a:p>
            <a:r>
              <a:rPr lang="cs-CZ" dirty="0"/>
              <a:t>Od 8.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Štít chránil i bojovníka vlevo, pozice nejvíce napravo – nejčestnější</a:t>
            </a:r>
          </a:p>
          <a:p>
            <a:r>
              <a:rPr lang="cs-CZ" dirty="0"/>
              <a:t>Většinou 8 řad</a:t>
            </a:r>
          </a:p>
          <a:p>
            <a:r>
              <a:rPr lang="cs-CZ" dirty="0"/>
              <a:t>Nutnost zachovat formaci</a:t>
            </a:r>
          </a:p>
          <a:p>
            <a:r>
              <a:rPr lang="cs-CZ" dirty="0"/>
              <a:t>Individuální snaha, vybíhání – nepřípustné, </a:t>
            </a:r>
            <a:r>
              <a:rPr lang="cs-CZ" i="1" dirty="0" err="1"/>
              <a:t>hybris</a:t>
            </a:r>
            <a:endParaRPr lang="cs-CZ" i="1" dirty="0"/>
          </a:p>
          <a:p>
            <a:r>
              <a:rPr lang="cs-CZ" dirty="0"/>
              <a:t>Přetlačování štíty (</a:t>
            </a:r>
            <a:r>
              <a:rPr lang="cs-CZ" i="1" dirty="0" err="1"/>
              <a:t>othismos</a:t>
            </a:r>
            <a:r>
              <a:rPr lang="cs-CZ" dirty="0"/>
              <a:t>)</a:t>
            </a:r>
          </a:p>
          <a:p>
            <a:r>
              <a:rPr lang="cs-CZ" dirty="0"/>
              <a:t>Rozpad formace – prohra, většinou nízké ztráty</a:t>
            </a:r>
          </a:p>
          <a:p>
            <a:r>
              <a:rPr lang="cs-CZ" dirty="0" err="1"/>
              <a:t>Epameinóndás</a:t>
            </a:r>
            <a:r>
              <a:rPr lang="cs-CZ" dirty="0"/>
              <a:t> – kosý šik, posílení levého křídla, bitva u </a:t>
            </a:r>
            <a:r>
              <a:rPr lang="cs-CZ" dirty="0" err="1"/>
              <a:t>Leukter</a:t>
            </a:r>
            <a:endParaRPr lang="cs-CZ" dirty="0"/>
          </a:p>
          <a:p>
            <a:r>
              <a:rPr lang="cs-CZ" dirty="0"/>
              <a:t>Makedonská falanga – 16 řad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2334B1-1333-4A72-905A-BA74EA22F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140968"/>
            <a:ext cx="2569480" cy="36326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843E3F8-24C3-4DDE-9A3B-0D14A924F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14" y="84429"/>
            <a:ext cx="60007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9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46C86-7363-4D9F-B8C2-3448DB87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C452A9-28FD-40F3-9533-570E8B95F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Pomocné oddíly (</a:t>
            </a:r>
            <a:r>
              <a:rPr lang="cs-CZ" i="1" dirty="0" err="1"/>
              <a:t>psiloi</a:t>
            </a:r>
            <a:r>
              <a:rPr lang="cs-CZ" dirty="0"/>
              <a:t>)</a:t>
            </a:r>
          </a:p>
          <a:p>
            <a:r>
              <a:rPr lang="cs-CZ" dirty="0"/>
              <a:t>Chudší vrstvy obyvatel</a:t>
            </a:r>
          </a:p>
          <a:p>
            <a:r>
              <a:rPr lang="cs-CZ" dirty="0"/>
              <a:t>Bez zbroje, štítu/malý štít, meč/dýka</a:t>
            </a:r>
          </a:p>
          <a:p>
            <a:r>
              <a:rPr lang="cs-CZ" dirty="0"/>
              <a:t>Vrhači oštěpů (</a:t>
            </a:r>
            <a:r>
              <a:rPr lang="cs-CZ" i="1" dirty="0" err="1"/>
              <a:t>akontistai</a:t>
            </a:r>
            <a:r>
              <a:rPr lang="cs-CZ" dirty="0"/>
              <a:t>) </a:t>
            </a:r>
          </a:p>
          <a:p>
            <a:r>
              <a:rPr lang="cs-CZ" dirty="0"/>
              <a:t>Práčata (</a:t>
            </a:r>
            <a:r>
              <a:rPr lang="cs-CZ" i="1" dirty="0" err="1"/>
              <a:t>sfendonetai</a:t>
            </a:r>
            <a:r>
              <a:rPr lang="cs-CZ" dirty="0"/>
              <a:t>) – Rhodos</a:t>
            </a:r>
          </a:p>
          <a:p>
            <a:r>
              <a:rPr lang="cs-CZ" dirty="0"/>
              <a:t>Lučištníci (</a:t>
            </a:r>
            <a:r>
              <a:rPr lang="cs-CZ" i="1" dirty="0" err="1"/>
              <a:t>toxotai</a:t>
            </a:r>
            <a:r>
              <a:rPr lang="cs-CZ" dirty="0"/>
              <a:t>) – z Kréty</a:t>
            </a:r>
          </a:p>
          <a:p>
            <a:r>
              <a:rPr lang="cs-CZ" dirty="0" err="1"/>
              <a:t>Peltasté</a:t>
            </a:r>
            <a:r>
              <a:rPr lang="cs-CZ" dirty="0"/>
              <a:t> (</a:t>
            </a:r>
            <a:r>
              <a:rPr lang="el-GR" i="1" dirty="0"/>
              <a:t>πελταστής</a:t>
            </a:r>
            <a:r>
              <a:rPr lang="cs-CZ" dirty="0"/>
              <a:t>) – podle </a:t>
            </a:r>
            <a:r>
              <a:rPr lang="cs-CZ" i="1" dirty="0" err="1"/>
              <a:t>pelté</a:t>
            </a:r>
            <a:r>
              <a:rPr lang="cs-CZ" dirty="0"/>
              <a:t>, štítu, z Thrákie</a:t>
            </a:r>
          </a:p>
          <a:p>
            <a:r>
              <a:rPr lang="cs-CZ" dirty="0" err="1"/>
              <a:t>Thórakitai</a:t>
            </a:r>
            <a:r>
              <a:rPr lang="cs-CZ" dirty="0"/>
              <a:t> – s pancířem, lehká pěchota</a:t>
            </a:r>
          </a:p>
          <a:p>
            <a:r>
              <a:rPr lang="cs-CZ" dirty="0"/>
              <a:t>Mají chránit falangu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4829F5-76B6-4ECC-9F0B-310272EAB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255263"/>
            <a:ext cx="2604517" cy="301234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4A2A360-D81F-45E1-BC07-B585C18F9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33" y="3293129"/>
            <a:ext cx="1545154" cy="3012342"/>
          </a:xfrm>
          <a:prstGeom prst="rect">
            <a:avLst/>
          </a:prstGeom>
        </p:spPr>
      </p:pic>
      <p:pic>
        <p:nvPicPr>
          <p:cNvPr id="10" name="Obrázek 9" descr="Obsah obrázku hráč&#10;&#10;Popis byl vytvořen automaticky">
            <a:extLst>
              <a:ext uri="{FF2B5EF4-FFF2-40B4-BE49-F238E27FC236}">
                <a16:creationId xmlns:a16="http://schemas.microsoft.com/office/drawing/2014/main" id="{39235E75-A60D-474F-8D69-3FB249EA2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3085103"/>
            <a:ext cx="2276088" cy="30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4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75146-48C4-449D-82AE-C6126D9F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D52B7-184E-40C1-B573-D0D99D8DF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Makedonské změny</a:t>
            </a:r>
          </a:p>
          <a:p>
            <a:r>
              <a:rPr lang="cs-CZ" dirty="0"/>
              <a:t>Profesionalizace</a:t>
            </a:r>
          </a:p>
          <a:p>
            <a:r>
              <a:rPr lang="cs-CZ" dirty="0"/>
              <a:t>Falanga – více řad, </a:t>
            </a:r>
            <a:r>
              <a:rPr lang="cs-CZ" i="1" dirty="0" err="1"/>
              <a:t>sarissa</a:t>
            </a:r>
            <a:r>
              <a:rPr lang="cs-CZ" dirty="0"/>
              <a:t>, lehčí zbroj, štít zavěšený kolem krku, </a:t>
            </a:r>
            <a:r>
              <a:rPr lang="cs-CZ" i="1" dirty="0" err="1"/>
              <a:t>falangitai</a:t>
            </a:r>
            <a:endParaRPr lang="cs-CZ" i="1" dirty="0"/>
          </a:p>
          <a:p>
            <a:r>
              <a:rPr lang="cs-CZ" dirty="0"/>
              <a:t>Větší využití lehké pěchoty a jízdy</a:t>
            </a:r>
          </a:p>
          <a:p>
            <a:r>
              <a:rPr lang="cs-CZ" dirty="0" err="1"/>
              <a:t>Hypastisté</a:t>
            </a:r>
            <a:r>
              <a:rPr lang="cs-CZ" dirty="0"/>
              <a:t> (</a:t>
            </a:r>
            <a:r>
              <a:rPr lang="el-GR" i="1" dirty="0"/>
              <a:t>ὑπασπιστής</a:t>
            </a:r>
            <a:r>
              <a:rPr lang="cs-CZ" dirty="0"/>
              <a:t>) – výzbroj jako hoplíta klas. doby (</a:t>
            </a:r>
            <a:r>
              <a:rPr lang="cs-CZ" i="1" dirty="0" err="1"/>
              <a:t>dory</a:t>
            </a:r>
            <a:r>
              <a:rPr lang="cs-CZ" dirty="0"/>
              <a:t>, větší štít), na křídlech falangy</a:t>
            </a:r>
          </a:p>
          <a:p>
            <a:r>
              <a:rPr lang="cs-CZ" dirty="0"/>
              <a:t>Diadochové – sloni, jízdní lučištníci, </a:t>
            </a:r>
            <a:r>
              <a:rPr lang="cs-CZ" i="1" dirty="0" err="1"/>
              <a:t>thyreoforoi</a:t>
            </a:r>
            <a:r>
              <a:rPr lang="cs-CZ" dirty="0"/>
              <a:t>, vylepšení obléhacích strojů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B859E8-CB83-4454-B443-534BD109A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131234"/>
            <a:ext cx="1683082" cy="3428999"/>
          </a:xfrm>
          <a:prstGeom prst="rect">
            <a:avLst/>
          </a:prstGeom>
        </p:spPr>
      </p:pic>
      <p:pic>
        <p:nvPicPr>
          <p:cNvPr id="7" name="Obrázek 6" descr="Obsah obrázku mince&#10;&#10;Popis byl vytvořen automaticky">
            <a:extLst>
              <a:ext uri="{FF2B5EF4-FFF2-40B4-BE49-F238E27FC236}">
                <a16:creationId xmlns:a16="http://schemas.microsoft.com/office/drawing/2014/main" id="{0EC7988D-C301-4C5F-A275-978E7A9D5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25" y="4293096"/>
            <a:ext cx="1727590" cy="18392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9B9FE0F-2BAE-4517-96D8-F551BD839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43" y="548680"/>
            <a:ext cx="4608512" cy="1610846"/>
          </a:xfrm>
          <a:prstGeom prst="rect">
            <a:avLst/>
          </a:prstGeom>
        </p:spPr>
      </p:pic>
      <p:pic>
        <p:nvPicPr>
          <p:cNvPr id="12" name="Obrázek 11" descr="Obsah obrázku zeď, interiér, oblečení, čelenka&#10;&#10;Popis byl vytvořen automaticky">
            <a:extLst>
              <a:ext uri="{FF2B5EF4-FFF2-40B4-BE49-F238E27FC236}">
                <a16:creationId xmlns:a16="http://schemas.microsoft.com/office/drawing/2014/main" id="{BB6AF935-060B-4514-880A-2FE0EEC75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28" y="4598138"/>
            <a:ext cx="1979712" cy="1484784"/>
          </a:xfrm>
          <a:prstGeom prst="rect">
            <a:avLst/>
          </a:prstGeom>
        </p:spPr>
      </p:pic>
      <p:pic>
        <p:nvPicPr>
          <p:cNvPr id="14" name="Obrázek 13" descr="Obsah obrázku helma&#10;&#10;Popis byl vytvořen automaticky">
            <a:extLst>
              <a:ext uri="{FF2B5EF4-FFF2-40B4-BE49-F238E27FC236}">
                <a16:creationId xmlns:a16="http://schemas.microsoft.com/office/drawing/2014/main" id="{81567466-E70F-46B1-A18E-AFA09BE74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4598138"/>
            <a:ext cx="1211022" cy="16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6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BA328-192C-43F5-89A9-A8DC264EB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3952F-9D7B-47BF-8B04-41463D5BD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Jízda</a:t>
            </a:r>
          </a:p>
          <a:p>
            <a:r>
              <a:rPr lang="cs-CZ" dirty="0"/>
              <a:t>Pouze pro nejbohatší</a:t>
            </a:r>
          </a:p>
          <a:p>
            <a:r>
              <a:rPr lang="cs-CZ" dirty="0"/>
              <a:t>Původně malé využití v bojích, křídla</a:t>
            </a:r>
          </a:p>
          <a:p>
            <a:r>
              <a:rPr lang="cs-CZ" i="1" dirty="0" err="1"/>
              <a:t>Hippeis</a:t>
            </a:r>
            <a:r>
              <a:rPr lang="cs-CZ" dirty="0"/>
              <a:t> (</a:t>
            </a:r>
            <a:r>
              <a:rPr lang="cs-CZ" i="1" dirty="0"/>
              <a:t>ἱππ</a:t>
            </a:r>
            <a:r>
              <a:rPr lang="cs-CZ" i="1" dirty="0" err="1"/>
              <a:t>εῖς</a:t>
            </a:r>
            <a:r>
              <a:rPr lang="cs-CZ" dirty="0"/>
              <a:t>)</a:t>
            </a:r>
          </a:p>
          <a:p>
            <a:r>
              <a:rPr lang="cs-CZ" dirty="0"/>
              <a:t>Thessalie</a:t>
            </a:r>
          </a:p>
          <a:p>
            <a:r>
              <a:rPr lang="cs-CZ" dirty="0"/>
              <a:t>Thrákové (oštěpy)</a:t>
            </a:r>
          </a:p>
          <a:p>
            <a:r>
              <a:rPr lang="cs-CZ" i="1" dirty="0" err="1"/>
              <a:t>Hetairoi</a:t>
            </a:r>
            <a:r>
              <a:rPr lang="cs-CZ" dirty="0"/>
              <a:t> (</a:t>
            </a:r>
            <a:r>
              <a:rPr lang="el-GR" i="1" dirty="0"/>
              <a:t>ἑταῖροι</a:t>
            </a:r>
            <a:r>
              <a:rPr lang="cs-CZ" dirty="0"/>
              <a:t>) – družina, elitní složka </a:t>
            </a:r>
            <a:r>
              <a:rPr lang="cs-CZ" dirty="0" err="1"/>
              <a:t>mak</a:t>
            </a:r>
            <a:r>
              <a:rPr lang="cs-CZ" dirty="0"/>
              <a:t>. armády, rozhodující síla</a:t>
            </a:r>
          </a:p>
          <a:p>
            <a:r>
              <a:rPr lang="cs-CZ" dirty="0"/>
              <a:t>Kopí (</a:t>
            </a:r>
            <a:r>
              <a:rPr lang="cs-CZ" i="1" dirty="0" err="1"/>
              <a:t>xyston</a:t>
            </a:r>
            <a:r>
              <a:rPr lang="cs-CZ" dirty="0"/>
              <a:t>), </a:t>
            </a:r>
            <a:r>
              <a:rPr lang="cs-CZ" dirty="0" err="1"/>
              <a:t>boiótské</a:t>
            </a:r>
            <a:r>
              <a:rPr lang="cs-CZ" dirty="0"/>
              <a:t> helmy, meč, </a:t>
            </a:r>
            <a:r>
              <a:rPr lang="cs-CZ" dirty="0" err="1"/>
              <a:t>linothórax</a:t>
            </a:r>
            <a:endParaRPr lang="cs-CZ" dirty="0"/>
          </a:p>
        </p:txBody>
      </p:sp>
      <p:pic>
        <p:nvPicPr>
          <p:cNvPr id="7" name="Obrázek 6" descr="Obsah obrázku jezdectví&#10;&#10;Popis byl vytvořen automaticky">
            <a:extLst>
              <a:ext uri="{FF2B5EF4-FFF2-40B4-BE49-F238E27FC236}">
                <a16:creationId xmlns:a16="http://schemas.microsoft.com/office/drawing/2014/main" id="{FD35995C-2410-448C-BA7C-6126A619C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78" y="412523"/>
            <a:ext cx="2085693" cy="2067744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4836672B-D985-450F-A2B2-BDC2D7511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86603"/>
            <a:ext cx="2080072" cy="2235966"/>
          </a:xfrm>
          <a:prstGeom prst="rect">
            <a:avLst/>
          </a:prstGeom>
        </p:spPr>
      </p:pic>
      <p:pic>
        <p:nvPicPr>
          <p:cNvPr id="13" name="Obrázek 12" descr="Obsah obrázku text, panenka&#10;&#10;Popis byl vytvořen automaticky">
            <a:extLst>
              <a:ext uri="{FF2B5EF4-FFF2-40B4-BE49-F238E27FC236}">
                <a16:creationId xmlns:a16="http://schemas.microsoft.com/office/drawing/2014/main" id="{32D512D1-9A10-41DA-9A77-0F5BAB8FA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703" y="2851270"/>
            <a:ext cx="2760442" cy="372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5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6ADA6-EB78-4ED1-891A-1F480D00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090B7-9121-4E10-8D65-FD9B8C2E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Literatura</a:t>
            </a:r>
          </a:p>
          <a:p>
            <a:r>
              <a:rPr lang="cs-CZ" dirty="0"/>
              <a:t>V</a:t>
            </a:r>
            <a:r>
              <a:rPr lang="en-US" dirty="0"/>
              <a:t>an Wees,</a:t>
            </a:r>
            <a:r>
              <a:rPr lang="cs-CZ" dirty="0"/>
              <a:t> H. 2005.</a:t>
            </a:r>
            <a:r>
              <a:rPr lang="en-US" dirty="0"/>
              <a:t> </a:t>
            </a:r>
            <a:r>
              <a:rPr lang="en-US" i="1" dirty="0"/>
              <a:t>Greek warfare : myths and realities</a:t>
            </a:r>
            <a:r>
              <a:rPr lang="en-US" dirty="0"/>
              <a:t>. London: Duckworth</a:t>
            </a:r>
            <a:r>
              <a:rPr lang="cs-CZ" dirty="0"/>
              <a:t>.</a:t>
            </a:r>
          </a:p>
          <a:p>
            <a:r>
              <a:rPr lang="en-US" dirty="0" err="1"/>
              <a:t>Blome</a:t>
            </a:r>
            <a:r>
              <a:rPr lang="en-US" dirty="0"/>
              <a:t>, D. 2020. </a:t>
            </a:r>
            <a:r>
              <a:rPr lang="en-US" i="1" dirty="0"/>
              <a:t>Greek Warfare beyond the Polis: Defense, Strategy, and the Making of Ancient Federal States</a:t>
            </a:r>
            <a:r>
              <a:rPr lang="cs-CZ" i="1" dirty="0"/>
              <a:t>. </a:t>
            </a:r>
            <a:r>
              <a:rPr lang="en-US" dirty="0"/>
              <a:t>London: Cornell University Press.</a:t>
            </a:r>
            <a:endParaRPr lang="cs-CZ" dirty="0"/>
          </a:p>
          <a:p>
            <a:r>
              <a:rPr lang="en-US" dirty="0"/>
              <a:t>Lazenby, J</a:t>
            </a:r>
            <a:r>
              <a:rPr lang="cs-CZ" dirty="0"/>
              <a:t>. </a:t>
            </a:r>
            <a:r>
              <a:rPr lang="en-US" dirty="0"/>
              <a:t>F.</a:t>
            </a:r>
            <a:r>
              <a:rPr lang="cs-CZ" dirty="0"/>
              <a:t> 2004.</a:t>
            </a:r>
            <a:r>
              <a:rPr lang="en-US" dirty="0"/>
              <a:t> </a:t>
            </a:r>
            <a:r>
              <a:rPr lang="en-US" i="1" dirty="0"/>
              <a:t>The Peloponnesian War: A Military Study</a:t>
            </a:r>
            <a:r>
              <a:rPr lang="cs-CZ" i="1" dirty="0"/>
              <a:t>.</a:t>
            </a:r>
            <a:r>
              <a:rPr lang="en-US" dirty="0"/>
              <a:t> London : Routledge</a:t>
            </a:r>
            <a:r>
              <a:rPr lang="cs-CZ" dirty="0"/>
              <a:t>.</a:t>
            </a:r>
          </a:p>
          <a:p>
            <a:r>
              <a:rPr lang="cs-CZ" dirty="0" err="1"/>
              <a:t>Hanson</a:t>
            </a:r>
            <a:r>
              <a:rPr lang="cs-CZ" dirty="0"/>
              <a:t>, V. D. 2002.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Wars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Ancient</a:t>
            </a:r>
            <a:r>
              <a:rPr lang="cs-CZ" i="1" dirty="0"/>
              <a:t> </a:t>
            </a:r>
            <a:r>
              <a:rPr lang="cs-CZ" i="1" dirty="0" err="1"/>
              <a:t>Greeks</a:t>
            </a:r>
            <a:r>
              <a:rPr lang="cs-CZ" dirty="0"/>
              <a:t>. London: </a:t>
            </a:r>
            <a:r>
              <a:rPr lang="cs-CZ" dirty="0" err="1"/>
              <a:t>Cassell</a:t>
            </a:r>
            <a:r>
              <a:rPr lang="cs-CZ" dirty="0"/>
              <a:t>. </a:t>
            </a:r>
          </a:p>
          <a:p>
            <a:r>
              <a:rPr lang="cs-CZ" dirty="0" err="1"/>
              <a:t>Everson</a:t>
            </a:r>
            <a:r>
              <a:rPr lang="cs-CZ" dirty="0"/>
              <a:t>, T. 2004. </a:t>
            </a:r>
            <a:r>
              <a:rPr lang="en-US" i="1" dirty="0"/>
              <a:t>Warfare In Ancient Greece: Arms And </a:t>
            </a:r>
            <a:r>
              <a:rPr lang="en-US" i="1" dirty="0" err="1"/>
              <a:t>Armour</a:t>
            </a:r>
            <a:r>
              <a:rPr lang="en-US" i="1" dirty="0"/>
              <a:t> From The Heroes Of Homer To Alexander The Great</a:t>
            </a:r>
            <a:r>
              <a:rPr lang="cs-CZ" dirty="0"/>
              <a:t>. </a:t>
            </a:r>
            <a:r>
              <a:rPr lang="cs-CZ" dirty="0" err="1"/>
              <a:t>Stroud</a:t>
            </a:r>
            <a:r>
              <a:rPr lang="cs-CZ" dirty="0"/>
              <a:t>: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. </a:t>
            </a:r>
          </a:p>
          <a:p>
            <a:r>
              <a:rPr lang="cs-CZ" dirty="0" err="1"/>
              <a:t>Wrightson</a:t>
            </a:r>
            <a:r>
              <a:rPr lang="cs-CZ" dirty="0"/>
              <a:t>, G. 2019. </a:t>
            </a:r>
            <a:r>
              <a:rPr lang="en-US" i="1" dirty="0"/>
              <a:t>Combined arms warfare in ancient Greece: from Homer to Alexander the Great and his successors</a:t>
            </a:r>
            <a:r>
              <a:rPr lang="en-US" dirty="0"/>
              <a:t>. </a:t>
            </a:r>
            <a:r>
              <a:rPr lang="en-US" i="1" dirty="0"/>
              <a:t>Routledge monographs in classical </a:t>
            </a:r>
            <a:r>
              <a:rPr lang="en-US" i="1" dirty="0" err="1"/>
              <a:t>studie</a:t>
            </a:r>
            <a:r>
              <a:rPr lang="cs-CZ" i="1" dirty="0"/>
              <a:t>s</a:t>
            </a:r>
            <a:r>
              <a:rPr lang="en-US" dirty="0"/>
              <a:t>. London: Routledge</a:t>
            </a:r>
            <a:r>
              <a:rPr lang="cs-CZ" dirty="0"/>
              <a:t>.</a:t>
            </a:r>
          </a:p>
          <a:p>
            <a:r>
              <a:rPr lang="cs-CZ" dirty="0" err="1"/>
              <a:t>Kagan</a:t>
            </a:r>
            <a:r>
              <a:rPr lang="cs-CZ" dirty="0"/>
              <a:t>, D., &amp; </a:t>
            </a:r>
            <a:r>
              <a:rPr lang="cs-CZ" dirty="0" err="1"/>
              <a:t>Viggiano</a:t>
            </a:r>
            <a:r>
              <a:rPr lang="cs-CZ" dirty="0"/>
              <a:t>, G. (</a:t>
            </a:r>
            <a:r>
              <a:rPr lang="cs-CZ" dirty="0" err="1"/>
              <a:t>Eds</a:t>
            </a:r>
            <a:r>
              <a:rPr lang="cs-CZ" dirty="0"/>
              <a:t>.). 2013. </a:t>
            </a:r>
            <a:r>
              <a:rPr lang="cs-CZ" i="1" dirty="0" err="1"/>
              <a:t>Men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Bronze: </a:t>
            </a:r>
            <a:r>
              <a:rPr lang="cs-CZ" i="1" dirty="0" err="1"/>
              <a:t>Hoplite</a:t>
            </a:r>
            <a:r>
              <a:rPr lang="cs-CZ" i="1" dirty="0"/>
              <a:t> </a:t>
            </a:r>
            <a:r>
              <a:rPr lang="cs-CZ" i="1" dirty="0" err="1"/>
              <a:t>Warfare</a:t>
            </a:r>
            <a:r>
              <a:rPr lang="cs-CZ" i="1" dirty="0"/>
              <a:t> in </a:t>
            </a:r>
            <a:r>
              <a:rPr lang="cs-CZ" i="1" dirty="0" err="1"/>
              <a:t>Ancient</a:t>
            </a:r>
            <a:r>
              <a:rPr lang="cs-CZ" i="1" dirty="0"/>
              <a:t> </a:t>
            </a:r>
            <a:r>
              <a:rPr lang="cs-CZ" i="1" dirty="0" err="1"/>
              <a:t>Greece</a:t>
            </a:r>
            <a:r>
              <a:rPr lang="cs-CZ" dirty="0"/>
              <a:t>. Oxford: </a:t>
            </a:r>
            <a:r>
              <a:rPr lang="cs-CZ" dirty="0" err="1"/>
              <a:t>Princeton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r>
              <a:rPr lang="cs-CZ" dirty="0" err="1"/>
              <a:t>Heckel</a:t>
            </a:r>
            <a:r>
              <a:rPr lang="cs-CZ" dirty="0"/>
              <a:t>, W. 2021. </a:t>
            </a:r>
            <a:r>
              <a:rPr lang="cs-CZ" i="1" dirty="0"/>
              <a:t>A </a:t>
            </a:r>
            <a:r>
              <a:rPr lang="cs-CZ" i="1" dirty="0" err="1"/>
              <a:t>Companion</a:t>
            </a:r>
            <a:r>
              <a:rPr lang="cs-CZ" i="1" dirty="0"/>
              <a:t> to </a:t>
            </a:r>
            <a:r>
              <a:rPr lang="cs-CZ" i="1" dirty="0" err="1"/>
              <a:t>Greek</a:t>
            </a:r>
            <a:r>
              <a:rPr lang="cs-CZ" i="1" dirty="0"/>
              <a:t> </a:t>
            </a:r>
            <a:r>
              <a:rPr lang="cs-CZ" i="1" dirty="0" err="1"/>
              <a:t>Warfare</a:t>
            </a:r>
            <a:r>
              <a:rPr lang="cs-CZ" dirty="0"/>
              <a:t>. </a:t>
            </a:r>
            <a:r>
              <a:rPr lang="cs-CZ" dirty="0" err="1"/>
              <a:t>Wiley-Blackwell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418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F6BF0-06E0-4F5D-BB1D-4C45EED0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52D7CF-BCBF-4C4F-B240-9334DC6B7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Thúkýdidés</a:t>
            </a:r>
            <a:endParaRPr lang="cs-CZ" dirty="0"/>
          </a:p>
          <a:p>
            <a:r>
              <a:rPr lang="cs-CZ" dirty="0" err="1"/>
              <a:t>Řec</a:t>
            </a:r>
            <a:r>
              <a:rPr lang="cs-CZ" dirty="0"/>
              <a:t>. </a:t>
            </a:r>
            <a:r>
              <a:rPr lang="el-GR" dirty="0"/>
              <a:t>Θουκυδίδης</a:t>
            </a:r>
            <a:endParaRPr lang="cs-CZ" dirty="0"/>
          </a:p>
          <a:p>
            <a:r>
              <a:rPr lang="cs-CZ" dirty="0"/>
              <a:t>Cca 460–400 </a:t>
            </a:r>
            <a:r>
              <a:rPr lang="cs-CZ" dirty="0" err="1"/>
              <a:t>pnl</a:t>
            </a:r>
            <a:r>
              <a:rPr lang="cs-CZ" dirty="0"/>
              <a:t> (397→)</a:t>
            </a:r>
          </a:p>
          <a:p>
            <a:r>
              <a:rPr lang="cs-CZ" dirty="0"/>
              <a:t>Athény (</a:t>
            </a:r>
            <a:r>
              <a:rPr lang="cs-CZ" dirty="0" err="1"/>
              <a:t>Halimos</a:t>
            </a:r>
            <a:r>
              <a:rPr lang="cs-CZ" dirty="0"/>
              <a:t>), </a:t>
            </a:r>
            <a:r>
              <a:rPr lang="cs-CZ" dirty="0" err="1"/>
              <a:t>Attika</a:t>
            </a:r>
            <a:r>
              <a:rPr lang="cs-CZ" dirty="0"/>
              <a:t>; Z bohaté, vlivné rodiny - zlaté doly v </a:t>
            </a:r>
            <a:r>
              <a:rPr lang="cs-CZ" dirty="0" err="1"/>
              <a:t>sev</a:t>
            </a:r>
            <a:r>
              <a:rPr lang="cs-CZ" dirty="0"/>
              <a:t>. Řecku (</a:t>
            </a:r>
            <a:r>
              <a:rPr lang="cs-CZ" dirty="0" err="1"/>
              <a:t>Th</a:t>
            </a:r>
            <a:r>
              <a:rPr lang="cs-CZ" dirty="0"/>
              <a:t>. 4.105.1)</a:t>
            </a:r>
          </a:p>
          <a:p>
            <a:r>
              <a:rPr lang="cs-CZ" dirty="0"/>
              <a:t>Historik, generál (</a:t>
            </a:r>
            <a:r>
              <a:rPr lang="cs-CZ" i="1" dirty="0" err="1"/>
              <a:t>stratégos</a:t>
            </a:r>
            <a:r>
              <a:rPr lang="cs-CZ" dirty="0"/>
              <a:t>) – tažení na </a:t>
            </a:r>
            <a:r>
              <a:rPr lang="cs-CZ" dirty="0" err="1"/>
              <a:t>Thasos</a:t>
            </a:r>
            <a:r>
              <a:rPr lang="cs-CZ" dirty="0"/>
              <a:t> (424 </a:t>
            </a:r>
            <a:r>
              <a:rPr lang="cs-CZ" dirty="0" err="1"/>
              <a:t>pnl</a:t>
            </a:r>
            <a:r>
              <a:rPr lang="cs-CZ" dirty="0"/>
              <a:t>), neubránil </a:t>
            </a:r>
            <a:r>
              <a:rPr lang="cs-CZ" dirty="0" err="1"/>
              <a:t>Amfipoli</a:t>
            </a:r>
            <a:r>
              <a:rPr lang="cs-CZ" dirty="0"/>
              <a:t> → vyhnanství</a:t>
            </a:r>
          </a:p>
          <a:p>
            <a:r>
              <a:rPr lang="cs-CZ" dirty="0"/>
              <a:t>Athénský mor – sám se nakazil</a:t>
            </a:r>
          </a:p>
          <a:p>
            <a:r>
              <a:rPr lang="cs-CZ" dirty="0"/>
              <a:t>Cestování po Řecku za války – sběr informací, pramenů, pohled z obou stran</a:t>
            </a:r>
          </a:p>
          <a:p>
            <a:r>
              <a:rPr lang="cs-CZ" dirty="0"/>
              <a:t>Očitá svědectví popisovaných událostí x </a:t>
            </a:r>
            <a:r>
              <a:rPr lang="cs-CZ" dirty="0" err="1"/>
              <a:t>Hérodotovy</a:t>
            </a:r>
            <a:r>
              <a:rPr lang="cs-CZ" dirty="0"/>
              <a:t> historické exkurzy, vyprávění o dávnější minulosti, vzdálenějších částí světa</a:t>
            </a:r>
          </a:p>
          <a:p>
            <a:r>
              <a:rPr lang="cs-CZ" dirty="0"/>
              <a:t>Omezení tématu – pouze stanovený úsek dějin, dané událostí, cíle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starší, kámen&#10;&#10;Popis byl vytvořen automaticky">
            <a:extLst>
              <a:ext uri="{FF2B5EF4-FFF2-40B4-BE49-F238E27FC236}">
                <a16:creationId xmlns:a16="http://schemas.microsoft.com/office/drawing/2014/main" id="{DA7F823C-B1A7-4DF5-811C-9C935EE8F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97655"/>
            <a:ext cx="2064537" cy="309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0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A75F6-F213-4B9D-9B9F-6EBBC130C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8AC676-A964-42A9-8A60-21AFFEA1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/>
              <a:t>Dějiny </a:t>
            </a:r>
            <a:r>
              <a:rPr lang="cs-CZ" i="1" dirty="0" err="1"/>
              <a:t>peloponnéské</a:t>
            </a:r>
            <a:r>
              <a:rPr lang="cs-CZ" i="1" dirty="0"/>
              <a:t> války</a:t>
            </a:r>
            <a:endParaRPr lang="cs-CZ" dirty="0"/>
          </a:p>
          <a:p>
            <a:r>
              <a:rPr lang="cs-CZ" dirty="0"/>
              <a:t>8 knih</a:t>
            </a:r>
          </a:p>
          <a:p>
            <a:r>
              <a:rPr lang="cs-CZ" dirty="0"/>
              <a:t>Od začátku války do roku 411 </a:t>
            </a:r>
            <a:r>
              <a:rPr lang="cs-CZ" dirty="0" err="1"/>
              <a:t>pnl</a:t>
            </a:r>
            <a:r>
              <a:rPr lang="cs-CZ" dirty="0"/>
              <a:t> (zbytek války → </a:t>
            </a:r>
            <a:r>
              <a:rPr lang="cs-CZ" dirty="0" err="1"/>
              <a:t>Xenofón</a:t>
            </a:r>
            <a:r>
              <a:rPr lang="cs-CZ" dirty="0"/>
              <a:t> – </a:t>
            </a:r>
            <a:r>
              <a:rPr lang="cs-CZ" i="1" dirty="0" err="1"/>
              <a:t>Hellénika</a:t>
            </a:r>
            <a:r>
              <a:rPr lang="cs-CZ" dirty="0"/>
              <a:t>), první dvě fáze války + začátek závěrečné</a:t>
            </a:r>
          </a:p>
          <a:p>
            <a:r>
              <a:rPr lang="cs-CZ" dirty="0"/>
              <a:t>Náročnější text než Hérodotos (hutný text)</a:t>
            </a:r>
          </a:p>
          <a:p>
            <a:r>
              <a:rPr lang="cs-CZ" dirty="0"/>
              <a:t>Podnět k psaní – válka bude největší, jakou svět poznal, aby měli lidé přesnou představu o událostech v minulosti, podobný vývoj může nastat i v budoucnu </a:t>
            </a:r>
          </a:p>
          <a:p>
            <a:r>
              <a:rPr lang="cs-CZ" dirty="0"/>
              <a:t>Vědecká historiografie</a:t>
            </a:r>
          </a:p>
          <a:p>
            <a:r>
              <a:rPr lang="cs-CZ" dirty="0"/>
              <a:t>Snaha o objektivitu, není na ničí straně, metodologie</a:t>
            </a:r>
          </a:p>
          <a:p>
            <a:r>
              <a:rPr lang="cs-CZ" dirty="0"/>
              <a:t>Obavy Sparty z růstu moci Athén → důvody války</a:t>
            </a:r>
          </a:p>
          <a:p>
            <a:r>
              <a:rPr lang="cs-CZ" dirty="0"/>
              <a:t>Negativní dopady války na společnost</a:t>
            </a:r>
          </a:p>
          <a:p>
            <a:r>
              <a:rPr lang="cs-CZ" dirty="0"/>
              <a:t>Dialogy, řeči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19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EAA05-A266-431C-9C13-6473184D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Thúkýdidés</a:t>
            </a:r>
            <a:r>
              <a:rPr lang="cs-CZ" dirty="0"/>
              <a:t> (</a:t>
            </a:r>
            <a:r>
              <a:rPr lang="cs-CZ" dirty="0" err="1"/>
              <a:t>pdf</a:t>
            </a:r>
            <a:r>
              <a:rPr lang="cs-CZ" dirty="0"/>
              <a:t> 134, 297, 298, 299, 329)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51692-85E9-44F8-97F3-0AEE7A349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Osobně</a:t>
            </a:r>
          </a:p>
          <a:p>
            <a:r>
              <a:rPr lang="cs-CZ" dirty="0"/>
              <a:t>I životopis (od </a:t>
            </a:r>
            <a:r>
              <a:rPr lang="cs-CZ" dirty="0" err="1"/>
              <a:t>Marcellina</a:t>
            </a:r>
            <a:r>
              <a:rPr lang="cs-CZ" dirty="0"/>
              <a:t>)</a:t>
            </a:r>
          </a:p>
          <a:p>
            <a:r>
              <a:rPr lang="cs-CZ" dirty="0"/>
              <a:t>2.48, 4.104–106, 108, 5.26</a:t>
            </a:r>
          </a:p>
          <a:p>
            <a:endParaRPr lang="cs-CZ" dirty="0"/>
          </a:p>
          <a:p>
            <a:r>
              <a:rPr lang="cs-CZ" dirty="0"/>
              <a:t>Později – příběhy o setkání s Hérodotem, zabit po návratu do Athén</a:t>
            </a:r>
          </a:p>
        </p:txBody>
      </p:sp>
    </p:spTree>
    <p:extLst>
      <p:ext uri="{BB962C8B-B14F-4D97-AF65-F5344CB8AC3E}">
        <p14:creationId xmlns:p14="http://schemas.microsoft.com/office/powerpoint/2010/main" val="306488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54B388-8AA5-86D1-03AE-F83933C8A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Historická metoda,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F5E19F-CA3D-3710-AD14-0B79A3C7D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Prameny – očití svědkové (on sám, někdo jiný), nejmenuje, málokdy alternativní výklady</a:t>
            </a:r>
          </a:p>
          <a:p>
            <a:r>
              <a:rPr lang="cs-CZ" dirty="0"/>
              <a:t>Bez jakékoli role božstev – lidská snažení, činy, akce</a:t>
            </a:r>
          </a:p>
          <a:p>
            <a:r>
              <a:rPr lang="cs-CZ" dirty="0"/>
              <a:t>Minimum exkurzů, etnografie, geografie</a:t>
            </a:r>
          </a:p>
          <a:p>
            <a:r>
              <a:rPr lang="cs-CZ" dirty="0"/>
              <a:t>Chronologický postup, rok po roce, jaro/léto-zima</a:t>
            </a:r>
          </a:p>
          <a:p>
            <a:r>
              <a:rPr lang="cs-CZ" dirty="0"/>
              <a:t>Vložené řeči, dialogy</a:t>
            </a:r>
          </a:p>
          <a:p>
            <a:r>
              <a:rPr lang="cs-CZ" dirty="0"/>
              <a:t>Neutralita (zažil pohled z obou stran), nepřipojuje osobní názory, občas negativnější postavy (</a:t>
            </a:r>
            <a:r>
              <a:rPr lang="cs-CZ" dirty="0" err="1"/>
              <a:t>Kleón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29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B41EE-F02D-BC87-C2FB-0168DF1D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</a:t>
            </a:r>
            <a:r>
              <a:rPr lang="cs-CZ" dirty="0" err="1"/>
              <a:t>pdf</a:t>
            </a:r>
            <a:r>
              <a:rPr lang="cs-CZ" dirty="0"/>
              <a:t> 27, 36, 37, 38, 39, 43, 44, 50, 55, 57, 61, 67, 72, 73, 90, 99, 107, 110, 112)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6BC610-CE63-2F6E-3F62-A951B7CD4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Příčina války – rozmach Athén, obavy Sparty, (1.89–118), obhajoby Athéňanů (1.73–78)</a:t>
            </a:r>
          </a:p>
          <a:p>
            <a:r>
              <a:rPr lang="cs-CZ" dirty="0"/>
              <a:t>Metodologie, cíle – 1.1; 1.20–23 </a:t>
            </a:r>
          </a:p>
          <a:p>
            <a:r>
              <a:rPr lang="cs-CZ" dirty="0" err="1"/>
              <a:t>Archaiologia</a:t>
            </a:r>
            <a:r>
              <a:rPr lang="cs-CZ" dirty="0"/>
              <a:t> (1.1–19)</a:t>
            </a:r>
          </a:p>
          <a:p>
            <a:r>
              <a:rPr lang="cs-CZ" dirty="0"/>
              <a:t>Bezprostřední příčiny války (1.24–66) – </a:t>
            </a:r>
            <a:r>
              <a:rPr lang="cs-CZ" dirty="0" err="1"/>
              <a:t>Epidamnos</a:t>
            </a:r>
            <a:r>
              <a:rPr lang="cs-CZ" dirty="0"/>
              <a:t>, </a:t>
            </a:r>
            <a:r>
              <a:rPr lang="cs-CZ" dirty="0" err="1"/>
              <a:t>Korkyra</a:t>
            </a:r>
            <a:r>
              <a:rPr lang="cs-CZ" dirty="0"/>
              <a:t>, </a:t>
            </a:r>
            <a:r>
              <a:rPr lang="cs-CZ" dirty="0" err="1"/>
              <a:t>Poteidaia</a:t>
            </a:r>
            <a:r>
              <a:rPr lang="cs-CZ" dirty="0"/>
              <a:t>, (</a:t>
            </a:r>
            <a:r>
              <a:rPr lang="cs-CZ" dirty="0" err="1"/>
              <a:t>Megara</a:t>
            </a:r>
            <a:r>
              <a:rPr lang="cs-CZ" dirty="0"/>
              <a:t>)</a:t>
            </a:r>
          </a:p>
          <a:p>
            <a:r>
              <a:rPr lang="cs-CZ" dirty="0"/>
              <a:t>Sněm </a:t>
            </a:r>
            <a:r>
              <a:rPr lang="cs-CZ" dirty="0" err="1"/>
              <a:t>Peloponnéského</a:t>
            </a:r>
            <a:r>
              <a:rPr lang="cs-CZ" dirty="0"/>
              <a:t> spolku (1.67–88) – návrhy </a:t>
            </a:r>
            <a:r>
              <a:rPr lang="cs-CZ" dirty="0" err="1"/>
              <a:t>Korinthu</a:t>
            </a:r>
            <a:r>
              <a:rPr lang="cs-CZ" dirty="0"/>
              <a:t>, Athén, </a:t>
            </a:r>
            <a:r>
              <a:rPr lang="cs-CZ" dirty="0" err="1"/>
              <a:t>Archidáma</a:t>
            </a:r>
            <a:endParaRPr lang="cs-CZ" dirty="0"/>
          </a:p>
          <a:p>
            <a:r>
              <a:rPr lang="cs-CZ" dirty="0" err="1"/>
              <a:t>Pentékontaetia</a:t>
            </a:r>
            <a:r>
              <a:rPr lang="cs-CZ" dirty="0"/>
              <a:t> (1.89–118)</a:t>
            </a:r>
          </a:p>
          <a:p>
            <a:r>
              <a:rPr lang="cs-CZ" dirty="0"/>
              <a:t>Další řeč Korinťanů (1.119–125)</a:t>
            </a:r>
          </a:p>
          <a:p>
            <a:r>
              <a:rPr lang="cs-CZ" dirty="0"/>
              <a:t>Začátek války (2.1–9)</a:t>
            </a:r>
          </a:p>
        </p:txBody>
      </p:sp>
    </p:spTree>
    <p:extLst>
      <p:ext uri="{BB962C8B-B14F-4D97-AF65-F5344CB8AC3E}">
        <p14:creationId xmlns:p14="http://schemas.microsoft.com/office/powerpoint/2010/main" val="135755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B124E-FE25-ACDB-A2D7-41020246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Efekt války na společnost (</a:t>
            </a:r>
            <a:r>
              <a:rPr lang="cs-CZ" sz="4000" dirty="0" err="1"/>
              <a:t>pdf</a:t>
            </a:r>
            <a:r>
              <a:rPr lang="cs-CZ" sz="4000" dirty="0"/>
              <a:t> 117, 119, 120, 133–137, 214, 219–223, 292, 368, 459–460, 486–496)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59A29-7470-900D-7512-B1271F703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Athénský mor (2.47–54)</a:t>
            </a:r>
          </a:p>
          <a:p>
            <a:r>
              <a:rPr lang="cs-CZ" dirty="0"/>
              <a:t>Počátky tažení (2.17, 21–22)</a:t>
            </a:r>
          </a:p>
          <a:p>
            <a:r>
              <a:rPr lang="cs-CZ" dirty="0" err="1"/>
              <a:t>Kórkyra</a:t>
            </a:r>
            <a:r>
              <a:rPr lang="cs-CZ" dirty="0"/>
              <a:t> (3.82–84)</a:t>
            </a:r>
          </a:p>
          <a:p>
            <a:r>
              <a:rPr lang="cs-CZ" dirty="0" err="1"/>
              <a:t>Plataje</a:t>
            </a:r>
            <a:r>
              <a:rPr lang="cs-CZ" dirty="0"/>
              <a:t> (3.68)</a:t>
            </a:r>
          </a:p>
          <a:p>
            <a:r>
              <a:rPr lang="cs-CZ" dirty="0" err="1"/>
              <a:t>Délion</a:t>
            </a:r>
            <a:r>
              <a:rPr lang="cs-CZ" dirty="0"/>
              <a:t> (4.90–100)</a:t>
            </a:r>
          </a:p>
          <a:p>
            <a:r>
              <a:rPr lang="cs-CZ" dirty="0" err="1"/>
              <a:t>Mélos</a:t>
            </a:r>
            <a:r>
              <a:rPr lang="cs-CZ" dirty="0"/>
              <a:t> (5.116)</a:t>
            </a:r>
          </a:p>
          <a:p>
            <a:r>
              <a:rPr lang="cs-CZ" dirty="0" err="1"/>
              <a:t>Mykaléssos</a:t>
            </a:r>
            <a:r>
              <a:rPr lang="cs-CZ" dirty="0"/>
              <a:t> (7.29)</a:t>
            </a:r>
          </a:p>
          <a:p>
            <a:r>
              <a:rPr lang="cs-CZ" dirty="0"/>
              <a:t>Konec tažení na Sicílii (7.72–87)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11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959F6-C8B5-4EE6-A71F-7BF9BE71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14108D-A28A-42A3-86C9-0D7EE2D8D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  <a:p>
            <a:r>
              <a:rPr lang="cs-CZ" dirty="0" err="1"/>
              <a:t>Thúkydidés</a:t>
            </a:r>
            <a:r>
              <a:rPr lang="cs-CZ" dirty="0"/>
              <a:t>. 1977. </a:t>
            </a:r>
            <a:r>
              <a:rPr lang="cs-CZ" i="1" dirty="0"/>
              <a:t>Dějiny </a:t>
            </a:r>
            <a:r>
              <a:rPr lang="cs-CZ" i="1" dirty="0" err="1"/>
              <a:t>peloponnéské</a:t>
            </a:r>
            <a:r>
              <a:rPr lang="cs-CZ" i="1" dirty="0"/>
              <a:t> války</a:t>
            </a:r>
            <a:r>
              <a:rPr lang="cs-CZ" dirty="0"/>
              <a:t>, Praha: Odeon.</a:t>
            </a:r>
          </a:p>
          <a:p>
            <a:r>
              <a:rPr lang="en-US" dirty="0" err="1"/>
              <a:t>Tsakmakis</a:t>
            </a:r>
            <a:r>
              <a:rPr lang="en-US" dirty="0"/>
              <a:t>, A., &amp; </a:t>
            </a:r>
            <a:r>
              <a:rPr lang="en-US" dirty="0" err="1"/>
              <a:t>Rengakos</a:t>
            </a:r>
            <a:r>
              <a:rPr lang="en-US" dirty="0"/>
              <a:t>, A. (Eds.). 2006. </a:t>
            </a:r>
            <a:r>
              <a:rPr lang="en-US" i="1" dirty="0"/>
              <a:t>Brill's Companion to Thucydides</a:t>
            </a:r>
            <a:r>
              <a:rPr lang="en-US" dirty="0"/>
              <a:t>. Leiden: Brill.</a:t>
            </a:r>
            <a:endParaRPr lang="cs-CZ" dirty="0"/>
          </a:p>
          <a:p>
            <a:r>
              <a:rPr lang="cs-CZ" dirty="0" err="1"/>
              <a:t>Strassler</a:t>
            </a:r>
            <a:r>
              <a:rPr lang="cs-CZ" dirty="0"/>
              <a:t>, R. 1998. </a:t>
            </a:r>
            <a:r>
              <a:rPr lang="en-US" dirty="0"/>
              <a:t>The Landmark Thucydides: A Comprehensive Guide to the Peloponnesian </a:t>
            </a:r>
            <a:r>
              <a:rPr lang="en-US" dirty="0" err="1"/>
              <a:t>Wa</a:t>
            </a:r>
            <a:r>
              <a:rPr lang="cs-CZ" dirty="0"/>
              <a:t>r. New York: Free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r>
              <a:rPr lang="en-US" dirty="0"/>
              <a:t>Cohen</a:t>
            </a:r>
            <a:r>
              <a:rPr lang="cs-CZ" dirty="0"/>
              <a:t>, D.</a:t>
            </a:r>
            <a:r>
              <a:rPr lang="en-US" dirty="0"/>
              <a:t> 2006</a:t>
            </a:r>
            <a:r>
              <a:rPr lang="cs-CZ" dirty="0"/>
              <a:t>.</a:t>
            </a:r>
            <a:r>
              <a:rPr lang="en-US" dirty="0"/>
              <a:t> War, Moderation, and Revenge in Thucydides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en-US" i="1" dirty="0"/>
              <a:t>Journal of Military Ethics</a:t>
            </a:r>
            <a:r>
              <a:rPr lang="cs-CZ" i="1" dirty="0"/>
              <a:t>,</a:t>
            </a:r>
            <a:r>
              <a:rPr lang="en-US" i="1" dirty="0"/>
              <a:t> 5</a:t>
            </a:r>
            <a:r>
              <a:rPr lang="cs-CZ" dirty="0"/>
              <a:t>(</a:t>
            </a:r>
            <a:r>
              <a:rPr lang="en-US" dirty="0"/>
              <a:t>4</a:t>
            </a:r>
            <a:r>
              <a:rPr lang="cs-CZ" dirty="0"/>
              <a:t>)</a:t>
            </a:r>
            <a:r>
              <a:rPr lang="en-US" dirty="0"/>
              <a:t>, </a:t>
            </a:r>
            <a:r>
              <a:rPr lang="cs-CZ" dirty="0"/>
              <a:t>pp. </a:t>
            </a:r>
            <a:r>
              <a:rPr lang="en-US" dirty="0"/>
              <a:t>270-289</a:t>
            </a:r>
            <a:r>
              <a:rPr lang="cs-CZ" dirty="0"/>
              <a:t>.</a:t>
            </a:r>
            <a:endParaRPr lang="en-US" dirty="0"/>
          </a:p>
          <a:p>
            <a:r>
              <a:rPr lang="en-US" dirty="0"/>
              <a:t>Cunha</a:t>
            </a:r>
            <a:r>
              <a:rPr lang="cs-CZ" dirty="0"/>
              <a:t>,</a:t>
            </a:r>
            <a:r>
              <a:rPr lang="en-US" dirty="0"/>
              <a:t> B. A. 2004. The cause of the plague of Athens: plague, typhoid, typhus, smallpox, or measles?. </a:t>
            </a:r>
            <a:r>
              <a:rPr lang="en-US" i="1" dirty="0"/>
              <a:t>Infectious disease clinics of North America</a:t>
            </a:r>
            <a:r>
              <a:rPr lang="en-US" dirty="0"/>
              <a:t>, </a:t>
            </a:r>
            <a:r>
              <a:rPr lang="en-US" i="1" dirty="0"/>
              <a:t>18</a:t>
            </a:r>
            <a:r>
              <a:rPr lang="en-US" dirty="0"/>
              <a:t>(1),</a:t>
            </a:r>
            <a:r>
              <a:rPr lang="cs-CZ" dirty="0"/>
              <a:t> pp</a:t>
            </a:r>
            <a:r>
              <a:rPr lang="en-US" dirty="0"/>
              <a:t> 29–43.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00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FCB4E-C8D4-4630-9DDE-A7360F79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680EC7-B3B4-42EC-92FA-EFB7494D5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Řecké vojenství</a:t>
            </a:r>
          </a:p>
          <a:p>
            <a:r>
              <a:rPr lang="cs-CZ" dirty="0"/>
              <a:t>Mykénská doba – válečné vozy, souboje hrdinů (Homér)</a:t>
            </a:r>
          </a:p>
          <a:p>
            <a:pPr marL="0" indent="0">
              <a:buNone/>
            </a:pPr>
            <a:r>
              <a:rPr lang="cs-CZ" dirty="0"/>
              <a:t>  Archaická doba – občané jsou vojáky (pouze ve Spartě profesionální armáda)</a:t>
            </a:r>
          </a:p>
          <a:p>
            <a:r>
              <a:rPr lang="cs-CZ" dirty="0"/>
              <a:t>Povinný vojenský výcvik (</a:t>
            </a:r>
            <a:r>
              <a:rPr lang="cs-CZ" i="1" dirty="0" err="1"/>
              <a:t>efébie</a:t>
            </a:r>
            <a:r>
              <a:rPr lang="cs-CZ" dirty="0"/>
              <a:t> v Athénách, </a:t>
            </a:r>
            <a:r>
              <a:rPr lang="cs-CZ" i="1" dirty="0" err="1"/>
              <a:t>agógé</a:t>
            </a:r>
            <a:r>
              <a:rPr lang="cs-CZ" dirty="0"/>
              <a:t> ve Spartě)</a:t>
            </a:r>
          </a:p>
          <a:p>
            <a:r>
              <a:rPr lang="cs-CZ" dirty="0"/>
              <a:t>Přechod k falanze, </a:t>
            </a:r>
            <a:r>
              <a:rPr lang="cs-CZ" dirty="0" err="1"/>
              <a:t>hoplíté</a:t>
            </a:r>
            <a:endParaRPr lang="cs-CZ" dirty="0"/>
          </a:p>
          <a:p>
            <a:r>
              <a:rPr lang="cs-CZ" dirty="0"/>
              <a:t>Pěchota – hlavní část vojska</a:t>
            </a:r>
          </a:p>
          <a:p>
            <a:r>
              <a:rPr lang="cs-CZ" dirty="0"/>
              <a:t>Pomocné oddíly – lehkooděnci, lučištníci, jízda</a:t>
            </a:r>
          </a:p>
        </p:txBody>
      </p:sp>
    </p:spTree>
    <p:extLst>
      <p:ext uri="{BB962C8B-B14F-4D97-AF65-F5344CB8AC3E}">
        <p14:creationId xmlns:p14="http://schemas.microsoft.com/office/powerpoint/2010/main" val="39056999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1206</Words>
  <Application>Microsoft Office PowerPoint</Application>
  <PresentationFormat>Širokoúhlá obrazovka</PresentationFormat>
  <Paragraphs>117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Retrospektiva</vt:lpstr>
      <vt:lpstr>Dějiny starověkého Řecka I - seminář</vt:lpstr>
      <vt:lpstr>Prezentace aplikace PowerPoint</vt:lpstr>
      <vt:lpstr>Prezentace aplikace PowerPoint</vt:lpstr>
      <vt:lpstr>Thúkýdidés (pdf 134, 297, 298, 299, 329)</vt:lpstr>
      <vt:lpstr>Historická metoda, cíle</vt:lpstr>
      <vt:lpstr>(pdf 27, 36, 37, 38, 39, 43, 44, 50, 55, 57, 61, 67, 72, 73, 90, 99, 107, 110, 112)</vt:lpstr>
      <vt:lpstr>Efekt války na společnost (pdf 117, 119, 120, 133–137, 214, 219–223, 292, 368, 459–460, 486–496)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starověkého Řecka I - seminář</dc:title>
  <dc:creator>Libor Pruša</dc:creator>
  <cp:lastModifiedBy>Libor Pruša</cp:lastModifiedBy>
  <cp:revision>194</cp:revision>
  <dcterms:created xsi:type="dcterms:W3CDTF">2021-04-21T08:49:59Z</dcterms:created>
  <dcterms:modified xsi:type="dcterms:W3CDTF">2023-04-27T15:24:24Z</dcterms:modified>
</cp:coreProperties>
</file>