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64" r:id="rId12"/>
    <p:sldId id="266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9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2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4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4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7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6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6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8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53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AF670C-5298-41A4-A8F8-9597499D6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3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5E187-F872-4437-A7E2-DE62EE5D5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starověkého Řecka 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7C891F-4BDD-442C-AE6C-FC08F87AD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hodina</a:t>
            </a:r>
          </a:p>
          <a:p>
            <a:r>
              <a:rPr lang="cs-CZ" dirty="0" err="1"/>
              <a:t>Thúkýdidés</a:t>
            </a:r>
            <a:r>
              <a:rPr lang="cs-CZ" dirty="0"/>
              <a:t>; Magna </a:t>
            </a:r>
            <a:r>
              <a:rPr lang="cs-CZ" dirty="0" err="1"/>
              <a:t>graecia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01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959F6-C8B5-4EE6-A71F-7BF9BE71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4108D-A28A-42A3-86C9-0D7EE2D8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  <a:p>
            <a:r>
              <a:rPr lang="cs-CZ" dirty="0" err="1"/>
              <a:t>Thúkydidés</a:t>
            </a:r>
            <a:r>
              <a:rPr lang="cs-CZ" dirty="0"/>
              <a:t>. 1977. </a:t>
            </a:r>
            <a:r>
              <a:rPr lang="cs-CZ" i="1" dirty="0"/>
              <a:t>Dějiny </a:t>
            </a:r>
            <a:r>
              <a:rPr lang="cs-CZ" i="1" dirty="0" err="1"/>
              <a:t>peloponnéské</a:t>
            </a:r>
            <a:r>
              <a:rPr lang="cs-CZ" i="1" dirty="0"/>
              <a:t> války</a:t>
            </a:r>
            <a:r>
              <a:rPr lang="cs-CZ" dirty="0"/>
              <a:t>, Praha: Odeon.</a:t>
            </a:r>
          </a:p>
          <a:p>
            <a:r>
              <a:rPr lang="en-US" dirty="0" err="1"/>
              <a:t>Tsakmakis</a:t>
            </a:r>
            <a:r>
              <a:rPr lang="en-US" dirty="0"/>
              <a:t>, A. &amp; </a:t>
            </a:r>
            <a:r>
              <a:rPr lang="en-US" dirty="0" err="1"/>
              <a:t>Rengakos</a:t>
            </a:r>
            <a:r>
              <a:rPr lang="en-US" dirty="0"/>
              <a:t>, A. (Eds.). 2006. </a:t>
            </a:r>
            <a:r>
              <a:rPr lang="en-US" i="1" dirty="0"/>
              <a:t>Brill's Companion to Thucydides</a:t>
            </a:r>
            <a:r>
              <a:rPr lang="en-US" dirty="0"/>
              <a:t>. Leiden: Brill.</a:t>
            </a:r>
            <a:endParaRPr lang="cs-CZ" dirty="0"/>
          </a:p>
          <a:p>
            <a:r>
              <a:rPr lang="cs-CZ" dirty="0" err="1"/>
              <a:t>Strassler</a:t>
            </a:r>
            <a:r>
              <a:rPr lang="cs-CZ" dirty="0"/>
              <a:t>, R. 1998. </a:t>
            </a:r>
            <a:r>
              <a:rPr lang="en-US" dirty="0"/>
              <a:t>The Landmark Thucydides: A Comprehensive Guide to the Peloponnesian </a:t>
            </a:r>
            <a:r>
              <a:rPr lang="en-US" dirty="0" err="1"/>
              <a:t>Wa</a:t>
            </a:r>
            <a:r>
              <a:rPr lang="cs-CZ" dirty="0"/>
              <a:t>r. New York: Free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 err="1"/>
              <a:t>Stadler</a:t>
            </a:r>
            <a:r>
              <a:rPr lang="cs-CZ" dirty="0"/>
              <a:t>, P. 1973. </a:t>
            </a:r>
            <a:r>
              <a:rPr lang="cs-CZ" dirty="0" err="1"/>
              <a:t>Speeches</a:t>
            </a:r>
            <a:r>
              <a:rPr lang="cs-CZ" dirty="0"/>
              <a:t> in </a:t>
            </a:r>
            <a:r>
              <a:rPr lang="cs-CZ" dirty="0" err="1"/>
              <a:t>Thucydides</a:t>
            </a:r>
            <a:r>
              <a:rPr lang="cs-CZ" dirty="0"/>
              <a:t>: A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Bibliography</a:t>
            </a:r>
            <a:r>
              <a:rPr lang="cs-CZ" dirty="0"/>
              <a:t>. </a:t>
            </a:r>
            <a:r>
              <a:rPr lang="cs-CZ" dirty="0" err="1"/>
              <a:t>Chapel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: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Carolina. </a:t>
            </a:r>
          </a:p>
          <a:p>
            <a:r>
              <a:rPr lang="cs-CZ" dirty="0" err="1"/>
              <a:t>Forsdyke</a:t>
            </a:r>
            <a:r>
              <a:rPr lang="cs-CZ" dirty="0"/>
              <a:t>, S., </a:t>
            </a:r>
            <a:r>
              <a:rPr lang="cs-CZ" dirty="0" err="1"/>
              <a:t>Foster</a:t>
            </a:r>
            <a:r>
              <a:rPr lang="cs-CZ" dirty="0"/>
              <a:t>, E. &amp; </a:t>
            </a:r>
            <a:r>
              <a:rPr lang="cs-CZ" dirty="0" err="1"/>
              <a:t>Balot</a:t>
            </a:r>
            <a:r>
              <a:rPr lang="cs-CZ" dirty="0"/>
              <a:t>, R. (</a:t>
            </a:r>
            <a:r>
              <a:rPr lang="cs-CZ" dirty="0" err="1"/>
              <a:t>Eds</a:t>
            </a:r>
            <a:r>
              <a:rPr lang="cs-CZ" dirty="0"/>
              <a:t>.). 2017. </a:t>
            </a:r>
            <a:r>
              <a:rPr lang="cs-CZ" dirty="0" err="1"/>
              <a:t>The</a:t>
            </a:r>
            <a:r>
              <a:rPr lang="cs-CZ" dirty="0"/>
              <a:t> Oxford Handbook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Thucydides</a:t>
            </a:r>
            <a:r>
              <a:rPr lang="cs-CZ" dirty="0"/>
              <a:t>. Oxford: Oxford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600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FCB4E-C8D4-4630-9DDE-A7360F79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80EC7-B3B4-42EC-92FA-EFB7494D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Magna </a:t>
            </a:r>
            <a:r>
              <a:rPr lang="cs-CZ" dirty="0" err="1"/>
              <a:t>Graecia</a:t>
            </a:r>
            <a:r>
              <a:rPr lang="cs-CZ" dirty="0"/>
              <a:t>, Řekové mimo Řecko</a:t>
            </a:r>
          </a:p>
          <a:p>
            <a:r>
              <a:rPr lang="cs-CZ" dirty="0"/>
              <a:t>Kolonizace Středomoří, Černomoří</a:t>
            </a:r>
          </a:p>
          <a:p>
            <a:r>
              <a:rPr lang="cs-CZ" dirty="0"/>
              <a:t>8–6. stol. </a:t>
            </a:r>
            <a:r>
              <a:rPr lang="cs-CZ" dirty="0" err="1"/>
              <a:t>pnl</a:t>
            </a:r>
            <a:r>
              <a:rPr lang="cs-CZ" dirty="0"/>
              <a:t>.</a:t>
            </a:r>
          </a:p>
          <a:p>
            <a:r>
              <a:rPr lang="cs-CZ" i="1" dirty="0" err="1"/>
              <a:t>Apoikia</a:t>
            </a:r>
            <a:r>
              <a:rPr lang="cs-CZ" dirty="0"/>
              <a:t> (</a:t>
            </a:r>
            <a:r>
              <a:rPr lang="cs-CZ" i="1" dirty="0"/>
              <a:t>ἀπ</a:t>
            </a:r>
            <a:r>
              <a:rPr lang="cs-CZ" i="1" dirty="0" err="1"/>
              <a:t>οικί</a:t>
            </a:r>
            <a:r>
              <a:rPr lang="cs-CZ" i="1" dirty="0"/>
              <a:t>α</a:t>
            </a:r>
            <a:r>
              <a:rPr lang="cs-CZ" dirty="0"/>
              <a:t>); </a:t>
            </a:r>
            <a:r>
              <a:rPr lang="cs-CZ" i="1" dirty="0"/>
              <a:t>oikistés</a:t>
            </a:r>
            <a:r>
              <a:rPr lang="cs-CZ" dirty="0"/>
              <a:t> (</a:t>
            </a:r>
            <a:r>
              <a:rPr lang="el-GR" i="1" dirty="0"/>
              <a:t>οἰκιστής</a:t>
            </a:r>
            <a:r>
              <a:rPr lang="cs-CZ" dirty="0"/>
              <a:t>)</a:t>
            </a:r>
          </a:p>
          <a:p>
            <a:r>
              <a:rPr lang="cs-CZ" i="1" dirty="0"/>
              <a:t>Emporion</a:t>
            </a:r>
            <a:r>
              <a:rPr lang="cs-CZ" dirty="0"/>
              <a:t> – obchodní stanice</a:t>
            </a:r>
          </a:p>
          <a:p>
            <a:r>
              <a:rPr lang="cs-CZ" dirty="0"/>
              <a:t>Demografické, hospodářské, obchodní, politické důvody</a:t>
            </a:r>
          </a:p>
          <a:p>
            <a:r>
              <a:rPr lang="cs-CZ" dirty="0"/>
              <a:t>První města – Chalkis, </a:t>
            </a:r>
            <a:r>
              <a:rPr lang="cs-CZ" dirty="0" err="1"/>
              <a:t>Eretria</a:t>
            </a:r>
            <a:r>
              <a:rPr lang="cs-CZ" dirty="0"/>
              <a:t> → </a:t>
            </a:r>
            <a:r>
              <a:rPr lang="cs-CZ" dirty="0" err="1"/>
              <a:t>Pithékúsy</a:t>
            </a:r>
            <a:r>
              <a:rPr lang="cs-CZ" dirty="0"/>
              <a:t> (Neapolský záliv)</a:t>
            </a:r>
          </a:p>
        </p:txBody>
      </p:sp>
    </p:spTree>
    <p:extLst>
      <p:ext uri="{BB962C8B-B14F-4D97-AF65-F5344CB8AC3E}">
        <p14:creationId xmlns:p14="http://schemas.microsoft.com/office/powerpoint/2010/main" val="390569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5E4A5-836D-4221-839B-5BBD8CF0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0C587-94E7-4FDF-9B28-136EB2A6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A5AA9699-72AB-49D6-8395-14FF922C7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86603"/>
            <a:ext cx="9965307" cy="56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02E8C-87A8-4ABA-9603-1FC7B5F6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1C413-2FE8-4443-A3A5-58632374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Magna </a:t>
            </a:r>
            <a:r>
              <a:rPr lang="cs-CZ" dirty="0" err="1"/>
              <a:t>Graecia</a:t>
            </a:r>
            <a:r>
              <a:rPr lang="cs-CZ" dirty="0"/>
              <a:t>/</a:t>
            </a:r>
            <a:r>
              <a:rPr lang="cs-CZ" dirty="0" err="1"/>
              <a:t>Megalé</a:t>
            </a:r>
            <a:r>
              <a:rPr lang="cs-CZ" dirty="0"/>
              <a:t> Hellas (</a:t>
            </a:r>
            <a:r>
              <a:rPr lang="cs-CZ" i="1" dirty="0" err="1"/>
              <a:t>Μεγάλη</a:t>
            </a:r>
            <a:r>
              <a:rPr lang="cs-CZ" i="1" dirty="0"/>
              <a:t> </a:t>
            </a:r>
            <a:r>
              <a:rPr lang="cs-CZ" i="1" dirty="0" err="1"/>
              <a:t>Ἑλλάς</a:t>
            </a:r>
            <a:r>
              <a:rPr lang="cs-CZ" dirty="0"/>
              <a:t>), Veliké Řecko</a:t>
            </a:r>
          </a:p>
          <a:p>
            <a:r>
              <a:rPr lang="cs-CZ" dirty="0"/>
              <a:t>Řecké osady v jižní Itálii a na Sicílii</a:t>
            </a:r>
          </a:p>
          <a:p>
            <a:r>
              <a:rPr lang="cs-CZ" dirty="0"/>
              <a:t>Od 8. stol. </a:t>
            </a:r>
            <a:r>
              <a:rPr lang="cs-CZ" dirty="0" err="1"/>
              <a:t>pnl</a:t>
            </a:r>
            <a:r>
              <a:rPr lang="cs-CZ" dirty="0"/>
              <a:t>., z různých částí Řecka </a:t>
            </a:r>
          </a:p>
          <a:p>
            <a:r>
              <a:rPr lang="cs-CZ" dirty="0"/>
              <a:t>4., 3. stol. </a:t>
            </a:r>
            <a:r>
              <a:rPr lang="cs-CZ" dirty="0" err="1"/>
              <a:t>pnl</a:t>
            </a:r>
            <a:r>
              <a:rPr lang="cs-CZ" dirty="0"/>
              <a:t>. obsazeny Římem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160978B9-8542-42BE-94B2-AEE7CD28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692696"/>
            <a:ext cx="4150261" cy="39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46C86-7363-4D9F-B8C2-3448DB87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452A9-28FD-40F3-9533-570E8B95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Syrákúsy</a:t>
            </a:r>
            <a:r>
              <a:rPr lang="cs-CZ" dirty="0"/>
              <a:t> (</a:t>
            </a:r>
            <a:r>
              <a:rPr lang="el-GR" i="1" dirty="0"/>
              <a:t>Συράκουσαι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Nejsilnější město z řeckých osad</a:t>
            </a:r>
          </a:p>
          <a:p>
            <a:pPr marL="0" indent="0">
              <a:buNone/>
            </a:pPr>
            <a:r>
              <a:rPr lang="cs-CZ" dirty="0"/>
              <a:t> 2. pol. 8. stol. </a:t>
            </a:r>
            <a:r>
              <a:rPr lang="cs-CZ" dirty="0" err="1"/>
              <a:t>pnl</a:t>
            </a:r>
            <a:r>
              <a:rPr lang="cs-CZ" dirty="0"/>
              <a:t>., </a:t>
            </a:r>
            <a:r>
              <a:rPr lang="cs-CZ" dirty="0" err="1"/>
              <a:t>Korinth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Velkovlastníci</a:t>
            </a:r>
            <a:r>
              <a:rPr lang="cs-CZ" dirty="0"/>
              <a:t> půdy (</a:t>
            </a:r>
            <a:r>
              <a:rPr lang="cs-CZ" i="1" dirty="0" err="1"/>
              <a:t>gámoroi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Oligarchie, demokracie, tyranida</a:t>
            </a:r>
          </a:p>
          <a:p>
            <a:pPr marL="0" indent="0">
              <a:buNone/>
            </a:pPr>
            <a:r>
              <a:rPr lang="cs-CZ" dirty="0"/>
              <a:t> Rostoucí bohatství a moc města za tyranů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Gelón</a:t>
            </a:r>
            <a:r>
              <a:rPr lang="cs-CZ" dirty="0"/>
              <a:t> – 485 </a:t>
            </a:r>
            <a:r>
              <a:rPr lang="cs-CZ" dirty="0" err="1"/>
              <a:t>pnl</a:t>
            </a:r>
            <a:r>
              <a:rPr lang="cs-CZ" dirty="0"/>
              <a:t>., první tyran, bitva u </a:t>
            </a:r>
            <a:r>
              <a:rPr lang="cs-CZ" dirty="0" err="1"/>
              <a:t>Hímery</a:t>
            </a:r>
            <a:r>
              <a:rPr lang="cs-CZ" dirty="0"/>
              <a:t> (480 </a:t>
            </a:r>
            <a:r>
              <a:rPr lang="cs-CZ" dirty="0" err="1"/>
              <a:t>pnl</a:t>
            </a:r>
            <a:r>
              <a:rPr lang="cs-CZ" dirty="0"/>
              <a:t>.) – vítězství nad Kartágem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Hierón</a:t>
            </a:r>
            <a:r>
              <a:rPr lang="cs-CZ" dirty="0"/>
              <a:t> I. – bratr </a:t>
            </a:r>
            <a:r>
              <a:rPr lang="cs-CZ" dirty="0" err="1"/>
              <a:t>Gelóna</a:t>
            </a:r>
            <a:r>
              <a:rPr lang="cs-CZ" dirty="0"/>
              <a:t>, bitva u </a:t>
            </a:r>
            <a:r>
              <a:rPr lang="cs-CZ" dirty="0" err="1"/>
              <a:t>Kýmé</a:t>
            </a:r>
            <a:r>
              <a:rPr lang="cs-CZ" dirty="0"/>
              <a:t> (474 </a:t>
            </a:r>
            <a:r>
              <a:rPr lang="cs-CZ" dirty="0" err="1"/>
              <a:t>pnl</a:t>
            </a:r>
            <a:r>
              <a:rPr lang="cs-CZ" dirty="0"/>
              <a:t>.) – vítězství nad Etrusky</a:t>
            </a:r>
          </a:p>
          <a:p>
            <a:pPr marL="0" indent="0">
              <a:buNone/>
            </a:pPr>
            <a:r>
              <a:rPr lang="cs-CZ" dirty="0"/>
              <a:t> Básníci na dvoře – </a:t>
            </a:r>
            <a:r>
              <a:rPr lang="cs-CZ" dirty="0" err="1"/>
              <a:t>Simónidés</a:t>
            </a:r>
            <a:r>
              <a:rPr lang="cs-CZ" dirty="0"/>
              <a:t>, </a:t>
            </a:r>
            <a:r>
              <a:rPr lang="cs-CZ" dirty="0" err="1"/>
              <a:t>Pindaros</a:t>
            </a:r>
            <a:r>
              <a:rPr lang="cs-CZ" dirty="0"/>
              <a:t>, </a:t>
            </a:r>
            <a:r>
              <a:rPr lang="cs-CZ" dirty="0" err="1"/>
              <a:t>Bakchylidés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Athénská výprava </a:t>
            </a:r>
          </a:p>
        </p:txBody>
      </p:sp>
      <p:pic>
        <p:nvPicPr>
          <p:cNvPr id="5" name="Obrázek 4" descr="Obsah obrázku text, příroda&#10;&#10;Popis byl vytvořen automaticky">
            <a:extLst>
              <a:ext uri="{FF2B5EF4-FFF2-40B4-BE49-F238E27FC236}">
                <a16:creationId xmlns:a16="http://schemas.microsoft.com/office/drawing/2014/main" id="{A3D2DD27-DBB2-4D51-818D-B2BB10B6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81176"/>
            <a:ext cx="469839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75146-48C4-449D-82AE-C6126D9F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D52B7-184E-40C1-B573-D0D99D8DF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Dionýsios</a:t>
            </a:r>
            <a:r>
              <a:rPr lang="cs-CZ" dirty="0"/>
              <a:t> I. – boje s Kartágem, patron literatury, krutý vládce – tyran negativně (</a:t>
            </a:r>
            <a:r>
              <a:rPr lang="cs-CZ" dirty="0" err="1"/>
              <a:t>Dámoklés</a:t>
            </a:r>
            <a:r>
              <a:rPr lang="cs-CZ" dirty="0"/>
              <a:t>)</a:t>
            </a:r>
          </a:p>
          <a:p>
            <a:r>
              <a:rPr lang="cs-CZ" dirty="0" err="1"/>
              <a:t>Dionýsios</a:t>
            </a:r>
            <a:r>
              <a:rPr lang="cs-CZ" dirty="0"/>
              <a:t> II. – vnitřní boje</a:t>
            </a:r>
          </a:p>
          <a:p>
            <a:r>
              <a:rPr lang="cs-CZ" dirty="0" err="1"/>
              <a:t>Hierón</a:t>
            </a:r>
            <a:r>
              <a:rPr lang="cs-CZ" dirty="0"/>
              <a:t> II. – 50 let vlády, spojenec Říma, </a:t>
            </a:r>
            <a:r>
              <a:rPr lang="cs-CZ" dirty="0" err="1"/>
              <a:t>Archimédés</a:t>
            </a:r>
            <a:endParaRPr lang="cs-CZ" dirty="0"/>
          </a:p>
          <a:p>
            <a:r>
              <a:rPr lang="cs-CZ" dirty="0"/>
              <a:t>Za 2. punské války – ke Kartágu, obléhání a dobytí Římany (214–212 </a:t>
            </a:r>
            <a:r>
              <a:rPr lang="cs-CZ" dirty="0" err="1"/>
              <a:t>pnl</a:t>
            </a:r>
            <a:r>
              <a:rPr lang="cs-CZ" dirty="0"/>
              <a:t>.)</a:t>
            </a:r>
          </a:p>
          <a:p>
            <a:r>
              <a:rPr lang="cs-CZ" dirty="0"/>
              <a:t>Masivní hradby, chrám Apollóna, fontána </a:t>
            </a:r>
            <a:r>
              <a:rPr lang="cs-CZ" dirty="0" err="1"/>
              <a:t>Arethúsy</a:t>
            </a:r>
            <a:r>
              <a:rPr lang="cs-CZ" dirty="0"/>
              <a:t>, divadlo</a:t>
            </a:r>
          </a:p>
        </p:txBody>
      </p:sp>
      <p:pic>
        <p:nvPicPr>
          <p:cNvPr id="5" name="Obrázek 4" descr="Obsah obrázku interiér, osoba, oltář&#10;&#10;Popis byl vytvořen automaticky">
            <a:extLst>
              <a:ext uri="{FF2B5EF4-FFF2-40B4-BE49-F238E27FC236}">
                <a16:creationId xmlns:a16="http://schemas.microsoft.com/office/drawing/2014/main" id="{AE56866F-6F5D-45AB-BC48-4A94A120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276872"/>
            <a:ext cx="2350551" cy="2996952"/>
          </a:xfrm>
          <a:prstGeom prst="rect">
            <a:avLst/>
          </a:prstGeom>
        </p:spPr>
      </p:pic>
      <p:pic>
        <p:nvPicPr>
          <p:cNvPr id="7" name="Obrázek 6" descr="Obsah obrázku obloha, exteriér, budova, staré&#10;&#10;Popis byl vytvořen automaticky">
            <a:extLst>
              <a:ext uri="{FF2B5EF4-FFF2-40B4-BE49-F238E27FC236}">
                <a16:creationId xmlns:a16="http://schemas.microsoft.com/office/drawing/2014/main" id="{986349EE-2E03-4920-922D-C23BC995F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499006"/>
            <a:ext cx="2324454" cy="1549636"/>
          </a:xfrm>
          <a:prstGeom prst="rect">
            <a:avLst/>
          </a:prstGeom>
        </p:spPr>
      </p:pic>
      <p:pic>
        <p:nvPicPr>
          <p:cNvPr id="9" name="Obrázek 8" descr="Obsah obrázku budova, exteriér, kámen&#10;&#10;Popis byl vytvořen automaticky">
            <a:extLst>
              <a:ext uri="{FF2B5EF4-FFF2-40B4-BE49-F238E27FC236}">
                <a16:creationId xmlns:a16="http://schemas.microsoft.com/office/drawing/2014/main" id="{077DBA3D-0874-461F-A881-21EB4D95B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39" y="4411872"/>
            <a:ext cx="2168601" cy="2020357"/>
          </a:xfrm>
          <a:prstGeom prst="rect">
            <a:avLst/>
          </a:prstGeom>
        </p:spPr>
      </p:pic>
      <p:pic>
        <p:nvPicPr>
          <p:cNvPr id="11" name="Obrázek 10" descr="Obsah obrázku příroda&#10;&#10;Popis byl vytvořen automaticky">
            <a:extLst>
              <a:ext uri="{FF2B5EF4-FFF2-40B4-BE49-F238E27FC236}">
                <a16:creationId xmlns:a16="http://schemas.microsoft.com/office/drawing/2014/main" id="{C9D3E350-6E94-491A-8C4B-DCD49FBE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14" y="4315425"/>
            <a:ext cx="2368689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BA328-192C-43F5-89A9-A8DC264E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3952F-9D7B-47BF-8B04-41463D5B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města na Sicílii</a:t>
            </a:r>
          </a:p>
          <a:p>
            <a:r>
              <a:rPr lang="cs-CZ" dirty="0" err="1"/>
              <a:t>Akragás</a:t>
            </a:r>
            <a:r>
              <a:rPr lang="cs-CZ" dirty="0"/>
              <a:t> (</a:t>
            </a:r>
            <a:r>
              <a:rPr lang="cs-CZ" i="1" dirty="0" err="1"/>
              <a:t>Ἀκράγ</a:t>
            </a:r>
            <a:r>
              <a:rPr lang="cs-CZ" i="1" dirty="0"/>
              <a:t>ας</a:t>
            </a:r>
            <a:r>
              <a:rPr lang="cs-CZ" dirty="0"/>
              <a:t>, dnes Agrigento) – J, Rhodos, obchodní centrum, tyrani (Thérón), Valle dei Templi (chrám Héry, Concordie)</a:t>
            </a:r>
          </a:p>
          <a:p>
            <a:r>
              <a:rPr lang="cs-CZ" dirty="0" err="1"/>
              <a:t>Hímera</a:t>
            </a:r>
            <a:r>
              <a:rPr lang="cs-CZ" dirty="0"/>
              <a:t> (</a:t>
            </a:r>
            <a:r>
              <a:rPr lang="cs-CZ" i="1" dirty="0" err="1"/>
              <a:t>Ἱμέρ</a:t>
            </a:r>
            <a:r>
              <a:rPr lang="cs-CZ" i="1" dirty="0"/>
              <a:t>α</a:t>
            </a:r>
            <a:r>
              <a:rPr lang="cs-CZ" dirty="0"/>
              <a:t>)– S, bitva u Hímery, chrám Níké </a:t>
            </a:r>
          </a:p>
          <a:p>
            <a:r>
              <a:rPr lang="cs-CZ" dirty="0" err="1"/>
              <a:t>Zanklé</a:t>
            </a:r>
            <a:r>
              <a:rPr lang="cs-CZ" dirty="0"/>
              <a:t>/</a:t>
            </a:r>
            <a:r>
              <a:rPr lang="cs-CZ" dirty="0" err="1"/>
              <a:t>Messéné</a:t>
            </a:r>
            <a:r>
              <a:rPr lang="cs-CZ" dirty="0"/>
              <a:t> (</a:t>
            </a:r>
            <a:r>
              <a:rPr lang="cs-CZ" i="1" dirty="0" err="1"/>
              <a:t>Ζάγκλη</a:t>
            </a:r>
            <a:r>
              <a:rPr lang="cs-CZ" dirty="0"/>
              <a:t>/</a:t>
            </a:r>
            <a:r>
              <a:rPr lang="cs-CZ" i="1" dirty="0" err="1"/>
              <a:t>Μεσσήνη</a:t>
            </a:r>
            <a:r>
              <a:rPr lang="cs-CZ" dirty="0"/>
              <a:t>, dnes </a:t>
            </a:r>
            <a:r>
              <a:rPr lang="cs-CZ" dirty="0" err="1"/>
              <a:t>Messina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exteriér, budova, zřícenina, kámen&#10;&#10;Popis byl vytvořen automaticky">
            <a:extLst>
              <a:ext uri="{FF2B5EF4-FFF2-40B4-BE49-F238E27FC236}">
                <a16:creationId xmlns:a16="http://schemas.microsoft.com/office/drawing/2014/main" id="{2A7FCAFE-37B0-43D7-857C-C6D446D9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88640"/>
            <a:ext cx="2857500" cy="2143125"/>
          </a:xfrm>
          <a:prstGeom prst="rect">
            <a:avLst/>
          </a:prstGeom>
        </p:spPr>
      </p:pic>
      <p:pic>
        <p:nvPicPr>
          <p:cNvPr id="1026" name="Picture 2" descr="Greek Temples of Doric Order at Acragas (now Agrigento), Sicily">
            <a:extLst>
              <a:ext uri="{FF2B5EF4-FFF2-40B4-BE49-F238E27FC236}">
                <a16:creationId xmlns:a16="http://schemas.microsoft.com/office/drawing/2014/main" id="{3971BD65-9D8F-4F9D-98AB-3C344076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8864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FCEAD-E122-4D99-8735-5A633098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688D6-5996-44E5-8533-954B36B7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Města v jižní Itálii</a:t>
            </a:r>
          </a:p>
          <a:p>
            <a:r>
              <a:rPr lang="cs-CZ" dirty="0" err="1"/>
              <a:t>Krotón</a:t>
            </a:r>
            <a:r>
              <a:rPr lang="cs-CZ" dirty="0"/>
              <a:t> (</a:t>
            </a:r>
            <a:r>
              <a:rPr lang="el-GR" i="1" dirty="0"/>
              <a:t>Κρότων</a:t>
            </a:r>
            <a:r>
              <a:rPr lang="cs-CZ" dirty="0"/>
              <a:t>, dnes </a:t>
            </a:r>
            <a:r>
              <a:rPr lang="cs-CZ" dirty="0" err="1"/>
              <a:t>Crotone</a:t>
            </a:r>
            <a:r>
              <a:rPr lang="cs-CZ" dirty="0"/>
              <a:t>) – škola </a:t>
            </a:r>
            <a:r>
              <a:rPr lang="cs-CZ" dirty="0" err="1"/>
              <a:t>Pýthagora</a:t>
            </a:r>
            <a:r>
              <a:rPr lang="cs-CZ" dirty="0"/>
              <a:t>, </a:t>
            </a:r>
            <a:r>
              <a:rPr lang="cs-CZ" dirty="0" err="1"/>
              <a:t>Mílón</a:t>
            </a:r>
            <a:r>
              <a:rPr lang="cs-CZ" dirty="0"/>
              <a:t>, lékařská škola</a:t>
            </a:r>
          </a:p>
          <a:p>
            <a:r>
              <a:rPr lang="cs-CZ" dirty="0" err="1"/>
              <a:t>Kýmé</a:t>
            </a:r>
            <a:r>
              <a:rPr lang="cs-CZ" dirty="0"/>
              <a:t> (</a:t>
            </a:r>
            <a:r>
              <a:rPr lang="cs-CZ" i="1" dirty="0" err="1"/>
              <a:t>Κύμη</a:t>
            </a:r>
            <a:r>
              <a:rPr lang="cs-CZ" dirty="0"/>
              <a:t>) – 1. město v pevninské části, kontakt s Etrusky, písmo, bitva u </a:t>
            </a:r>
            <a:r>
              <a:rPr lang="cs-CZ" dirty="0" err="1"/>
              <a:t>Kýmé</a:t>
            </a:r>
            <a:r>
              <a:rPr lang="cs-CZ" dirty="0"/>
              <a:t>, věštírna </a:t>
            </a:r>
            <a:r>
              <a:rPr lang="cs-CZ" dirty="0" err="1"/>
              <a:t>Sybilly</a:t>
            </a:r>
            <a:r>
              <a:rPr lang="cs-CZ" dirty="0"/>
              <a:t>, chrám Apollóna</a:t>
            </a:r>
          </a:p>
          <a:p>
            <a:r>
              <a:rPr lang="cs-CZ" dirty="0" err="1"/>
              <a:t>Neápolis</a:t>
            </a:r>
            <a:r>
              <a:rPr lang="cs-CZ" dirty="0"/>
              <a:t> (</a:t>
            </a:r>
            <a:r>
              <a:rPr lang="cs-CZ" i="1" dirty="0" err="1"/>
              <a:t>Νεά</a:t>
            </a:r>
            <a:r>
              <a:rPr lang="cs-CZ" i="1" dirty="0"/>
              <a:t>πολις</a:t>
            </a:r>
            <a:r>
              <a:rPr lang="cs-CZ" dirty="0"/>
              <a:t>, dnes Neapol) – z Kýmé, jeden z největších přístavů, vily Římanů</a:t>
            </a:r>
          </a:p>
          <a:p>
            <a:r>
              <a:rPr lang="cs-CZ" dirty="0" err="1">
                <a:solidFill>
                  <a:schemeClr val="tx1"/>
                </a:solidFill>
              </a:rPr>
              <a:t>Poseidóniá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 err="1"/>
              <a:t>Ποσειδωνί</a:t>
            </a:r>
            <a:r>
              <a:rPr lang="cs-CZ" i="1" dirty="0"/>
              <a:t>α</a:t>
            </a:r>
            <a:r>
              <a:rPr lang="cs-CZ" dirty="0">
                <a:solidFill>
                  <a:schemeClr val="tx1"/>
                </a:solidFill>
              </a:rPr>
              <a:t>, Paestum) – 3 velmi dobře zachovalé chrámy (2x Héry, Athény)</a:t>
            </a:r>
          </a:p>
          <a:p>
            <a:r>
              <a:rPr lang="cs-CZ" dirty="0" err="1">
                <a:solidFill>
                  <a:schemeClr val="tx1"/>
                </a:solidFill>
              </a:rPr>
              <a:t>Sybaris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 err="1"/>
              <a:t>Σύ</a:t>
            </a:r>
            <a:r>
              <a:rPr lang="cs-CZ" i="1" dirty="0"/>
              <a:t>βαρις</a:t>
            </a:r>
            <a:r>
              <a:rPr lang="cs-CZ" dirty="0"/>
              <a:t>) – velmi bohaté, sybarita</a:t>
            </a:r>
          </a:p>
          <a:p>
            <a:r>
              <a:rPr lang="cs-CZ" dirty="0" err="1">
                <a:solidFill>
                  <a:schemeClr val="tx1"/>
                </a:solidFill>
              </a:rPr>
              <a:t>Tarás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/>
              <a:t>Τάρ</a:t>
            </a:r>
            <a:r>
              <a:rPr lang="cs-CZ" dirty="0"/>
              <a:t>ας, Tarentum, dnes Taranto) – ze Sparty</a:t>
            </a:r>
          </a:p>
          <a:p>
            <a:r>
              <a:rPr lang="cs-CZ" dirty="0" err="1">
                <a:solidFill>
                  <a:schemeClr val="tx1"/>
                </a:solidFill>
              </a:rPr>
              <a:t>Rhégion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/>
              <a:t>Ῥήγιον</a:t>
            </a:r>
            <a:r>
              <a:rPr lang="cs-CZ" dirty="0"/>
              <a:t>, dnes </a:t>
            </a:r>
            <a:r>
              <a:rPr lang="cs-CZ" dirty="0" err="1"/>
              <a:t>Reggio</a:t>
            </a:r>
            <a:r>
              <a:rPr lang="cs-CZ" dirty="0"/>
              <a:t> di Calabria)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strom, exteriér, budova&#10;&#10;Popis byl vytvořen automaticky">
            <a:extLst>
              <a:ext uri="{FF2B5EF4-FFF2-40B4-BE49-F238E27FC236}">
                <a16:creationId xmlns:a16="http://schemas.microsoft.com/office/drawing/2014/main" id="{DBDAFD62-60AA-4BA5-8510-0F038BBB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74962"/>
            <a:ext cx="3072341" cy="2304256"/>
          </a:xfrm>
          <a:prstGeom prst="rect">
            <a:avLst/>
          </a:prstGeom>
        </p:spPr>
      </p:pic>
      <p:pic>
        <p:nvPicPr>
          <p:cNvPr id="7" name="Obrázek 6" descr="Obsah obrázku tráva, exteriér, obloha, strom&#10;&#10;Popis byl vytvořen automaticky">
            <a:extLst>
              <a:ext uri="{FF2B5EF4-FFF2-40B4-BE49-F238E27FC236}">
                <a16:creationId xmlns:a16="http://schemas.microsoft.com/office/drawing/2014/main" id="{F3ABA3C7-64F2-4398-92D5-C9270998A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4324229"/>
            <a:ext cx="4085761" cy="22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8AC3A-AE83-49CF-BEC9-13479BD3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F65E2-702F-4212-9CD5-510A0975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Černomoří</a:t>
            </a:r>
          </a:p>
          <a:p>
            <a:r>
              <a:rPr lang="cs-CZ" dirty="0"/>
              <a:t>Pontos </a:t>
            </a:r>
            <a:r>
              <a:rPr lang="cs-CZ" dirty="0" err="1"/>
              <a:t>Euxeinos</a:t>
            </a:r>
            <a:r>
              <a:rPr lang="cs-CZ" dirty="0"/>
              <a:t> (</a:t>
            </a:r>
            <a:r>
              <a:rPr lang="el-GR" i="1" dirty="0"/>
              <a:t>Πόντος Εὔξεινος</a:t>
            </a:r>
            <a:r>
              <a:rPr lang="cs-CZ" dirty="0"/>
              <a:t>) – pohostinné moře</a:t>
            </a:r>
          </a:p>
          <a:p>
            <a:r>
              <a:rPr lang="cs-CZ" dirty="0"/>
              <a:t>Z </a:t>
            </a:r>
            <a:r>
              <a:rPr lang="cs-CZ" dirty="0" err="1"/>
              <a:t>Megar</a:t>
            </a:r>
            <a:r>
              <a:rPr lang="cs-CZ" dirty="0"/>
              <a:t> nebo Malé Asie</a:t>
            </a:r>
          </a:p>
          <a:p>
            <a:r>
              <a:rPr lang="cs-CZ" dirty="0"/>
              <a:t>Produkce obilí, ryby, víno</a:t>
            </a:r>
          </a:p>
          <a:p>
            <a:r>
              <a:rPr lang="cs-CZ" dirty="0"/>
              <a:t>Obchodní stanice, obchod s místními kmeny</a:t>
            </a:r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91F28745-81EB-49C0-9AFF-F1BB812E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69" y="150672"/>
            <a:ext cx="5341331" cy="28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C3955-37C1-4D02-826E-DD3DBAC7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D0373-33ED-42F8-905F-29281A645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Byzantion</a:t>
            </a:r>
            <a:r>
              <a:rPr lang="cs-CZ" dirty="0"/>
              <a:t> (</a:t>
            </a:r>
            <a:r>
              <a:rPr lang="cs-CZ" i="1" dirty="0" err="1"/>
              <a:t>Βυζάντιον</a:t>
            </a:r>
            <a:r>
              <a:rPr lang="cs-CZ" dirty="0"/>
              <a:t>) – Bospor, z </a:t>
            </a:r>
            <a:r>
              <a:rPr lang="cs-CZ" dirty="0" err="1"/>
              <a:t>Megar</a:t>
            </a:r>
            <a:r>
              <a:rPr lang="cs-CZ" dirty="0"/>
              <a:t>, </a:t>
            </a:r>
            <a:r>
              <a:rPr lang="cs-CZ" dirty="0" err="1"/>
              <a:t>Kónstantínopolis</a:t>
            </a:r>
            <a:r>
              <a:rPr lang="cs-CZ" dirty="0"/>
              <a:t>, Istanbul</a:t>
            </a:r>
          </a:p>
          <a:p>
            <a:r>
              <a:rPr lang="cs-CZ" dirty="0"/>
              <a:t>J pobřeží – </a:t>
            </a:r>
            <a:r>
              <a:rPr lang="cs-CZ" dirty="0" err="1"/>
              <a:t>Sinópé</a:t>
            </a:r>
            <a:r>
              <a:rPr lang="cs-CZ" dirty="0"/>
              <a:t> (</a:t>
            </a:r>
            <a:r>
              <a:rPr lang="el-GR" i="1" dirty="0"/>
              <a:t>Σινώπη</a:t>
            </a:r>
            <a:r>
              <a:rPr lang="cs-CZ" dirty="0"/>
              <a:t>, dnes </a:t>
            </a:r>
            <a:r>
              <a:rPr lang="cs-CZ" dirty="0" err="1"/>
              <a:t>Sinop</a:t>
            </a:r>
            <a:r>
              <a:rPr lang="cs-CZ" dirty="0"/>
              <a:t>) – obch. centrum, sídlo pontských králů, další kolonie</a:t>
            </a:r>
          </a:p>
          <a:p>
            <a:r>
              <a:rPr lang="cs-CZ" dirty="0"/>
              <a:t>                    </a:t>
            </a:r>
            <a:r>
              <a:rPr lang="cs-CZ" dirty="0" err="1"/>
              <a:t>Hérakleia</a:t>
            </a:r>
            <a:r>
              <a:rPr lang="cs-CZ" dirty="0"/>
              <a:t> </a:t>
            </a:r>
            <a:r>
              <a:rPr lang="cs-CZ" dirty="0" err="1"/>
              <a:t>Pontiké</a:t>
            </a:r>
            <a:r>
              <a:rPr lang="cs-CZ" dirty="0"/>
              <a:t> (</a:t>
            </a:r>
            <a:r>
              <a:rPr lang="el-GR" i="1" dirty="0"/>
              <a:t>Ἡράκλεια Ποντική</a:t>
            </a:r>
            <a:r>
              <a:rPr lang="cs-CZ" dirty="0"/>
              <a:t>) – obch. centrum</a:t>
            </a:r>
          </a:p>
          <a:p>
            <a:r>
              <a:rPr lang="cs-CZ" dirty="0"/>
              <a:t>                    </a:t>
            </a:r>
            <a:r>
              <a:rPr lang="cs-CZ" dirty="0" err="1"/>
              <a:t>Trapezús</a:t>
            </a:r>
            <a:r>
              <a:rPr lang="cs-CZ" dirty="0"/>
              <a:t> (T</a:t>
            </a:r>
            <a:r>
              <a:rPr lang="el-GR" i="1" dirty="0"/>
              <a:t>ραπεζοῦς</a:t>
            </a:r>
            <a:r>
              <a:rPr lang="cs-CZ" dirty="0"/>
              <a:t>, dnes Trabzon) – ze </a:t>
            </a:r>
            <a:r>
              <a:rPr lang="cs-CZ" dirty="0" err="1"/>
              <a:t>Sinópy</a:t>
            </a:r>
            <a:endParaRPr lang="cs-CZ" dirty="0"/>
          </a:p>
          <a:p>
            <a:r>
              <a:rPr lang="cs-CZ" dirty="0"/>
              <a:t>S pobřeží – </a:t>
            </a:r>
            <a:r>
              <a:rPr lang="cs-CZ" dirty="0" err="1"/>
              <a:t>Olbia</a:t>
            </a:r>
            <a:r>
              <a:rPr lang="cs-CZ" dirty="0"/>
              <a:t> (</a:t>
            </a:r>
            <a:r>
              <a:rPr lang="cs-CZ" i="1" dirty="0" err="1"/>
              <a:t>Ὀλ</a:t>
            </a:r>
            <a:r>
              <a:rPr lang="cs-CZ" i="1" dirty="0"/>
              <a:t>βία</a:t>
            </a:r>
            <a:r>
              <a:rPr lang="cs-CZ" dirty="0"/>
              <a:t>) – ústí Bugu, obilí, víno, olej, ryby, otroci</a:t>
            </a:r>
          </a:p>
          <a:p>
            <a:r>
              <a:rPr lang="cs-CZ" dirty="0"/>
              <a:t>                  - </a:t>
            </a:r>
            <a:r>
              <a:rPr lang="cs-CZ" dirty="0" err="1"/>
              <a:t>Tanais</a:t>
            </a:r>
            <a:r>
              <a:rPr lang="cs-CZ" dirty="0"/>
              <a:t> (</a:t>
            </a:r>
            <a:r>
              <a:rPr lang="el-GR" i="1" dirty="0"/>
              <a:t>Τάναϊς</a:t>
            </a:r>
            <a:r>
              <a:rPr lang="cs-CZ" dirty="0"/>
              <a:t>) – ústí Donu, Azovské moře</a:t>
            </a:r>
          </a:p>
          <a:p>
            <a:r>
              <a:rPr lang="cs-CZ" dirty="0"/>
              <a:t>                 - </a:t>
            </a:r>
            <a:r>
              <a:rPr lang="cs-CZ" dirty="0" err="1"/>
              <a:t>Chersonésos</a:t>
            </a:r>
            <a:r>
              <a:rPr lang="cs-CZ" dirty="0"/>
              <a:t> </a:t>
            </a:r>
            <a:r>
              <a:rPr lang="cs-CZ" dirty="0" err="1"/>
              <a:t>Tauridský</a:t>
            </a:r>
            <a:r>
              <a:rPr lang="cs-CZ" dirty="0"/>
              <a:t> (</a:t>
            </a:r>
            <a:r>
              <a:rPr lang="cs-CZ" i="1" dirty="0" err="1"/>
              <a:t>Χερσόνησος</a:t>
            </a:r>
            <a:r>
              <a:rPr lang="cs-CZ" dirty="0"/>
              <a:t>) – Krym</a:t>
            </a:r>
          </a:p>
          <a:p>
            <a:r>
              <a:rPr lang="cs-CZ" dirty="0"/>
              <a:t>                 - </a:t>
            </a:r>
            <a:r>
              <a:rPr lang="cs-CZ" dirty="0" err="1"/>
              <a:t>Pantikapaion</a:t>
            </a:r>
            <a:r>
              <a:rPr lang="cs-CZ" dirty="0"/>
              <a:t> (</a:t>
            </a:r>
            <a:r>
              <a:rPr lang="cs-CZ" i="1" dirty="0"/>
              <a:t>Πα</a:t>
            </a:r>
            <a:r>
              <a:rPr lang="cs-CZ" i="1" dirty="0" err="1"/>
              <a:t>ντικά</a:t>
            </a:r>
            <a:r>
              <a:rPr lang="cs-CZ" i="1" dirty="0"/>
              <a:t>παιον</a:t>
            </a:r>
            <a:r>
              <a:rPr lang="cs-CZ" dirty="0"/>
              <a:t>) – Krym (Kerč), bosporská říše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ráva, exteriér, příroda, stráň&#10;&#10;Popis byl vytvořen automaticky">
            <a:extLst>
              <a:ext uri="{FF2B5EF4-FFF2-40B4-BE49-F238E27FC236}">
                <a16:creationId xmlns:a16="http://schemas.microsoft.com/office/drawing/2014/main" id="{EFE5E21F-7E7B-450B-852D-DFAE1CCE2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35" y="2924454"/>
            <a:ext cx="2494715" cy="1694470"/>
          </a:xfrm>
          <a:prstGeom prst="rect">
            <a:avLst/>
          </a:prstGeom>
        </p:spPr>
      </p:pic>
      <p:pic>
        <p:nvPicPr>
          <p:cNvPr id="7" name="Obrázek 6" descr="Obsah obrázku obloha, exteriér, země, tráva&#10;&#10;Popis byl vytvořen automaticky">
            <a:extLst>
              <a:ext uri="{FF2B5EF4-FFF2-40B4-BE49-F238E27FC236}">
                <a16:creationId xmlns:a16="http://schemas.microsoft.com/office/drawing/2014/main" id="{0BCB0737-1765-4F78-BF1B-3D4D42F71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3" y="4618924"/>
            <a:ext cx="3523191" cy="16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F6BF0-06E0-4F5D-BB1D-4C45EED0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2D7CF-BCBF-4C4F-B240-9334DC6B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Thúkýdidés</a:t>
            </a:r>
            <a:endParaRPr lang="cs-CZ" dirty="0"/>
          </a:p>
          <a:p>
            <a:r>
              <a:rPr lang="cs-CZ" dirty="0" err="1"/>
              <a:t>Řec</a:t>
            </a:r>
            <a:r>
              <a:rPr lang="cs-CZ" dirty="0"/>
              <a:t>. </a:t>
            </a:r>
            <a:r>
              <a:rPr lang="el-GR" dirty="0"/>
              <a:t>Θουκυδίδης</a:t>
            </a:r>
            <a:endParaRPr lang="cs-CZ" dirty="0"/>
          </a:p>
          <a:p>
            <a:r>
              <a:rPr lang="cs-CZ" dirty="0"/>
              <a:t>Cca 460–400 </a:t>
            </a:r>
            <a:r>
              <a:rPr lang="cs-CZ" dirty="0" err="1"/>
              <a:t>pnl</a:t>
            </a:r>
            <a:r>
              <a:rPr lang="cs-CZ" dirty="0"/>
              <a:t> (397→)</a:t>
            </a:r>
          </a:p>
          <a:p>
            <a:r>
              <a:rPr lang="cs-CZ" dirty="0"/>
              <a:t>Athény (</a:t>
            </a:r>
            <a:r>
              <a:rPr lang="cs-CZ" dirty="0" err="1"/>
              <a:t>Halimos</a:t>
            </a:r>
            <a:r>
              <a:rPr lang="cs-CZ" dirty="0"/>
              <a:t>), </a:t>
            </a:r>
            <a:r>
              <a:rPr lang="cs-CZ" dirty="0" err="1"/>
              <a:t>Attika</a:t>
            </a:r>
            <a:r>
              <a:rPr lang="cs-CZ" dirty="0"/>
              <a:t>; Z bohaté, vlivné rodiny - zlaté doly v </a:t>
            </a:r>
            <a:r>
              <a:rPr lang="cs-CZ" dirty="0" err="1"/>
              <a:t>sev</a:t>
            </a:r>
            <a:r>
              <a:rPr lang="cs-CZ" dirty="0"/>
              <a:t>. Řecku (</a:t>
            </a:r>
            <a:r>
              <a:rPr lang="cs-CZ" dirty="0" err="1"/>
              <a:t>Th</a:t>
            </a:r>
            <a:r>
              <a:rPr lang="cs-CZ" dirty="0"/>
              <a:t>. 4.105.1)</a:t>
            </a:r>
          </a:p>
          <a:p>
            <a:r>
              <a:rPr lang="cs-CZ" dirty="0"/>
              <a:t>Historik, generál (</a:t>
            </a:r>
            <a:r>
              <a:rPr lang="cs-CZ" i="1" dirty="0" err="1"/>
              <a:t>stratégos</a:t>
            </a:r>
            <a:r>
              <a:rPr lang="cs-CZ" dirty="0"/>
              <a:t>) – tažení na </a:t>
            </a:r>
            <a:r>
              <a:rPr lang="cs-CZ" dirty="0" err="1"/>
              <a:t>Thasos</a:t>
            </a:r>
            <a:r>
              <a:rPr lang="cs-CZ" dirty="0"/>
              <a:t> (424 </a:t>
            </a:r>
            <a:r>
              <a:rPr lang="cs-CZ" dirty="0" err="1"/>
              <a:t>pnl</a:t>
            </a:r>
            <a:r>
              <a:rPr lang="cs-CZ" dirty="0"/>
              <a:t>), neubránil </a:t>
            </a:r>
            <a:r>
              <a:rPr lang="cs-CZ" dirty="0" err="1"/>
              <a:t>Amfipoli</a:t>
            </a:r>
            <a:r>
              <a:rPr lang="cs-CZ" dirty="0"/>
              <a:t> → vyhnanství</a:t>
            </a:r>
          </a:p>
          <a:p>
            <a:r>
              <a:rPr lang="cs-CZ" dirty="0"/>
              <a:t>Athénský mor – sám se nakazil</a:t>
            </a:r>
          </a:p>
          <a:p>
            <a:r>
              <a:rPr lang="cs-CZ" dirty="0"/>
              <a:t>Cestování po Řecku za války – sběr informací, pramenů, pohled z obou stran</a:t>
            </a:r>
          </a:p>
          <a:p>
            <a:r>
              <a:rPr lang="cs-CZ" dirty="0"/>
              <a:t>Očitá svědectví popisovaných událostí x </a:t>
            </a:r>
            <a:r>
              <a:rPr lang="cs-CZ" dirty="0" err="1"/>
              <a:t>Hérodotovy</a:t>
            </a:r>
            <a:r>
              <a:rPr lang="cs-CZ" dirty="0"/>
              <a:t> historické exkurzy, vyprávění o dávnější minulosti, vzdálenějších částí světa</a:t>
            </a:r>
          </a:p>
          <a:p>
            <a:r>
              <a:rPr lang="cs-CZ" dirty="0"/>
              <a:t>Omezení tématu – pouze stanovený úsek dějin, dané událostí, cíle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tarší, kámen&#10;&#10;Popis byl vytvořen automaticky">
            <a:extLst>
              <a:ext uri="{FF2B5EF4-FFF2-40B4-BE49-F238E27FC236}">
                <a16:creationId xmlns:a16="http://schemas.microsoft.com/office/drawing/2014/main" id="{DA7F823C-B1A7-4DF5-811C-9C935EE8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31" y="35407"/>
            <a:ext cx="1960977" cy="29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9EF28-41AE-479E-B47D-CF4D9E78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7F0630-5363-4C50-A6B2-C19EABBB3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pobřeží – dnes často turistická letoviska</a:t>
            </a:r>
          </a:p>
          <a:p>
            <a:r>
              <a:rPr lang="cs-CZ" dirty="0"/>
              <a:t>Bulharsko</a:t>
            </a:r>
          </a:p>
          <a:p>
            <a:r>
              <a:rPr lang="cs-CZ" dirty="0" err="1"/>
              <a:t>Mesémbriá</a:t>
            </a:r>
            <a:r>
              <a:rPr lang="cs-CZ" dirty="0"/>
              <a:t> (</a:t>
            </a:r>
            <a:r>
              <a:rPr lang="el-GR" i="1" dirty="0"/>
              <a:t>Μεσημβρία</a:t>
            </a:r>
            <a:r>
              <a:rPr lang="cs-CZ" i="1" dirty="0"/>
              <a:t>, </a:t>
            </a:r>
            <a:r>
              <a:rPr lang="cs-CZ" dirty="0"/>
              <a:t>dnes </a:t>
            </a:r>
            <a:r>
              <a:rPr lang="cs-CZ" dirty="0" err="1"/>
              <a:t>Nesebar</a:t>
            </a:r>
            <a:r>
              <a:rPr lang="cs-CZ" dirty="0"/>
              <a:t>) </a:t>
            </a:r>
          </a:p>
          <a:p>
            <a:r>
              <a:rPr lang="cs-CZ" dirty="0" err="1"/>
              <a:t>Apollóniá</a:t>
            </a:r>
            <a:r>
              <a:rPr lang="cs-CZ" dirty="0"/>
              <a:t> (</a:t>
            </a:r>
            <a:r>
              <a:rPr lang="el-GR" i="1" dirty="0"/>
              <a:t>Ἀπολλωνία</a:t>
            </a:r>
            <a:r>
              <a:rPr lang="cs-CZ" dirty="0"/>
              <a:t>, dnes </a:t>
            </a:r>
            <a:r>
              <a:rPr lang="cs-CZ" dirty="0" err="1"/>
              <a:t>Sozopol</a:t>
            </a:r>
            <a:r>
              <a:rPr lang="cs-CZ" dirty="0"/>
              <a:t>) – chrám Apollóna</a:t>
            </a:r>
          </a:p>
          <a:p>
            <a:r>
              <a:rPr lang="cs-CZ" dirty="0" err="1"/>
              <a:t>Odéssos</a:t>
            </a:r>
            <a:r>
              <a:rPr lang="cs-CZ" dirty="0"/>
              <a:t> (</a:t>
            </a:r>
            <a:r>
              <a:rPr lang="cs-CZ" i="1" dirty="0" err="1"/>
              <a:t>Ὀδησσός</a:t>
            </a:r>
            <a:r>
              <a:rPr lang="cs-CZ" dirty="0"/>
              <a:t>, dnes Varna)</a:t>
            </a:r>
          </a:p>
          <a:p>
            <a:r>
              <a:rPr lang="cs-CZ" dirty="0"/>
              <a:t>Rumunsko</a:t>
            </a:r>
          </a:p>
          <a:p>
            <a:r>
              <a:rPr lang="cs-CZ" dirty="0" err="1"/>
              <a:t>Histrié</a:t>
            </a:r>
            <a:r>
              <a:rPr lang="cs-CZ" dirty="0"/>
              <a:t> (</a:t>
            </a:r>
            <a:r>
              <a:rPr lang="cs-CZ" i="1" dirty="0" err="1"/>
              <a:t>Ἰστρίη</a:t>
            </a:r>
            <a:r>
              <a:rPr lang="cs-CZ" dirty="0"/>
              <a:t>) – </a:t>
            </a:r>
            <a:r>
              <a:rPr lang="cs-CZ" dirty="0" err="1"/>
              <a:t>Istros</a:t>
            </a:r>
            <a:r>
              <a:rPr lang="cs-CZ" dirty="0"/>
              <a:t> (Dunaj)</a:t>
            </a:r>
          </a:p>
          <a:p>
            <a:r>
              <a:rPr lang="cs-CZ" dirty="0"/>
              <a:t>Tomis (</a:t>
            </a:r>
            <a:r>
              <a:rPr lang="cs-CZ" i="1" dirty="0" err="1"/>
              <a:t>Τόμις</a:t>
            </a:r>
            <a:r>
              <a:rPr lang="cs-CZ" dirty="0"/>
              <a:t>, dnes </a:t>
            </a:r>
            <a:r>
              <a:rPr lang="cs-CZ" dirty="0" err="1"/>
              <a:t>Constanța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tráva, exteriér, obloha, strom&#10;&#10;Popis byl vytvořen automaticky">
            <a:extLst>
              <a:ext uri="{FF2B5EF4-FFF2-40B4-BE49-F238E27FC236}">
                <a16:creationId xmlns:a16="http://schemas.microsoft.com/office/drawing/2014/main" id="{D1A00E40-D8EE-4A35-807E-147F2E9B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4" y="286603"/>
            <a:ext cx="3013075" cy="2259806"/>
          </a:xfrm>
          <a:prstGeom prst="rect">
            <a:avLst/>
          </a:prstGeom>
        </p:spPr>
      </p:pic>
      <p:pic>
        <p:nvPicPr>
          <p:cNvPr id="7" name="Obrázek 6" descr="Obsah obrázku exteriér, obloha, tráva, pole&#10;&#10;Popis byl vytvořen automaticky">
            <a:extLst>
              <a:ext uri="{FF2B5EF4-FFF2-40B4-BE49-F238E27FC236}">
                <a16:creationId xmlns:a16="http://schemas.microsoft.com/office/drawing/2014/main" id="{6569E8A1-8311-459F-B23A-392627A17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3782542"/>
            <a:ext cx="4116705" cy="22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339DB-F21F-4E49-ACAC-92ECAC8C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28A2-E187-4D55-9AF1-0B6200C60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Středomoří</a:t>
            </a:r>
          </a:p>
          <a:p>
            <a:r>
              <a:rPr lang="cs-CZ" dirty="0" err="1"/>
              <a:t>Alaliá</a:t>
            </a:r>
            <a:r>
              <a:rPr lang="cs-CZ" dirty="0"/>
              <a:t> (</a:t>
            </a:r>
            <a:r>
              <a:rPr lang="cs-CZ" dirty="0" err="1"/>
              <a:t>Ἀλλ</a:t>
            </a:r>
            <a:r>
              <a:rPr lang="cs-CZ" dirty="0"/>
              <a:t>αλία, dnes Aléria) – Korsika</a:t>
            </a:r>
          </a:p>
          <a:p>
            <a:r>
              <a:rPr lang="cs-CZ" dirty="0" err="1"/>
              <a:t>Massaliá</a:t>
            </a:r>
            <a:r>
              <a:rPr lang="cs-CZ" dirty="0"/>
              <a:t> (</a:t>
            </a:r>
            <a:r>
              <a:rPr lang="el-GR" i="1" dirty="0"/>
              <a:t>Μασσαλία</a:t>
            </a:r>
            <a:r>
              <a:rPr lang="cs-CZ" dirty="0"/>
              <a:t>, dnes Marseille) – z </a:t>
            </a:r>
            <a:r>
              <a:rPr lang="cs-CZ" dirty="0" err="1"/>
              <a:t>Fókaie</a:t>
            </a:r>
            <a:r>
              <a:rPr lang="cs-CZ" dirty="0"/>
              <a:t>, </a:t>
            </a:r>
            <a:r>
              <a:rPr lang="cs-CZ" dirty="0" err="1"/>
              <a:t>Pýtheás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osady ve Španělsku, Francii, v Jaderském moři</a:t>
            </a:r>
          </a:p>
          <a:p>
            <a:r>
              <a:rPr lang="cs-CZ" dirty="0"/>
              <a:t>Dnes </a:t>
            </a:r>
            <a:r>
              <a:rPr lang="cs-CZ" dirty="0" err="1"/>
              <a:t>Sagunto</a:t>
            </a:r>
            <a:r>
              <a:rPr lang="cs-CZ" dirty="0"/>
              <a:t>, </a:t>
            </a:r>
            <a:r>
              <a:rPr lang="cs-CZ" dirty="0" err="1"/>
              <a:t>Elche</a:t>
            </a:r>
            <a:r>
              <a:rPr lang="cs-CZ" dirty="0"/>
              <a:t>, Saint-</a:t>
            </a:r>
            <a:r>
              <a:rPr lang="cs-CZ" dirty="0" err="1"/>
              <a:t>Tropez</a:t>
            </a:r>
            <a:r>
              <a:rPr lang="cs-CZ" dirty="0"/>
              <a:t>, Adria, </a:t>
            </a:r>
            <a:r>
              <a:rPr lang="cs-CZ" dirty="0" err="1"/>
              <a:t>Ancona</a:t>
            </a:r>
            <a:r>
              <a:rPr lang="cs-CZ" dirty="0"/>
              <a:t>, </a:t>
            </a:r>
            <a:r>
              <a:rPr lang="cs-CZ" dirty="0" err="1"/>
              <a:t>Trogir</a:t>
            </a:r>
            <a:r>
              <a:rPr lang="cs-CZ" dirty="0"/>
              <a:t>, Split</a:t>
            </a:r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8F03D48-D02B-4BF2-8ADB-3F885775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22" y="286603"/>
            <a:ext cx="4682835" cy="28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334A8-2813-4F85-8ACA-0651EA94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A93DB-A98C-434F-A8CC-F0D28CD9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Afrika</a:t>
            </a:r>
          </a:p>
          <a:p>
            <a:r>
              <a:rPr lang="cs-CZ" dirty="0" err="1"/>
              <a:t>Naukratis</a:t>
            </a:r>
            <a:r>
              <a:rPr lang="cs-CZ" dirty="0"/>
              <a:t> (</a:t>
            </a:r>
            <a:r>
              <a:rPr lang="cs-CZ" i="1" dirty="0"/>
              <a:t>Να</a:t>
            </a:r>
            <a:r>
              <a:rPr lang="cs-CZ" i="1" dirty="0" err="1"/>
              <a:t>ύκρ</a:t>
            </a:r>
            <a:r>
              <a:rPr lang="cs-CZ" i="1" dirty="0"/>
              <a:t>ατις</a:t>
            </a:r>
            <a:r>
              <a:rPr lang="cs-CZ" dirty="0"/>
              <a:t>) – Egypt, obchod, kulturní výměna</a:t>
            </a:r>
          </a:p>
          <a:p>
            <a:r>
              <a:rPr lang="cs-CZ" dirty="0" err="1"/>
              <a:t>Kyréné</a:t>
            </a:r>
            <a:r>
              <a:rPr lang="cs-CZ" dirty="0"/>
              <a:t> (</a:t>
            </a:r>
            <a:r>
              <a:rPr lang="cs-CZ" i="1" dirty="0" err="1"/>
              <a:t>Κυρήνη</a:t>
            </a:r>
            <a:r>
              <a:rPr lang="cs-CZ" dirty="0"/>
              <a:t>) – Libye, z </a:t>
            </a:r>
            <a:r>
              <a:rPr lang="cs-CZ" dirty="0" err="1"/>
              <a:t>Théry</a:t>
            </a:r>
            <a:r>
              <a:rPr lang="cs-CZ" dirty="0"/>
              <a:t>, lékařská škola, </a:t>
            </a:r>
            <a:r>
              <a:rPr lang="cs-CZ" dirty="0" err="1"/>
              <a:t>Kallimachos</a:t>
            </a:r>
            <a:r>
              <a:rPr lang="cs-CZ" dirty="0"/>
              <a:t>, </a:t>
            </a:r>
            <a:r>
              <a:rPr lang="cs-CZ" dirty="0" err="1"/>
              <a:t>Eratosthenés</a:t>
            </a:r>
            <a:endParaRPr lang="cs-CZ" dirty="0"/>
          </a:p>
          <a:p>
            <a:r>
              <a:rPr lang="cs-CZ" dirty="0" err="1"/>
              <a:t>Pentapolis</a:t>
            </a:r>
            <a:r>
              <a:rPr lang="cs-CZ" dirty="0"/>
              <a:t> (Pětiměstí) v Libyi (dnes např. </a:t>
            </a:r>
            <a:r>
              <a:rPr lang="cs-CZ" dirty="0" err="1"/>
              <a:t>Benghází</a:t>
            </a:r>
            <a:r>
              <a:rPr lang="cs-CZ" dirty="0"/>
              <a:t>)</a:t>
            </a:r>
          </a:p>
        </p:txBody>
      </p:sp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8E084ADF-A49B-48CF-BB88-0A0645C40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04" y="206217"/>
            <a:ext cx="3016463" cy="2991290"/>
          </a:xfrm>
          <a:prstGeom prst="rect">
            <a:avLst/>
          </a:prstGeom>
        </p:spPr>
      </p:pic>
      <p:pic>
        <p:nvPicPr>
          <p:cNvPr id="13" name="Obrázek 12" descr="Obsah obrázku exteriér, obloha, příroda, kopec&#10;&#10;Popis byl vytvořen automaticky">
            <a:extLst>
              <a:ext uri="{FF2B5EF4-FFF2-40B4-BE49-F238E27FC236}">
                <a16:creationId xmlns:a16="http://schemas.microsoft.com/office/drawing/2014/main" id="{7116DC7C-24C3-4D82-9FAC-D1BBF8681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42" y="3500208"/>
            <a:ext cx="3740025" cy="2991290"/>
          </a:xfrm>
          <a:prstGeom prst="rect">
            <a:avLst/>
          </a:prstGeom>
        </p:spPr>
      </p:pic>
      <p:pic>
        <p:nvPicPr>
          <p:cNvPr id="15" name="Obrázek 14" descr="Obsah obrázku obloha, exteriér, budova, tráva&#10;&#10;Popis byl vytvořen automaticky">
            <a:extLst>
              <a:ext uri="{FF2B5EF4-FFF2-40B4-BE49-F238E27FC236}">
                <a16:creationId xmlns:a16="http://schemas.microsoft.com/office/drawing/2014/main" id="{24476BFD-B651-4E05-9D86-F477178F4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84" y="4421009"/>
            <a:ext cx="2760652" cy="2070489"/>
          </a:xfrm>
          <a:prstGeom prst="rect">
            <a:avLst/>
          </a:prstGeom>
        </p:spPr>
      </p:pic>
      <p:pic>
        <p:nvPicPr>
          <p:cNvPr id="17" name="Obrázek 16" descr="Obsah obrázku několik&#10;&#10;Popis byl vytvořen automaticky">
            <a:extLst>
              <a:ext uri="{FF2B5EF4-FFF2-40B4-BE49-F238E27FC236}">
                <a16:creationId xmlns:a16="http://schemas.microsoft.com/office/drawing/2014/main" id="{3BF7D9DD-EB04-49C3-A3ED-C55CECAFD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925880"/>
            <a:ext cx="1181869" cy="2254416"/>
          </a:xfrm>
          <a:prstGeom prst="rect">
            <a:avLst/>
          </a:prstGeom>
        </p:spPr>
      </p:pic>
      <p:pic>
        <p:nvPicPr>
          <p:cNvPr id="19" name="Obrázek 18" descr="Obsah obrázku skála, kámen, budova, exteriér&#10;&#10;Popis byl vytvořen automaticky">
            <a:extLst>
              <a:ext uri="{FF2B5EF4-FFF2-40B4-BE49-F238E27FC236}">
                <a16:creationId xmlns:a16="http://schemas.microsoft.com/office/drawing/2014/main" id="{F31ACA18-067A-46FE-9780-4B807CBBC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55" y="4581525"/>
            <a:ext cx="2311755" cy="1733816"/>
          </a:xfrm>
          <a:prstGeom prst="rect">
            <a:avLst/>
          </a:prstGeom>
        </p:spPr>
      </p:pic>
      <p:pic>
        <p:nvPicPr>
          <p:cNvPr id="21" name="Obrázek 20" descr="Obsah obrázku osoba, socha&#10;&#10;Popis byl vytvořen automaticky">
            <a:extLst>
              <a:ext uri="{FF2B5EF4-FFF2-40B4-BE49-F238E27FC236}">
                <a16:creationId xmlns:a16="http://schemas.microsoft.com/office/drawing/2014/main" id="{224AC651-0D67-4EF3-B3EF-DF1D26E21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" y="3925880"/>
            <a:ext cx="110642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EFABD49-ADC7-7EE5-7076-C69E94C52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509" y="286603"/>
            <a:ext cx="5702529" cy="5582491"/>
          </a:xfrm>
        </p:spPr>
        <p:txBody>
          <a:bodyPr numCol="2">
            <a:normAutofit lnSpcReduction="10000"/>
          </a:bodyPr>
          <a:lstStyle/>
          <a:p>
            <a:r>
              <a:rPr lang="cs-CZ" dirty="0" err="1"/>
              <a:t>Byzantion</a:t>
            </a:r>
            <a:endParaRPr lang="cs-CZ" dirty="0"/>
          </a:p>
          <a:p>
            <a:r>
              <a:rPr lang="cs-CZ" dirty="0" err="1"/>
              <a:t>Neápolis</a:t>
            </a:r>
            <a:endParaRPr lang="cs-CZ" dirty="0"/>
          </a:p>
          <a:p>
            <a:r>
              <a:rPr lang="cs-CZ" dirty="0" err="1"/>
              <a:t>Akragás</a:t>
            </a:r>
            <a:endParaRPr lang="cs-CZ" dirty="0"/>
          </a:p>
          <a:p>
            <a:r>
              <a:rPr lang="cs-CZ" dirty="0" err="1"/>
              <a:t>Krotón</a:t>
            </a:r>
            <a:endParaRPr lang="cs-CZ" dirty="0"/>
          </a:p>
          <a:p>
            <a:r>
              <a:rPr lang="cs-CZ" dirty="0" err="1"/>
              <a:t>Tarás</a:t>
            </a:r>
            <a:endParaRPr lang="cs-CZ" dirty="0"/>
          </a:p>
          <a:p>
            <a:r>
              <a:rPr lang="cs-CZ" dirty="0" err="1"/>
              <a:t>Zanklé</a:t>
            </a:r>
            <a:r>
              <a:rPr lang="cs-CZ" dirty="0"/>
              <a:t>/</a:t>
            </a:r>
            <a:r>
              <a:rPr lang="cs-CZ" dirty="0" err="1"/>
              <a:t>Messéné</a:t>
            </a:r>
            <a:endParaRPr lang="cs-CZ" dirty="0"/>
          </a:p>
          <a:p>
            <a:r>
              <a:rPr lang="cs-CZ" dirty="0" err="1"/>
              <a:t>Massalia</a:t>
            </a:r>
            <a:endParaRPr lang="cs-CZ" dirty="0"/>
          </a:p>
          <a:p>
            <a:r>
              <a:rPr lang="cs-CZ" dirty="0" err="1"/>
              <a:t>Níkaia</a:t>
            </a:r>
            <a:endParaRPr lang="cs-CZ" dirty="0"/>
          </a:p>
          <a:p>
            <a:r>
              <a:rPr lang="cs-CZ" dirty="0" err="1"/>
              <a:t>Odéssos</a:t>
            </a:r>
            <a:r>
              <a:rPr lang="cs-CZ" dirty="0"/>
              <a:t> (x2)</a:t>
            </a:r>
          </a:p>
          <a:p>
            <a:r>
              <a:rPr lang="cs-CZ" dirty="0"/>
              <a:t>Tomis</a:t>
            </a:r>
          </a:p>
          <a:p>
            <a:r>
              <a:rPr lang="cs-CZ" dirty="0" err="1"/>
              <a:t>Euesperides</a:t>
            </a:r>
            <a:endParaRPr lang="cs-CZ" dirty="0"/>
          </a:p>
          <a:p>
            <a:r>
              <a:rPr lang="cs-CZ" dirty="0" err="1"/>
              <a:t>Heliké</a:t>
            </a:r>
            <a:endParaRPr lang="cs-CZ" dirty="0"/>
          </a:p>
          <a:p>
            <a:r>
              <a:rPr lang="cs-CZ" dirty="0" err="1"/>
              <a:t>Trapezús</a:t>
            </a:r>
            <a:endParaRPr lang="cs-CZ" dirty="0"/>
          </a:p>
          <a:p>
            <a:r>
              <a:rPr lang="cs-CZ" dirty="0" err="1"/>
              <a:t>Sinópé</a:t>
            </a:r>
            <a:endParaRPr lang="cs-CZ" dirty="0"/>
          </a:p>
          <a:p>
            <a:r>
              <a:rPr lang="cs-CZ" dirty="0" err="1"/>
              <a:t>Rhégion</a:t>
            </a:r>
            <a:endParaRPr lang="cs-CZ" dirty="0"/>
          </a:p>
          <a:p>
            <a:r>
              <a:rPr lang="cs-CZ" dirty="0" err="1"/>
              <a:t>Syrákúsy</a:t>
            </a:r>
            <a:endParaRPr lang="cs-CZ" dirty="0"/>
          </a:p>
          <a:p>
            <a:r>
              <a:rPr lang="cs-CZ" dirty="0" err="1"/>
              <a:t>Athénopolis</a:t>
            </a:r>
            <a:endParaRPr lang="cs-CZ" dirty="0"/>
          </a:p>
          <a:p>
            <a:r>
              <a:rPr lang="cs-CZ" dirty="0" err="1"/>
              <a:t>Monoikos</a:t>
            </a:r>
            <a:endParaRPr lang="cs-CZ" dirty="0"/>
          </a:p>
          <a:p>
            <a:r>
              <a:rPr lang="cs-CZ" dirty="0" err="1"/>
              <a:t>Aspalathos</a:t>
            </a:r>
            <a:endParaRPr lang="cs-CZ" dirty="0"/>
          </a:p>
          <a:p>
            <a:r>
              <a:rPr lang="cs-CZ" dirty="0" err="1"/>
              <a:t>Tragýrion</a:t>
            </a:r>
            <a:endParaRPr lang="cs-CZ" dirty="0"/>
          </a:p>
          <a:p>
            <a:r>
              <a:rPr lang="cs-CZ" dirty="0" err="1"/>
              <a:t>Antheia</a:t>
            </a:r>
            <a:endParaRPr lang="cs-CZ" dirty="0"/>
          </a:p>
          <a:p>
            <a:r>
              <a:rPr lang="cs-CZ" dirty="0" err="1"/>
              <a:t>Bathys</a:t>
            </a:r>
            <a:endParaRPr lang="cs-CZ" dirty="0"/>
          </a:p>
          <a:p>
            <a:r>
              <a:rPr lang="cs-CZ" dirty="0" err="1"/>
              <a:t>Gialos</a:t>
            </a:r>
            <a:endParaRPr lang="cs-CZ" dirty="0"/>
          </a:p>
          <a:p>
            <a:r>
              <a:rPr lang="cs-CZ" dirty="0" err="1"/>
              <a:t>Ankón</a:t>
            </a:r>
            <a:endParaRPr lang="cs-CZ" dirty="0"/>
          </a:p>
          <a:p>
            <a:r>
              <a:rPr lang="cs-CZ" dirty="0" err="1"/>
              <a:t>Dyrrhachion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646FDE5-D036-1DEC-3A2D-62C8BE402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86603"/>
            <a:ext cx="5702528" cy="5582492"/>
          </a:xfrm>
        </p:spPr>
        <p:txBody>
          <a:bodyPr numCol="2">
            <a:normAutofit lnSpcReduction="10000"/>
          </a:bodyPr>
          <a:lstStyle/>
          <a:p>
            <a:r>
              <a:rPr lang="cs-CZ" dirty="0" err="1"/>
              <a:t>Reggio</a:t>
            </a:r>
            <a:r>
              <a:rPr lang="cs-CZ" dirty="0"/>
              <a:t> di Calabria</a:t>
            </a:r>
          </a:p>
          <a:p>
            <a:r>
              <a:rPr lang="cs-CZ" dirty="0" err="1"/>
              <a:t>Crotone</a:t>
            </a:r>
            <a:endParaRPr lang="cs-CZ" dirty="0"/>
          </a:p>
          <a:p>
            <a:r>
              <a:rPr lang="cs-CZ" dirty="0" err="1"/>
              <a:t>Trogir</a:t>
            </a:r>
            <a:endParaRPr lang="cs-CZ" dirty="0"/>
          </a:p>
          <a:p>
            <a:r>
              <a:rPr lang="cs-CZ" dirty="0"/>
              <a:t>Istanbul</a:t>
            </a:r>
          </a:p>
          <a:p>
            <a:r>
              <a:rPr lang="cs-CZ" dirty="0"/>
              <a:t>Agrigento</a:t>
            </a:r>
          </a:p>
          <a:p>
            <a:r>
              <a:rPr lang="cs-CZ" dirty="0" err="1"/>
              <a:t>Messina</a:t>
            </a:r>
            <a:endParaRPr lang="cs-CZ" dirty="0"/>
          </a:p>
          <a:p>
            <a:r>
              <a:rPr lang="cs-CZ" dirty="0"/>
              <a:t>Oděsa</a:t>
            </a:r>
          </a:p>
          <a:p>
            <a:r>
              <a:rPr lang="cs-CZ" dirty="0" err="1"/>
              <a:t>Benghází</a:t>
            </a:r>
            <a:endParaRPr lang="cs-CZ" dirty="0"/>
          </a:p>
          <a:p>
            <a:r>
              <a:rPr lang="cs-CZ" dirty="0" err="1"/>
              <a:t>Ancona</a:t>
            </a:r>
            <a:endParaRPr lang="cs-CZ" dirty="0"/>
          </a:p>
          <a:p>
            <a:r>
              <a:rPr lang="cs-CZ" dirty="0"/>
              <a:t>Batumi</a:t>
            </a:r>
          </a:p>
          <a:p>
            <a:r>
              <a:rPr lang="cs-CZ" dirty="0"/>
              <a:t>Monako</a:t>
            </a:r>
          </a:p>
          <a:p>
            <a:r>
              <a:rPr lang="cs-CZ" dirty="0"/>
              <a:t>Split</a:t>
            </a:r>
          </a:p>
          <a:p>
            <a:r>
              <a:rPr lang="cs-CZ" dirty="0"/>
              <a:t>Saint-</a:t>
            </a:r>
            <a:r>
              <a:rPr lang="cs-CZ" dirty="0" err="1"/>
              <a:t>Tropez</a:t>
            </a:r>
            <a:endParaRPr lang="cs-CZ" dirty="0"/>
          </a:p>
          <a:p>
            <a:r>
              <a:rPr lang="cs-CZ" dirty="0"/>
              <a:t>Nice</a:t>
            </a:r>
          </a:p>
          <a:p>
            <a:r>
              <a:rPr lang="cs-CZ" dirty="0"/>
              <a:t>Trabzon</a:t>
            </a:r>
          </a:p>
          <a:p>
            <a:r>
              <a:rPr lang="cs-CZ" dirty="0" err="1"/>
              <a:t>Syracuse</a:t>
            </a:r>
            <a:endParaRPr lang="cs-CZ" dirty="0"/>
          </a:p>
          <a:p>
            <a:r>
              <a:rPr lang="cs-CZ" dirty="0" err="1"/>
              <a:t>Napoli</a:t>
            </a:r>
            <a:endParaRPr lang="cs-CZ" dirty="0"/>
          </a:p>
          <a:p>
            <a:r>
              <a:rPr lang="cs-CZ" dirty="0"/>
              <a:t>Varna</a:t>
            </a:r>
          </a:p>
          <a:p>
            <a:r>
              <a:rPr lang="cs-CZ" dirty="0"/>
              <a:t>Jalta</a:t>
            </a:r>
          </a:p>
          <a:p>
            <a:r>
              <a:rPr lang="cs-CZ" dirty="0"/>
              <a:t>Drač</a:t>
            </a:r>
          </a:p>
          <a:p>
            <a:r>
              <a:rPr lang="cs-CZ" dirty="0" err="1"/>
              <a:t>Constanța</a:t>
            </a:r>
            <a:r>
              <a:rPr lang="cs-CZ" dirty="0"/>
              <a:t> </a:t>
            </a:r>
          </a:p>
          <a:p>
            <a:r>
              <a:rPr lang="cs-CZ" dirty="0"/>
              <a:t>Marseille</a:t>
            </a:r>
          </a:p>
          <a:p>
            <a:r>
              <a:rPr lang="cs-CZ" dirty="0" err="1"/>
              <a:t>Elche</a:t>
            </a:r>
            <a:endParaRPr lang="cs-CZ" dirty="0"/>
          </a:p>
          <a:p>
            <a:r>
              <a:rPr lang="cs-CZ" dirty="0" err="1"/>
              <a:t>Taranto</a:t>
            </a:r>
            <a:endParaRPr lang="cs-CZ" dirty="0"/>
          </a:p>
          <a:p>
            <a:r>
              <a:rPr lang="cs-CZ" dirty="0" err="1"/>
              <a:t>Sinop</a:t>
            </a:r>
            <a:endParaRPr lang="cs-CZ" dirty="0"/>
          </a:p>
          <a:p>
            <a:r>
              <a:rPr lang="cs-CZ" dirty="0" err="1"/>
              <a:t>Sozopol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01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60BC4-CD54-B8A8-4738-60D40579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89DF76-CA86-068D-DB28-6EEC24E6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85000" lnSpcReduction="20000"/>
          </a:bodyPr>
          <a:lstStyle/>
          <a:p>
            <a:r>
              <a:rPr lang="cs-CZ" dirty="0" err="1"/>
              <a:t>Neápolis</a:t>
            </a:r>
            <a:endParaRPr lang="cs-CZ" dirty="0"/>
          </a:p>
          <a:p>
            <a:r>
              <a:rPr lang="cs-CZ" dirty="0" err="1"/>
              <a:t>Massalia</a:t>
            </a:r>
            <a:endParaRPr lang="cs-CZ" dirty="0"/>
          </a:p>
          <a:p>
            <a:r>
              <a:rPr lang="cs-CZ" dirty="0" err="1"/>
              <a:t>Messéné</a:t>
            </a:r>
            <a:endParaRPr lang="cs-CZ" dirty="0"/>
          </a:p>
          <a:p>
            <a:r>
              <a:rPr lang="cs-CZ" dirty="0" err="1"/>
              <a:t>Kyréné</a:t>
            </a:r>
            <a:endParaRPr lang="cs-CZ" dirty="0"/>
          </a:p>
          <a:p>
            <a:r>
              <a:rPr lang="cs-CZ" dirty="0" err="1"/>
              <a:t>Naukratis</a:t>
            </a:r>
            <a:endParaRPr lang="cs-CZ" dirty="0"/>
          </a:p>
          <a:p>
            <a:r>
              <a:rPr lang="cs-CZ" dirty="0" err="1"/>
              <a:t>Olbia</a:t>
            </a:r>
            <a:endParaRPr lang="cs-CZ" dirty="0"/>
          </a:p>
          <a:p>
            <a:r>
              <a:rPr lang="cs-CZ" dirty="0" err="1"/>
              <a:t>Akragás</a:t>
            </a:r>
            <a:endParaRPr lang="cs-CZ" dirty="0"/>
          </a:p>
          <a:p>
            <a:r>
              <a:rPr lang="cs-CZ" dirty="0" err="1"/>
              <a:t>Syrákúsy</a:t>
            </a:r>
            <a:endParaRPr lang="cs-CZ" dirty="0"/>
          </a:p>
          <a:p>
            <a:r>
              <a:rPr lang="cs-CZ" dirty="0" err="1"/>
              <a:t>Pithékúsy</a:t>
            </a:r>
            <a:endParaRPr lang="cs-CZ" dirty="0"/>
          </a:p>
          <a:p>
            <a:r>
              <a:rPr lang="cs-CZ" dirty="0" err="1"/>
              <a:t>Sinópé</a:t>
            </a:r>
            <a:endParaRPr lang="cs-CZ" dirty="0"/>
          </a:p>
          <a:p>
            <a:r>
              <a:rPr lang="cs-CZ" dirty="0" err="1"/>
              <a:t>Hérakleia</a:t>
            </a:r>
            <a:r>
              <a:rPr lang="cs-CZ" dirty="0"/>
              <a:t> </a:t>
            </a:r>
            <a:r>
              <a:rPr lang="cs-CZ" dirty="0" err="1"/>
              <a:t>Pontika</a:t>
            </a:r>
            <a:endParaRPr lang="cs-CZ" dirty="0"/>
          </a:p>
          <a:p>
            <a:r>
              <a:rPr lang="cs-CZ" dirty="0" err="1"/>
              <a:t>Tarás</a:t>
            </a:r>
            <a:endParaRPr lang="cs-CZ" dirty="0"/>
          </a:p>
          <a:p>
            <a:r>
              <a:rPr lang="cs-CZ" dirty="0" err="1"/>
              <a:t>Krotón</a:t>
            </a:r>
            <a:endParaRPr lang="cs-CZ" dirty="0"/>
          </a:p>
          <a:p>
            <a:r>
              <a:rPr lang="cs-CZ" dirty="0" err="1"/>
              <a:t>Rhégion</a:t>
            </a:r>
            <a:endParaRPr lang="cs-CZ" dirty="0"/>
          </a:p>
          <a:p>
            <a:r>
              <a:rPr lang="cs-CZ" dirty="0" err="1"/>
              <a:t>Alalia</a:t>
            </a:r>
            <a:endParaRPr lang="cs-CZ" dirty="0"/>
          </a:p>
          <a:p>
            <a:r>
              <a:rPr lang="cs-CZ" dirty="0" err="1"/>
              <a:t>Zakynthos</a:t>
            </a:r>
            <a:endParaRPr lang="cs-CZ" dirty="0"/>
          </a:p>
          <a:p>
            <a:r>
              <a:rPr lang="cs-CZ" dirty="0" err="1"/>
              <a:t>Trapezús</a:t>
            </a:r>
            <a:endParaRPr lang="cs-CZ" dirty="0"/>
          </a:p>
          <a:p>
            <a:r>
              <a:rPr lang="cs-CZ" dirty="0" err="1"/>
              <a:t>Chersonésos</a:t>
            </a:r>
            <a:endParaRPr lang="cs-CZ" dirty="0"/>
          </a:p>
          <a:p>
            <a:r>
              <a:rPr lang="cs-CZ" dirty="0" err="1"/>
              <a:t>Odéssos</a:t>
            </a:r>
            <a:endParaRPr lang="cs-CZ" dirty="0"/>
          </a:p>
          <a:p>
            <a:r>
              <a:rPr lang="cs-CZ" dirty="0" err="1"/>
              <a:t>Pantikapaion</a:t>
            </a:r>
            <a:endParaRPr lang="cs-CZ" dirty="0"/>
          </a:p>
          <a:p>
            <a:r>
              <a:rPr lang="cs-CZ" dirty="0" err="1"/>
              <a:t>Byzantion</a:t>
            </a:r>
            <a:endParaRPr lang="cs-CZ" dirty="0"/>
          </a:p>
          <a:p>
            <a:r>
              <a:rPr lang="cs-CZ" dirty="0" err="1"/>
              <a:t>Chalkédón</a:t>
            </a:r>
            <a:endParaRPr lang="cs-CZ" dirty="0"/>
          </a:p>
          <a:p>
            <a:r>
              <a:rPr lang="cs-CZ" dirty="0" err="1"/>
              <a:t>Poseidónia</a:t>
            </a:r>
            <a:endParaRPr lang="cs-CZ" dirty="0"/>
          </a:p>
          <a:p>
            <a:r>
              <a:rPr lang="cs-CZ" dirty="0" err="1"/>
              <a:t>Tragýrion</a:t>
            </a:r>
            <a:endParaRPr lang="cs-CZ" dirty="0"/>
          </a:p>
          <a:p>
            <a:r>
              <a:rPr lang="cs-CZ" dirty="0" err="1"/>
              <a:t>Ankón</a:t>
            </a:r>
            <a:endParaRPr lang="cs-CZ" dirty="0"/>
          </a:p>
          <a:p>
            <a:r>
              <a:rPr lang="cs-CZ" dirty="0" err="1"/>
              <a:t>Epidamnos</a:t>
            </a:r>
            <a:r>
              <a:rPr lang="cs-CZ" dirty="0"/>
              <a:t> (</a:t>
            </a:r>
            <a:r>
              <a:rPr lang="cs-CZ" dirty="0" err="1"/>
              <a:t>Dyrrhachion</a:t>
            </a:r>
            <a:r>
              <a:rPr lang="cs-CZ" dirty="0"/>
              <a:t>)</a:t>
            </a:r>
          </a:p>
          <a:p>
            <a:r>
              <a:rPr lang="cs-CZ" dirty="0" err="1"/>
              <a:t>Istros</a:t>
            </a:r>
            <a:endParaRPr lang="cs-CZ" dirty="0"/>
          </a:p>
          <a:p>
            <a:r>
              <a:rPr lang="cs-CZ" dirty="0"/>
              <a:t>Katané</a:t>
            </a:r>
          </a:p>
          <a:p>
            <a:r>
              <a:rPr lang="cs-CZ" dirty="0" err="1"/>
              <a:t>Salamis</a:t>
            </a:r>
            <a:endParaRPr lang="cs-CZ" dirty="0"/>
          </a:p>
          <a:p>
            <a:r>
              <a:rPr lang="cs-CZ" dirty="0" err="1"/>
              <a:t>Tanais</a:t>
            </a:r>
            <a:endParaRPr lang="cs-CZ" dirty="0"/>
          </a:p>
          <a:p>
            <a:r>
              <a:rPr lang="cs-CZ" dirty="0"/>
              <a:t>Elea</a:t>
            </a:r>
          </a:p>
          <a:p>
            <a:r>
              <a:rPr lang="cs-CZ" dirty="0" err="1"/>
              <a:t>Bathys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08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6ADA6-EB78-4ED1-891A-1F480D00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090B7-9121-4E10-8D65-FD9B8C2E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Literatura</a:t>
            </a:r>
          </a:p>
          <a:p>
            <a:r>
              <a:rPr lang="en-US" dirty="0"/>
              <a:t>Lucas J., Murray C., &amp; Owen S. </a:t>
            </a:r>
            <a:r>
              <a:rPr lang="cs-CZ" dirty="0"/>
              <a:t>(</a:t>
            </a:r>
            <a:r>
              <a:rPr lang="en-US" dirty="0"/>
              <a:t>Eds.). 2019. </a:t>
            </a:r>
            <a:r>
              <a:rPr lang="en-US" i="1" dirty="0"/>
              <a:t>Greek Colonization in Local Contexts: Case studies in colonial interactions</a:t>
            </a:r>
            <a:r>
              <a:rPr lang="cs-CZ" i="1" dirty="0"/>
              <a:t>.</a:t>
            </a:r>
            <a:r>
              <a:rPr lang="en-US" dirty="0"/>
              <a:t> Oxford; Philadelphia: Oxbow Books. </a:t>
            </a:r>
            <a:endParaRPr lang="cs-CZ" dirty="0"/>
          </a:p>
          <a:p>
            <a:r>
              <a:rPr lang="cs-CZ" dirty="0" err="1"/>
              <a:t>Tsetskhladze</a:t>
            </a:r>
            <a:r>
              <a:rPr lang="cs-CZ" dirty="0"/>
              <a:t>, G.R. (Ed.). 2018. </a:t>
            </a:r>
            <a:r>
              <a:rPr lang="cs-CZ" i="1" dirty="0" err="1"/>
              <a:t>Greek</a:t>
            </a:r>
            <a:r>
              <a:rPr lang="cs-CZ" i="1" dirty="0"/>
              <a:t> </a:t>
            </a:r>
            <a:r>
              <a:rPr lang="cs-CZ" i="1" dirty="0" err="1"/>
              <a:t>Colonisation</a:t>
            </a:r>
            <a:r>
              <a:rPr lang="cs-CZ" dirty="0"/>
              <a:t>. Leiden: </a:t>
            </a:r>
            <a:r>
              <a:rPr lang="cs-CZ" dirty="0" err="1"/>
              <a:t>Brill</a:t>
            </a:r>
            <a:r>
              <a:rPr lang="cs-CZ" dirty="0"/>
              <a:t>.</a:t>
            </a:r>
          </a:p>
          <a:p>
            <a:r>
              <a:rPr lang="en-US" dirty="0"/>
              <a:t>Graham, A.</a:t>
            </a:r>
            <a:r>
              <a:rPr lang="cs-CZ" dirty="0"/>
              <a:t> </a:t>
            </a:r>
            <a:r>
              <a:rPr lang="en-US" dirty="0"/>
              <a:t>J. 2001. </a:t>
            </a:r>
            <a:r>
              <a:rPr lang="en-US" i="1" dirty="0"/>
              <a:t>Collected Papers on Greek Colonization</a:t>
            </a:r>
            <a:r>
              <a:rPr lang="en-US" dirty="0"/>
              <a:t>. Leiden: Brill</a:t>
            </a:r>
            <a:r>
              <a:rPr lang="cs-CZ" dirty="0"/>
              <a:t>.</a:t>
            </a:r>
          </a:p>
          <a:p>
            <a:r>
              <a:rPr lang="en-US" dirty="0"/>
              <a:t>Boardman, John. 1999. </a:t>
            </a:r>
            <a:r>
              <a:rPr lang="en-US" i="1" dirty="0"/>
              <a:t>The Greeks overseas: Their early colonies and trade</a:t>
            </a:r>
            <a:r>
              <a:rPr lang="en-US" dirty="0"/>
              <a:t>. 4th ed. London: Thames and Hudson.</a:t>
            </a:r>
            <a:endParaRPr lang="cs-CZ" dirty="0"/>
          </a:p>
          <a:p>
            <a:r>
              <a:rPr lang="fr-FR" dirty="0"/>
              <a:t>Vallet, Georges. 1996. </a:t>
            </a:r>
            <a:r>
              <a:rPr lang="fr-FR" i="1" dirty="0"/>
              <a:t>Le monde grec colonial d’Italie du sud et de Sicile</a:t>
            </a:r>
            <a:r>
              <a:rPr lang="fr-FR" dirty="0"/>
              <a:t>. Rome: École Française de Rome.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18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A75F6-F213-4B9D-9B9F-6EBBC130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AC676-A964-42A9-8A60-21AFFEA1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Dějiny </a:t>
            </a:r>
            <a:r>
              <a:rPr lang="cs-CZ" i="1" dirty="0" err="1"/>
              <a:t>peloponnéské</a:t>
            </a:r>
            <a:r>
              <a:rPr lang="cs-CZ" i="1" dirty="0"/>
              <a:t> války</a:t>
            </a:r>
            <a:endParaRPr lang="cs-CZ" dirty="0"/>
          </a:p>
          <a:p>
            <a:r>
              <a:rPr lang="cs-CZ" dirty="0"/>
              <a:t>8 knih</a:t>
            </a:r>
          </a:p>
          <a:p>
            <a:r>
              <a:rPr lang="cs-CZ" dirty="0"/>
              <a:t>Od začátku války do roku 411 </a:t>
            </a:r>
            <a:r>
              <a:rPr lang="cs-CZ" dirty="0" err="1"/>
              <a:t>pnl</a:t>
            </a:r>
            <a:r>
              <a:rPr lang="cs-CZ" dirty="0"/>
              <a:t> (zbytek války → </a:t>
            </a:r>
            <a:r>
              <a:rPr lang="cs-CZ" dirty="0" err="1"/>
              <a:t>Xenofón</a:t>
            </a:r>
            <a:r>
              <a:rPr lang="cs-CZ" dirty="0"/>
              <a:t> – </a:t>
            </a:r>
            <a:r>
              <a:rPr lang="cs-CZ" i="1" dirty="0" err="1"/>
              <a:t>Hellénika</a:t>
            </a:r>
            <a:r>
              <a:rPr lang="cs-CZ" dirty="0"/>
              <a:t>), první dvě fáze války + začátek závěrečné</a:t>
            </a:r>
          </a:p>
          <a:p>
            <a:r>
              <a:rPr lang="cs-CZ" dirty="0"/>
              <a:t>Náročnější text než Hérodotos (hutný text)</a:t>
            </a:r>
          </a:p>
          <a:p>
            <a:r>
              <a:rPr lang="cs-CZ" dirty="0"/>
              <a:t>Podnět k psaní – válka bude největší, jakou svět poznal, aby měli lidé přesnou představu o událostech v minulosti, podobný vývoj může nastat i v budoucnu </a:t>
            </a:r>
          </a:p>
          <a:p>
            <a:r>
              <a:rPr lang="cs-CZ" dirty="0"/>
              <a:t>Vědecká historiografie</a:t>
            </a:r>
          </a:p>
          <a:p>
            <a:r>
              <a:rPr lang="cs-CZ" dirty="0"/>
              <a:t>Snaha o objektivitu, není na ničí straně, metodologie</a:t>
            </a:r>
          </a:p>
          <a:p>
            <a:r>
              <a:rPr lang="cs-CZ" dirty="0"/>
              <a:t>Obavy Sparty z růstu moci Athén → důvody války</a:t>
            </a:r>
          </a:p>
          <a:p>
            <a:r>
              <a:rPr lang="cs-CZ" dirty="0"/>
              <a:t>Negativní dopady války na společnost</a:t>
            </a:r>
          </a:p>
          <a:p>
            <a:r>
              <a:rPr lang="cs-CZ" dirty="0"/>
              <a:t>Dialogy, řeči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9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EAA05-A266-431C-9C13-6473184D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51692-85E9-44F8-97F3-0AEE7A34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Řeči</a:t>
            </a:r>
          </a:p>
          <a:p>
            <a:r>
              <a:rPr lang="cs-CZ" dirty="0"/>
              <a:t>Generálové před bitvou</a:t>
            </a:r>
          </a:p>
          <a:p>
            <a:r>
              <a:rPr lang="cs-CZ" dirty="0"/>
              <a:t>Na sněmu/politické</a:t>
            </a:r>
          </a:p>
          <a:p>
            <a:r>
              <a:rPr lang="cs-CZ" dirty="0"/>
              <a:t>Ne doslovné zachycení, vlastní úpravy, vlastní inovace (?)</a:t>
            </a:r>
          </a:p>
          <a:p>
            <a:r>
              <a:rPr lang="cs-CZ" dirty="0"/>
              <a:t>Co sám zaslechl, co slyšeli jiní, co mělo být řečeno, co je vhodné pro danou situaci (1.22.1)</a:t>
            </a:r>
          </a:p>
          <a:p>
            <a:r>
              <a:rPr lang="cs-CZ" dirty="0"/>
              <a:t>Co nejblíže skutečnosti</a:t>
            </a:r>
          </a:p>
          <a:p>
            <a:r>
              <a:rPr lang="cs-CZ" dirty="0"/>
              <a:t>Kontext, odkazy na jiné řeči, mluvčí, řeč, reakce (hlasování, další řeč, akce)</a:t>
            </a:r>
          </a:p>
          <a:p>
            <a:r>
              <a:rPr lang="cs-CZ" dirty="0"/>
              <a:t>Potvrzení událostí ve výkladu, předpovědi</a:t>
            </a:r>
          </a:p>
        </p:txBody>
      </p:sp>
    </p:spTree>
    <p:extLst>
      <p:ext uri="{BB962C8B-B14F-4D97-AF65-F5344CB8AC3E}">
        <p14:creationId xmlns:p14="http://schemas.microsoft.com/office/powerpoint/2010/main" val="306488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A71C-41DE-4C0C-BC25-4048B44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Pdf</a:t>
            </a:r>
            <a:r>
              <a:rPr lang="cs-CZ" dirty="0"/>
              <a:t> 43–50, 61–72, 99–105, 112–113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CA0E8-7256-458E-A5C8-3F856C24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Předválečné ř.</a:t>
            </a:r>
          </a:p>
          <a:p>
            <a:r>
              <a:rPr lang="cs-CZ" dirty="0"/>
              <a:t>Spor </a:t>
            </a:r>
            <a:r>
              <a:rPr lang="cs-CZ" dirty="0" err="1"/>
              <a:t>Korkyry</a:t>
            </a:r>
            <a:r>
              <a:rPr lang="cs-CZ" dirty="0"/>
              <a:t> a </a:t>
            </a:r>
            <a:r>
              <a:rPr lang="cs-CZ" dirty="0" err="1"/>
              <a:t>Korinthu</a:t>
            </a:r>
            <a:r>
              <a:rPr lang="cs-CZ" dirty="0"/>
              <a:t> (1.32–43) – 36, 40, 43</a:t>
            </a:r>
          </a:p>
          <a:p>
            <a:r>
              <a:rPr lang="cs-CZ" dirty="0"/>
              <a:t>Sněm </a:t>
            </a:r>
            <a:r>
              <a:rPr lang="cs-CZ" dirty="0" err="1"/>
              <a:t>Peloponnéského</a:t>
            </a:r>
            <a:r>
              <a:rPr lang="cs-CZ" dirty="0"/>
              <a:t> spolku (1.68–86) – </a:t>
            </a:r>
            <a:r>
              <a:rPr lang="cs-CZ" dirty="0" err="1"/>
              <a:t>Korint</a:t>
            </a:r>
            <a:r>
              <a:rPr lang="cs-CZ" dirty="0"/>
              <a:t>, Athény, </a:t>
            </a:r>
            <a:r>
              <a:rPr lang="cs-CZ" dirty="0" err="1"/>
              <a:t>Archidámos</a:t>
            </a:r>
            <a:r>
              <a:rPr lang="cs-CZ" dirty="0"/>
              <a:t>, </a:t>
            </a:r>
            <a:r>
              <a:rPr lang="cs-CZ" dirty="0" err="1"/>
              <a:t>Sthenelaidás</a:t>
            </a:r>
            <a:r>
              <a:rPr lang="cs-CZ" dirty="0"/>
              <a:t> → vyhlášení války, taktika – 69, 80, </a:t>
            </a:r>
          </a:p>
          <a:p>
            <a:r>
              <a:rPr lang="cs-CZ" dirty="0"/>
              <a:t>Athény – </a:t>
            </a:r>
            <a:r>
              <a:rPr lang="cs-CZ" dirty="0" err="1"/>
              <a:t>Periklés</a:t>
            </a:r>
            <a:r>
              <a:rPr lang="cs-CZ" dirty="0"/>
              <a:t> (1.140–144) → taktika Athén, odmítnutí požadavků Sparty</a:t>
            </a:r>
          </a:p>
          <a:p>
            <a:r>
              <a:rPr lang="cs-CZ" dirty="0" err="1"/>
              <a:t>Archidámova</a:t>
            </a:r>
            <a:r>
              <a:rPr lang="cs-CZ" dirty="0"/>
              <a:t> řeč před tažením (2.11) </a:t>
            </a:r>
          </a:p>
        </p:txBody>
      </p:sp>
    </p:spTree>
    <p:extLst>
      <p:ext uri="{BB962C8B-B14F-4D97-AF65-F5344CB8AC3E}">
        <p14:creationId xmlns:p14="http://schemas.microsoft.com/office/powerpoint/2010/main" val="34003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95671-B72F-425B-99B6-8EF44854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125–133, 139–143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E9984-31C4-4600-802E-BD4A316B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Pohřební řeč </a:t>
            </a:r>
            <a:r>
              <a:rPr lang="cs-CZ" dirty="0" err="1"/>
              <a:t>Periklea</a:t>
            </a:r>
            <a:r>
              <a:rPr lang="cs-CZ" dirty="0"/>
              <a:t> (</a:t>
            </a:r>
            <a:r>
              <a:rPr lang="el-GR" i="1" dirty="0"/>
              <a:t>Περικλέους Επιτάφιος</a:t>
            </a:r>
            <a:r>
              <a:rPr lang="cs-CZ" dirty="0"/>
              <a:t>) (2.35–46)</a:t>
            </a:r>
          </a:p>
          <a:p>
            <a:r>
              <a:rPr lang="cs-CZ" dirty="0"/>
              <a:t>Na konci prvního roku války</a:t>
            </a:r>
          </a:p>
          <a:p>
            <a:r>
              <a:rPr lang="cs-CZ" dirty="0"/>
              <a:t>Při pohřbu padlých ve válce – představují vzor</a:t>
            </a:r>
          </a:p>
          <a:p>
            <a:r>
              <a:rPr lang="cs-CZ" dirty="0"/>
              <a:t>Oslava velikosti Athén</a:t>
            </a:r>
          </a:p>
          <a:p>
            <a:r>
              <a:rPr lang="cs-CZ" dirty="0"/>
              <a:t>Připomínka moci a bohatství města</a:t>
            </a:r>
          </a:p>
          <a:p>
            <a:r>
              <a:rPr lang="cs-CZ" dirty="0"/>
              <a:t>Přesvědčuje k pokračování ve válce</a:t>
            </a:r>
          </a:p>
          <a:p>
            <a:r>
              <a:rPr lang="cs-CZ" dirty="0"/>
              <a:t>Bojují za svobodu</a:t>
            </a:r>
          </a:p>
          <a:p>
            <a:r>
              <a:rPr lang="cs-CZ" dirty="0"/>
              <a:t>X okamžité poté následuje popis moru </a:t>
            </a:r>
          </a:p>
          <a:p>
            <a:r>
              <a:rPr lang="cs-CZ" dirty="0" err="1"/>
              <a:t>Perikleova</a:t>
            </a:r>
            <a:r>
              <a:rPr lang="cs-CZ" dirty="0"/>
              <a:t> třetí řeč při moru (2.60–64) – obvinění, že je viníkem neštěstí, obhajoba jeho vlády</a:t>
            </a:r>
          </a:p>
        </p:txBody>
      </p:sp>
      <p:pic>
        <p:nvPicPr>
          <p:cNvPr id="5" name="Obrázek 4" descr="Obsah obrázku text, osoba, skupina, lidé&#10;&#10;Popis byl vytvořen automaticky">
            <a:extLst>
              <a:ext uri="{FF2B5EF4-FFF2-40B4-BE49-F238E27FC236}">
                <a16:creationId xmlns:a16="http://schemas.microsoft.com/office/drawing/2014/main" id="{AA6E0F03-FA5C-48EB-BB28-1EE8D139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8640"/>
            <a:ext cx="4328429" cy="34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6E4E2-7AB7-411B-A220-49A15DE9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173–177, 186–195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92121-B592-4228-B503-CBFD0AD2C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Mytiléné </a:t>
            </a:r>
          </a:p>
          <a:p>
            <a:r>
              <a:rPr lang="cs-CZ" dirty="0"/>
              <a:t>428–7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Vzpoura města proti Athénám </a:t>
            </a:r>
          </a:p>
          <a:p>
            <a:r>
              <a:rPr lang="cs-CZ" dirty="0"/>
              <a:t>Mytilénští si chtěli udržet „autonomii“</a:t>
            </a:r>
          </a:p>
          <a:p>
            <a:r>
              <a:rPr lang="cs-CZ" dirty="0"/>
              <a:t>Žádost o pomoc Sparty (3.9–14) – Athény zotročují ostatní města spolku, nedůvěra k </a:t>
            </a:r>
            <a:r>
              <a:rPr lang="cs-CZ" dirty="0" err="1"/>
              <a:t>Ath</a:t>
            </a:r>
            <a:r>
              <a:rPr lang="cs-CZ" dirty="0"/>
              <a:t>.</a:t>
            </a:r>
          </a:p>
          <a:p>
            <a:r>
              <a:rPr lang="cs-CZ" dirty="0"/>
              <a:t>Spojenectví Sparty a </a:t>
            </a:r>
            <a:r>
              <a:rPr lang="cs-CZ" dirty="0" err="1"/>
              <a:t>Mytilény</a:t>
            </a:r>
            <a:r>
              <a:rPr lang="cs-CZ" dirty="0"/>
              <a:t>, přípravy na boj, ultimátum z Athén, snaha získat čas → vyjednávání, čekání na pomoc ze Sparty – nedorazila, kapitulace města, vyslanectví do Athén a rozhodnutí o osudu města v Athénách</a:t>
            </a:r>
          </a:p>
          <a:p>
            <a:r>
              <a:rPr lang="cs-CZ" dirty="0"/>
              <a:t>Strach z další vzpoury, město bude exemplární příklad</a:t>
            </a:r>
          </a:p>
          <a:p>
            <a:r>
              <a:rPr lang="cs-CZ" dirty="0"/>
              <a:t>Debata (3.37–50) – </a:t>
            </a:r>
            <a:r>
              <a:rPr lang="cs-CZ" dirty="0" err="1"/>
              <a:t>Kleón</a:t>
            </a:r>
            <a:r>
              <a:rPr lang="cs-CZ" dirty="0"/>
              <a:t> a </a:t>
            </a:r>
            <a:r>
              <a:rPr lang="cs-CZ" dirty="0" err="1"/>
              <a:t>Diodótos</a:t>
            </a:r>
            <a:r>
              <a:rPr lang="cs-CZ" dirty="0"/>
              <a:t>, potrestáni budou pouze vůdci vzpoury, zboření zdí, půda mezi Athéňany, zabrání lodí , 39, 40, 47, 49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FEE93D77-96C3-445A-AF43-A1BD1EAF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23617"/>
            <a:ext cx="3010660" cy="26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0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BE22F-8B66-400A-98A3-81C1219A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361–369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186ACB-0EFC-4850-B4AB-EDB47156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Mélos</a:t>
            </a:r>
            <a:endParaRPr lang="cs-CZ" dirty="0"/>
          </a:p>
          <a:p>
            <a:r>
              <a:rPr lang="cs-CZ" dirty="0"/>
              <a:t>416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Mélos</a:t>
            </a:r>
            <a:r>
              <a:rPr lang="cs-CZ" dirty="0"/>
              <a:t> ve válce neutrální</a:t>
            </a:r>
          </a:p>
          <a:p>
            <a:r>
              <a:rPr lang="cs-CZ" dirty="0"/>
              <a:t>Ultimátum od Athén</a:t>
            </a:r>
          </a:p>
          <a:p>
            <a:r>
              <a:rPr lang="cs-CZ" dirty="0"/>
              <a:t>Obléhání </a:t>
            </a:r>
            <a:r>
              <a:rPr lang="cs-CZ" dirty="0" err="1"/>
              <a:t>Mélu</a:t>
            </a:r>
            <a:r>
              <a:rPr lang="cs-CZ" dirty="0"/>
              <a:t> Athénami</a:t>
            </a:r>
          </a:p>
          <a:p>
            <a:r>
              <a:rPr lang="cs-CZ" dirty="0"/>
              <a:t>Město se vzdalo – zabití všech mužů, ženy a děti do otroctví, město osídleno kolonisty z Athén</a:t>
            </a:r>
          </a:p>
          <a:p>
            <a:r>
              <a:rPr lang="cs-CZ" dirty="0" err="1"/>
              <a:t>Mélský</a:t>
            </a:r>
            <a:r>
              <a:rPr lang="cs-CZ" dirty="0"/>
              <a:t> dialog (5.84–116) – 89, 93, 96, 98, 100, 101, 102, 103, 104, 105, 108, 109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BD0EB73-193F-477A-A63A-561C2825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86603"/>
            <a:ext cx="563164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8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9C0C6-FCF2-4626-9031-33A2DA95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197–214, 249–252, 271–274, 376–386, 390–396, 430–433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0D121-0E03-4673-8DF3-25A37208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dialogy a řeči</a:t>
            </a:r>
          </a:p>
          <a:p>
            <a:r>
              <a:rPr lang="cs-CZ" dirty="0"/>
              <a:t>Théby a </a:t>
            </a:r>
            <a:r>
              <a:rPr lang="cs-CZ" dirty="0" err="1"/>
              <a:t>Plataje</a:t>
            </a:r>
            <a:r>
              <a:rPr lang="cs-CZ" dirty="0"/>
              <a:t> (3.53–67), dobytí města </a:t>
            </a:r>
            <a:r>
              <a:rPr lang="cs-CZ" dirty="0" err="1"/>
              <a:t>Plataje</a:t>
            </a:r>
            <a:r>
              <a:rPr lang="cs-CZ" dirty="0"/>
              <a:t> Sparťany 428 </a:t>
            </a:r>
            <a:r>
              <a:rPr lang="cs-CZ" dirty="0" err="1"/>
              <a:t>pnl</a:t>
            </a:r>
            <a:r>
              <a:rPr lang="cs-CZ" dirty="0"/>
              <a:t>, zabití zajatců, ženy do otroctví, město zničeno</a:t>
            </a:r>
          </a:p>
          <a:p>
            <a:r>
              <a:rPr lang="cs-CZ" dirty="0"/>
              <a:t>Jednání o míru (4.17–22)</a:t>
            </a:r>
          </a:p>
          <a:p>
            <a:r>
              <a:rPr lang="cs-CZ" dirty="0" err="1"/>
              <a:t>Hermokratés</a:t>
            </a:r>
            <a:r>
              <a:rPr lang="cs-CZ" dirty="0"/>
              <a:t> z Gely (4.59–64)</a:t>
            </a:r>
          </a:p>
          <a:p>
            <a:r>
              <a:rPr lang="cs-CZ" dirty="0"/>
              <a:t>Athény před tažením na Sicílii (6.9–23), </a:t>
            </a:r>
            <a:r>
              <a:rPr lang="cs-CZ" dirty="0" err="1"/>
              <a:t>Níkiás</a:t>
            </a:r>
            <a:r>
              <a:rPr lang="cs-CZ" dirty="0"/>
              <a:t> 2x, </a:t>
            </a:r>
            <a:r>
              <a:rPr lang="cs-CZ" dirty="0" err="1"/>
              <a:t>Alkibiadés</a:t>
            </a:r>
            <a:r>
              <a:rPr lang="cs-CZ" dirty="0"/>
              <a:t>, pro tažení na Sicílii</a:t>
            </a:r>
          </a:p>
          <a:p>
            <a:r>
              <a:rPr lang="cs-CZ" dirty="0" err="1"/>
              <a:t>Syrákúsy</a:t>
            </a:r>
            <a:r>
              <a:rPr lang="cs-CZ" dirty="0"/>
              <a:t> (6.33–41)</a:t>
            </a:r>
          </a:p>
          <a:p>
            <a:r>
              <a:rPr lang="cs-CZ" dirty="0" err="1"/>
              <a:t>Alkibiadés</a:t>
            </a:r>
            <a:r>
              <a:rPr lang="cs-CZ" dirty="0"/>
              <a:t> ve Spartě (6.89–92)</a:t>
            </a:r>
          </a:p>
        </p:txBody>
      </p:sp>
    </p:spTree>
    <p:extLst>
      <p:ext uri="{BB962C8B-B14F-4D97-AF65-F5344CB8AC3E}">
        <p14:creationId xmlns:p14="http://schemas.microsoft.com/office/powerpoint/2010/main" val="19884003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1688</Words>
  <Application>Microsoft Office PowerPoint</Application>
  <PresentationFormat>Širokoúhlá obrazovka</PresentationFormat>
  <Paragraphs>236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Retrospektiva</vt:lpstr>
      <vt:lpstr>Dějiny starověkého Řecka I - seminář</vt:lpstr>
      <vt:lpstr>Prezentace aplikace PowerPoint</vt:lpstr>
      <vt:lpstr>Prezentace aplikace PowerPoint</vt:lpstr>
      <vt:lpstr>Prezentace aplikace PowerPoint</vt:lpstr>
      <vt:lpstr>Pdf 43–50, 61–72, 99–105, 112–113 </vt:lpstr>
      <vt:lpstr>125–133, 139–143</vt:lpstr>
      <vt:lpstr>173–177, 186–195</vt:lpstr>
      <vt:lpstr>361–369</vt:lpstr>
      <vt:lpstr>197–214, 249–252, 271–274, 376–386, 390–396, 430–433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Mapa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starověkého Řecka I - seminář</dc:title>
  <dc:creator>Libor Pruša</dc:creator>
  <cp:lastModifiedBy>Libor Pruša</cp:lastModifiedBy>
  <cp:revision>318</cp:revision>
  <dcterms:created xsi:type="dcterms:W3CDTF">2021-04-21T08:49:59Z</dcterms:created>
  <dcterms:modified xsi:type="dcterms:W3CDTF">2023-05-02T12:49:52Z</dcterms:modified>
</cp:coreProperties>
</file>