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1810" autoAdjust="0"/>
  </p:normalViewPr>
  <p:slideViewPr>
    <p:cSldViewPr snapToGrid="0">
      <p:cViewPr varScale="1">
        <p:scale>
          <a:sx n="62" d="100"/>
          <a:sy n="62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F528-FBAC-464E-AB44-FACF64D7B378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5FFE-4A38-47B5-A8ED-251A011C4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14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5FFE-4A38-47B5-A8ED-251A011C4E7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99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záver</a:t>
            </a:r>
            <a:r>
              <a:rPr lang="en-US" dirty="0"/>
              <a:t> </a:t>
            </a:r>
            <a:r>
              <a:rPr lang="en-US" dirty="0" err="1"/>
              <a:t>povinne</a:t>
            </a:r>
            <a:r>
              <a:rPr lang="en-US" dirty="0"/>
              <a:t> </a:t>
            </a:r>
            <a:r>
              <a:rPr lang="en-US" dirty="0" err="1"/>
              <a:t>zoznam</a:t>
            </a:r>
            <a:r>
              <a:rPr lang="en-US" dirty="0"/>
              <a:t> </a:t>
            </a:r>
            <a:r>
              <a:rPr lang="en-US" dirty="0" err="1"/>
              <a:t>použitej</a:t>
            </a:r>
            <a:r>
              <a:rPr lang="en-US" dirty="0"/>
              <a:t> </a:t>
            </a:r>
            <a:r>
              <a:rPr lang="en-US" dirty="0" err="1"/>
              <a:t>literatúry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platných</a:t>
            </a:r>
            <a:r>
              <a:rPr lang="en-US" dirty="0"/>
              <a:t> </a:t>
            </a:r>
            <a:r>
              <a:rPr lang="en-US" dirty="0" err="1"/>
              <a:t>citačných</a:t>
            </a:r>
            <a:r>
              <a:rPr lang="en-US" dirty="0"/>
              <a:t> </a:t>
            </a:r>
            <a:r>
              <a:rPr lang="en-US" dirty="0" err="1"/>
              <a:t>noriem</a:t>
            </a:r>
            <a:r>
              <a:rPr lang="en-US" dirty="0"/>
              <a:t>,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5FFE-4A38-47B5-A8ED-251A011C4E7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80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5FFE-4A38-47B5-A8ED-251A011C4E7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04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836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2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1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4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8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4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5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6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057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7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0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5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815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89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6CE815-EF35-4959-BBCC-FC947704E7B6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7F0CC8-2EC2-4D38-B4D3-9E1049CCB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48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-RFGhIXyMD52J1EWJowkUmAgsLhkRkugAdxYJR5BhRQ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0BA58-A296-4F97-8D69-5CDB70676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620" y="557453"/>
            <a:ext cx="8408760" cy="2387600"/>
          </a:xfrm>
        </p:spPr>
        <p:txBody>
          <a:bodyPr>
            <a:normAutofit/>
          </a:bodyPr>
          <a:lstStyle/>
          <a:p>
            <a:r>
              <a:rPr lang="cs-CZ" sz="4000" dirty="0"/>
              <a:t>DSBcA13 - Přechodné období mezi antikou a středověkem</a:t>
            </a:r>
            <a:endParaRPr lang="sk-SK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6DA299-62B3-483E-9792-B103EC415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Úvodná</a:t>
            </a:r>
            <a:r>
              <a:rPr lang="cs-CZ" dirty="0"/>
              <a:t> hodina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327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F865-0D54-4E19-B92F-824F748A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Základné </a:t>
            </a:r>
            <a:r>
              <a:rPr lang="cs-CZ" dirty="0" err="1"/>
              <a:t>informácie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2A661-750A-400C-86B5-A1C12AAF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Povinná </a:t>
            </a:r>
            <a:r>
              <a:rPr lang="cs-CZ" b="1" dirty="0" err="1"/>
              <a:t>účasť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maximálne</a:t>
            </a:r>
            <a:r>
              <a:rPr lang="cs-CZ" dirty="0"/>
              <a:t> </a:t>
            </a:r>
            <a:r>
              <a:rPr lang="cs-CZ" b="1" dirty="0"/>
              <a:t>3 </a:t>
            </a:r>
            <a:r>
              <a:rPr lang="cs-CZ" b="1" dirty="0" err="1"/>
              <a:t>absencie</a:t>
            </a:r>
            <a:r>
              <a:rPr lang="cs-CZ" dirty="0"/>
              <a:t>)</a:t>
            </a:r>
          </a:p>
          <a:p>
            <a:r>
              <a:rPr lang="cs-CZ" b="1" dirty="0" err="1"/>
              <a:t>Ukončenie</a:t>
            </a:r>
            <a:r>
              <a:rPr lang="cs-CZ" b="1" dirty="0"/>
              <a:t> </a:t>
            </a:r>
            <a:r>
              <a:rPr lang="cs-CZ" b="1" dirty="0" err="1"/>
              <a:t>seminárnej</a:t>
            </a:r>
            <a:r>
              <a:rPr lang="cs-CZ" b="1" dirty="0"/>
              <a:t> časti </a:t>
            </a:r>
            <a:r>
              <a:rPr lang="cs-CZ" b="1" dirty="0" err="1"/>
              <a:t>predmetu</a:t>
            </a:r>
            <a:r>
              <a:rPr lang="cs-CZ" b="1" dirty="0"/>
              <a:t>: </a:t>
            </a:r>
            <a:r>
              <a:rPr lang="cs-CZ" dirty="0"/>
              <a:t>20-30 </a:t>
            </a:r>
            <a:r>
              <a:rPr lang="cs-CZ" dirty="0" err="1"/>
              <a:t>minútová</a:t>
            </a:r>
            <a:r>
              <a:rPr lang="cs-CZ" dirty="0"/>
              <a:t> </a:t>
            </a:r>
            <a:r>
              <a:rPr lang="cs-CZ" dirty="0" err="1"/>
              <a:t>prezentácia</a:t>
            </a:r>
            <a:r>
              <a:rPr lang="cs-CZ" dirty="0"/>
              <a:t> na </a:t>
            </a:r>
            <a:r>
              <a:rPr lang="cs-CZ" dirty="0" err="1"/>
              <a:t>zvolenú</a:t>
            </a:r>
            <a:r>
              <a:rPr lang="cs-CZ" dirty="0"/>
              <a:t> </a:t>
            </a:r>
            <a:r>
              <a:rPr lang="cs-CZ" dirty="0" err="1">
                <a:hlinkClick r:id="rId3" action="ppaction://hlinksldjump"/>
              </a:rPr>
              <a:t>tému</a:t>
            </a:r>
            <a:r>
              <a:rPr lang="cs-CZ" dirty="0"/>
              <a:t>, následná </a:t>
            </a:r>
            <a:r>
              <a:rPr lang="cs-CZ" dirty="0" err="1"/>
              <a:t>diskusia</a:t>
            </a:r>
            <a:r>
              <a:rPr lang="cs-CZ" dirty="0"/>
              <a:t>, </a:t>
            </a:r>
            <a:r>
              <a:rPr lang="cs-CZ" dirty="0" err="1"/>
              <a:t>vyhodnotenie</a:t>
            </a:r>
            <a:endParaRPr lang="cs-CZ" dirty="0"/>
          </a:p>
          <a:p>
            <a:r>
              <a:rPr lang="cs-CZ" dirty="0"/>
              <a:t>Vyžadovaná </a:t>
            </a:r>
            <a:r>
              <a:rPr lang="cs-CZ" b="1" dirty="0"/>
              <a:t>aktivita na </a:t>
            </a:r>
            <a:r>
              <a:rPr lang="cs-CZ" b="1" dirty="0" err="1"/>
              <a:t>hodine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príprava</a:t>
            </a:r>
            <a:r>
              <a:rPr lang="cs-CZ" dirty="0"/>
              <a:t> aspoň jednej otázky k </a:t>
            </a:r>
            <a:r>
              <a:rPr lang="cs-CZ" dirty="0" err="1"/>
              <a:t>prezentáciám</a:t>
            </a:r>
            <a:endParaRPr lang="cs-CZ" dirty="0"/>
          </a:p>
          <a:p>
            <a:r>
              <a:rPr lang="cs-CZ" dirty="0" err="1"/>
              <a:t>Prezenčná</a:t>
            </a:r>
            <a:r>
              <a:rPr lang="cs-CZ" dirty="0"/>
              <a:t> výuka (</a:t>
            </a:r>
            <a:r>
              <a:rPr lang="cs-CZ" dirty="0" err="1"/>
              <a:t>ak</a:t>
            </a:r>
            <a:r>
              <a:rPr lang="cs-CZ" dirty="0"/>
              <a:t> to </a:t>
            </a:r>
            <a:r>
              <a:rPr lang="cs-CZ" dirty="0" err="1"/>
              <a:t>situácia</a:t>
            </a:r>
            <a:r>
              <a:rPr lang="cs-CZ" dirty="0"/>
              <a:t> dovolí)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259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96ABB-0CAC-4521-AAF6-A0CCC1A3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</a:t>
            </a:r>
            <a:r>
              <a:rPr lang="cs-CZ" dirty="0" err="1"/>
              <a:t>predmetu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ED9DD-2FE1-43CF-94D8-9ED860D3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</a:t>
            </a:r>
            <a:r>
              <a:rPr lang="cs-CZ" dirty="0" err="1"/>
              <a:t>Úvodná</a:t>
            </a:r>
            <a:r>
              <a:rPr lang="cs-CZ" dirty="0"/>
              <a:t> hodina – </a:t>
            </a:r>
            <a:r>
              <a:rPr lang="cs-CZ" dirty="0" err="1"/>
              <a:t>predstavenie</a:t>
            </a:r>
            <a:r>
              <a:rPr lang="cs-CZ" dirty="0"/>
              <a:t> </a:t>
            </a:r>
            <a:r>
              <a:rPr lang="cs-CZ" dirty="0" err="1"/>
              <a:t>predmetu</a:t>
            </a: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Výber</a:t>
            </a:r>
            <a:r>
              <a:rPr lang="cs-CZ" dirty="0"/>
              <a:t> </a:t>
            </a:r>
            <a:r>
              <a:rPr lang="cs-CZ" dirty="0" err="1"/>
              <a:t>tém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referáty, </a:t>
            </a:r>
            <a:r>
              <a:rPr lang="cs-CZ" dirty="0" err="1"/>
              <a:t>diskusia</a:t>
            </a:r>
            <a:r>
              <a:rPr lang="cs-CZ" dirty="0"/>
              <a:t> o </a:t>
            </a:r>
            <a:r>
              <a:rPr lang="cs-CZ" dirty="0" err="1"/>
              <a:t>témach</a:t>
            </a:r>
            <a:r>
              <a:rPr lang="cs-CZ" dirty="0"/>
              <a:t>, zásady </a:t>
            </a:r>
            <a:r>
              <a:rPr lang="cs-CZ" dirty="0" err="1"/>
              <a:t>správnych</a:t>
            </a:r>
            <a:r>
              <a:rPr lang="cs-CZ" dirty="0"/>
              <a:t> </a:t>
            </a:r>
            <a:r>
              <a:rPr lang="cs-CZ" dirty="0" err="1"/>
              <a:t>citácií</a:t>
            </a:r>
            <a:endParaRPr lang="cs-CZ" dirty="0"/>
          </a:p>
          <a:p>
            <a:r>
              <a:rPr lang="cs-CZ" dirty="0"/>
              <a:t>3-12. </a:t>
            </a:r>
            <a:r>
              <a:rPr lang="cs-CZ" dirty="0" err="1"/>
              <a:t>Študentské</a:t>
            </a:r>
            <a:r>
              <a:rPr lang="cs-CZ" dirty="0"/>
              <a:t> </a:t>
            </a:r>
            <a:r>
              <a:rPr lang="cs-CZ" dirty="0" err="1"/>
              <a:t>prezentácie</a:t>
            </a:r>
            <a:r>
              <a:rPr lang="cs-CZ" dirty="0"/>
              <a:t>, </a:t>
            </a:r>
            <a:r>
              <a:rPr lang="cs-CZ" dirty="0" err="1"/>
              <a:t>diskusia</a:t>
            </a:r>
            <a:r>
              <a:rPr lang="cs-CZ" dirty="0"/>
              <a:t>, </a:t>
            </a:r>
            <a:r>
              <a:rPr lang="cs-CZ" dirty="0" err="1"/>
              <a:t>vyhodnotenie</a:t>
            </a:r>
            <a:endParaRPr lang="cs-CZ" dirty="0"/>
          </a:p>
          <a:p>
            <a:r>
              <a:rPr lang="cs-CZ" dirty="0"/>
              <a:t>13-14. </a:t>
            </a:r>
            <a:r>
              <a:rPr lang="cs-CZ" dirty="0" err="1"/>
              <a:t>Ukážky</a:t>
            </a:r>
            <a:r>
              <a:rPr lang="cs-CZ" dirty="0"/>
              <a:t> z </a:t>
            </a:r>
            <a:r>
              <a:rPr lang="cs-CZ" dirty="0" err="1"/>
              <a:t>prameňov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71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DCEB4-6FD6-44A8-9BE3-464E4A31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Témy</a:t>
            </a:r>
            <a:r>
              <a:rPr lang="cs-CZ" dirty="0"/>
              <a:t> na </a:t>
            </a:r>
            <a:r>
              <a:rPr lang="cs-CZ" dirty="0" err="1"/>
              <a:t>prezentácie</a:t>
            </a:r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E7A895-6A81-4600-9A8A-4017C4EF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66465"/>
            <a:ext cx="2580407" cy="3317875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err="1"/>
              <a:t>Ammianus</a:t>
            </a:r>
            <a:r>
              <a:rPr lang="cs-CZ" dirty="0"/>
              <a:t> </a:t>
            </a:r>
            <a:r>
              <a:rPr lang="cs-CZ" dirty="0" err="1"/>
              <a:t>Marcellinus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Zósimos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Řehoř</a:t>
            </a:r>
            <a:r>
              <a:rPr lang="cs-CZ" dirty="0"/>
              <a:t> z </a:t>
            </a:r>
            <a:r>
              <a:rPr lang="cs-CZ" dirty="0" err="1"/>
              <a:t>Tours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Paulus </a:t>
            </a:r>
            <a:r>
              <a:rPr lang="cs-CZ" dirty="0" err="1"/>
              <a:t>Diaconus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Jordanes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Eutropius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Prokopios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Aurelius Victor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Eusebios</a:t>
            </a:r>
            <a:r>
              <a:rPr lang="cs-CZ" dirty="0"/>
              <a:t> z </a:t>
            </a:r>
            <a:r>
              <a:rPr lang="cs-CZ" dirty="0" err="1"/>
              <a:t>Kaisareie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Historia</a:t>
            </a:r>
            <a:r>
              <a:rPr lang="cs-CZ" dirty="0"/>
              <a:t> Augusta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Isidor ze Sevilly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Paulus </a:t>
            </a:r>
            <a:r>
              <a:rPr lang="cs-CZ" dirty="0" err="1"/>
              <a:t>Orosius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Hydatiova</a:t>
            </a:r>
            <a:r>
              <a:rPr lang="en-US" dirty="0"/>
              <a:t> </a:t>
            </a:r>
            <a:r>
              <a:rPr lang="en-US" dirty="0" err="1"/>
              <a:t>kronika</a:t>
            </a:r>
            <a:endParaRPr lang="cs-CZ" dirty="0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611CA76C-59D0-4CB5-B4DD-156E8E1966A2}"/>
              </a:ext>
            </a:extLst>
          </p:cNvPr>
          <p:cNvSpPr txBox="1">
            <a:spLocks/>
          </p:cNvSpPr>
          <p:nvPr/>
        </p:nvSpPr>
        <p:spPr>
          <a:xfrm>
            <a:off x="5979932" y="2666465"/>
            <a:ext cx="4916666" cy="3464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Vyobrazení císaře Konstantina v antických pramenech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Vyobrazení císaře Diokleciána v antických pramenech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Pohled antických autorů na křesťanství a polyteismus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Císařský absolutismus v panegyricích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Vyobrazení Hunů v dílech pozdně antických a raně středověkých autorů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 sz="4400" dirty="0" err="1"/>
              <a:t>Interakce</a:t>
            </a:r>
            <a:r>
              <a:rPr lang="en-US" sz="4400" dirty="0"/>
              <a:t> </a:t>
            </a:r>
            <a:r>
              <a:rPr lang="en-US" sz="4400" dirty="0" err="1"/>
              <a:t>Gótů</a:t>
            </a:r>
            <a:r>
              <a:rPr lang="en-US" sz="4400" dirty="0"/>
              <a:t> a </a:t>
            </a:r>
            <a:r>
              <a:rPr lang="en-US" sz="4400" dirty="0" err="1"/>
              <a:t>Římanů</a:t>
            </a:r>
            <a:endParaRPr lang="en-US" sz="4400" dirty="0"/>
          </a:p>
          <a:p>
            <a:pPr marL="742950" indent="-742950">
              <a:buFont typeface="+mj-lt"/>
              <a:buAutoNum type="arabicPeriod" startAt="14"/>
            </a:pPr>
            <a:r>
              <a:rPr lang="en-US" sz="4400" dirty="0" err="1"/>
              <a:t>Interakce</a:t>
            </a:r>
            <a:r>
              <a:rPr lang="en-US" sz="4400" dirty="0"/>
              <a:t> </a:t>
            </a:r>
            <a:r>
              <a:rPr lang="en-US" sz="4400" dirty="0" err="1"/>
              <a:t>Franků</a:t>
            </a:r>
            <a:r>
              <a:rPr lang="en-US" sz="4400" dirty="0"/>
              <a:t> a </a:t>
            </a:r>
            <a:r>
              <a:rPr lang="en-US" sz="4400" dirty="0" err="1"/>
              <a:t>Římanů</a:t>
            </a:r>
            <a:endParaRPr lang="en-US" sz="4400" dirty="0"/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Vyobrazení </a:t>
            </a:r>
            <a:r>
              <a:rPr lang="cs-CZ" sz="4400" dirty="0" err="1"/>
              <a:t>Belisaria</a:t>
            </a:r>
            <a:r>
              <a:rPr lang="cs-CZ" sz="4400" dirty="0"/>
              <a:t> v </a:t>
            </a:r>
            <a:r>
              <a:rPr lang="cs-CZ" sz="4400" dirty="0" err="1"/>
              <a:t>Prokopiových</a:t>
            </a:r>
            <a:r>
              <a:rPr lang="cs-CZ" sz="4400" dirty="0"/>
              <a:t> dílech (primárně Knihy o </a:t>
            </a:r>
            <a:r>
              <a:rPr lang="cs-CZ" sz="4400" dirty="0" err="1"/>
              <a:t>válkach</a:t>
            </a:r>
            <a:r>
              <a:rPr lang="cs-CZ" sz="4400" dirty="0"/>
              <a:t> a </a:t>
            </a:r>
            <a:r>
              <a:rPr lang="cs-CZ" sz="4400" dirty="0" err="1"/>
              <a:t>Historia</a:t>
            </a:r>
            <a:r>
              <a:rPr lang="cs-CZ" sz="4400" dirty="0"/>
              <a:t> </a:t>
            </a:r>
            <a:r>
              <a:rPr lang="cs-CZ" sz="4400" dirty="0" err="1"/>
              <a:t>Arcana</a:t>
            </a:r>
            <a:r>
              <a:rPr lang="cs-CZ" sz="4400" dirty="0"/>
              <a:t>)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Vyobrazení </a:t>
            </a:r>
            <a:r>
              <a:rPr lang="cs-CZ" sz="4400" dirty="0" err="1"/>
              <a:t>Justiniana</a:t>
            </a:r>
            <a:r>
              <a:rPr lang="cs-CZ" sz="4400" dirty="0"/>
              <a:t> v </a:t>
            </a:r>
            <a:r>
              <a:rPr lang="cs-CZ" sz="4400" dirty="0" err="1"/>
              <a:t>Prokopiových</a:t>
            </a:r>
            <a:r>
              <a:rPr lang="cs-CZ" sz="4400" dirty="0"/>
              <a:t> dílech (Knihy o </a:t>
            </a:r>
            <a:r>
              <a:rPr lang="cs-CZ" sz="4400" dirty="0" err="1"/>
              <a:t>válkach</a:t>
            </a:r>
            <a:r>
              <a:rPr lang="cs-CZ" sz="4400" dirty="0"/>
              <a:t>, </a:t>
            </a:r>
            <a:r>
              <a:rPr lang="cs-CZ" sz="4400" dirty="0" err="1"/>
              <a:t>Historia</a:t>
            </a:r>
            <a:r>
              <a:rPr lang="cs-CZ" sz="4400" dirty="0"/>
              <a:t> </a:t>
            </a:r>
            <a:r>
              <a:rPr lang="cs-CZ" sz="4400" dirty="0" err="1"/>
              <a:t>Arcana</a:t>
            </a:r>
            <a:r>
              <a:rPr lang="cs-CZ" sz="4400" dirty="0"/>
              <a:t> a spis O stavbách)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 err="1"/>
              <a:t>Sakralita</a:t>
            </a:r>
            <a:r>
              <a:rPr lang="cs-CZ" sz="4400" dirty="0"/>
              <a:t> náčelníka/panovníka u Gótů, Hunů, Franků v dílech pozdně antických a raně středověkých autorů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cs-CZ" sz="4400" dirty="0"/>
              <a:t>Křesťanský pohled na císařskou moc a postavení</a:t>
            </a:r>
            <a:endParaRPr lang="en-US" sz="4400" dirty="0"/>
          </a:p>
          <a:p>
            <a:pPr marL="742950" indent="-742950">
              <a:buFont typeface="+mj-lt"/>
              <a:buAutoNum type="arabicPeriod" startAt="14"/>
            </a:pPr>
            <a:r>
              <a:rPr lang="en-US" sz="4400" dirty="0" err="1"/>
              <a:t>Priscus</a:t>
            </a:r>
            <a:r>
              <a:rPr lang="en-US" sz="4400" dirty="0"/>
              <a:t> fragment 8 – </a:t>
            </a:r>
            <a:r>
              <a:rPr lang="en-US" sz="4400" dirty="0" err="1"/>
              <a:t>analýza</a:t>
            </a:r>
            <a:r>
              <a:rPr lang="en-US" sz="4400" dirty="0"/>
              <a:t> </a:t>
            </a:r>
            <a:r>
              <a:rPr lang="en-US" sz="4400" dirty="0" err="1"/>
              <a:t>fragmentu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66500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E5A5E-84D5-4604-82FA-48B1BC6F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5" y="3060314"/>
            <a:ext cx="9968344" cy="2550777"/>
          </a:xfrm>
        </p:spPr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https://docs.google.com/spreadsheets/d/1-RFGhIXyMD52J1EWJowkUmAgsLhkRkugAdxYJR5BhRQ/edit?usp=sharing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1560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951</TotalTime>
  <Words>254</Words>
  <Application>Microsoft Office PowerPoint</Application>
  <PresentationFormat>Širokoúhlá obrazovka</PresentationFormat>
  <Paragraphs>43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Organika</vt:lpstr>
      <vt:lpstr>DSBcA13 - Přechodné období mezi antikou a středověkem</vt:lpstr>
      <vt:lpstr>Základné informácie</vt:lpstr>
      <vt:lpstr>Osnova predmetu</vt:lpstr>
      <vt:lpstr>Témy na prezentácie</vt:lpstr>
      <vt:lpstr>https://docs.google.com/spreadsheets/d/1-RFGhIXyMD52J1EWJowkUmAgsLhkRkugAdxYJR5BhRQ/edit?usp=sharing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Martin Vladislav Laciak</dc:creator>
  <cp:lastModifiedBy>Martin Vladislav Laciak</cp:lastModifiedBy>
  <cp:revision>9</cp:revision>
  <dcterms:created xsi:type="dcterms:W3CDTF">2022-02-12T20:07:14Z</dcterms:created>
  <dcterms:modified xsi:type="dcterms:W3CDTF">2022-02-17T13:22:11Z</dcterms:modified>
</cp:coreProperties>
</file>