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21" r:id="rId1"/>
  </p:sldMasterIdLst>
  <p:notesMasterIdLst>
    <p:notesMasterId r:id="rId23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FA7"/>
    <a:srgbClr val="964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3DC8-F6D6-4C7A-952B-DBF244E4BEDD}" type="datetimeFigureOut">
              <a:rPr lang="cs-CZ" smtClean="0"/>
              <a:t>23.05.2021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D73A-D25A-41DF-B843-EBC4B1C747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4770-F120-4F18-B35F-6B3003335EE8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21EE-3AC4-4788-B5C6-519860A1886B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60-9376-41FC-83EE-23FF5D4CC88C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0A7-8ADB-4716-BDA0-7529932AFA91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BBDF-F78C-46CF-BC3F-295CF2E46F18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4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A4A-2785-4880-B585-EF4126ED4303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6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0E9C-AB5A-4564-92D0-5CD03CFA950E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067-D0FB-408F-AAE4-BA929ADE3D19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7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8CBF2A6-889C-4B21-BC4B-707A32E8B916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22C4-9B1C-4B11-900F-87FE50462DF3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2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738-E610-47C1-A75C-D62D84BB7FC7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40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853-8625-46F1-A2A6-62850145FD09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0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8774-0263-4BF6-A4F1-50891E1B67B7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7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738-E610-47C1-A75C-D62D84BB7FC7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75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7E61-68B8-411C-B225-F009C5727C6B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8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7AAD-9474-4ECA-AC12-C819F9B55344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2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B83C-7CD9-42A1-8AFD-126A25A8F79A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4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3738-E610-47C1-A75C-D62D84BB7FC7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1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1156444"/>
            <a:ext cx="7626070" cy="2971801"/>
          </a:xfrm>
        </p:spPr>
        <p:txBody>
          <a:bodyPr>
            <a:normAutofit/>
          </a:bodyPr>
          <a:lstStyle/>
          <a:p>
            <a:r>
              <a:rPr lang="cs-CZ" b="1" dirty="0"/>
              <a:t>Kapitoly z dějin čínského starověku </a:t>
            </a:r>
            <a:br>
              <a:rPr lang="cs-CZ" b="1" dirty="0"/>
            </a:br>
            <a:r>
              <a:rPr lang="cs-CZ" sz="3600" b="1" cap="none" dirty="0"/>
              <a:t>(do začátku 3. století n. l.)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365" y="4706471"/>
            <a:ext cx="8727141" cy="1613647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dirty="0"/>
              <a:t>Počátky Hedvábné cesty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cs-CZ" sz="2000" dirty="0">
                <a:effectLst/>
                <a:ea typeface="SimSun" panose="02010600030101010101" pitchFamily="2" charset="-122"/>
              </a:rPr>
              <a:t>Dobrodruzi, cestovatelé a obchodníci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97788" y="2918012"/>
            <a:ext cx="299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PhDr. Vladimír Liščák, </a:t>
            </a:r>
            <a:r>
              <a:rPr lang="cs-CZ" dirty="0" err="1"/>
              <a:t>DSc</a:t>
            </a:r>
            <a:r>
              <a:rPr lang="cs-CZ" dirty="0"/>
              <a:t>.</a:t>
            </a:r>
          </a:p>
          <a:p>
            <a:r>
              <a:rPr lang="cs-CZ" dirty="0"/>
              <a:t>Orientální ústav AV ČR, </a:t>
            </a:r>
          </a:p>
          <a:p>
            <a:r>
              <a:rPr lang="cs-CZ" dirty="0"/>
              <a:t>v. v. i., PRAHA</a:t>
            </a:r>
          </a:p>
          <a:p>
            <a:r>
              <a:rPr lang="cs-CZ" dirty="0"/>
              <a:t>vliscak@orient.cas.cz</a:t>
            </a:r>
          </a:p>
        </p:txBody>
      </p:sp>
      <p:sp>
        <p:nvSpPr>
          <p:cNvPr id="8" name="Obdélník 7"/>
          <p:cNvSpPr/>
          <p:nvPr/>
        </p:nvSpPr>
        <p:spPr>
          <a:xfrm>
            <a:off x="62143" y="2943382"/>
            <a:ext cx="994299" cy="92333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6087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/>
          </a:bodyPr>
          <a:lstStyle/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zůstal u Velkých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přes rok a poté se vracel „jižní cestou“ podél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Nan-šanu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(snad dnešní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Čchi-lien-šan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Zde byl opět zajat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– po roce zajetí však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šan-jü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zemřel,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využil nastalého zmatku a se svou manželkou a jedním průvodcem uprchl.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V roce 126 nebo 125 před n. l. se mu nakonec podařilo vrátit na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dvůr s podrobnými zprávami pro císaře potvrzujícími, že na západě existují vyspělé civilizace, s nimiž by Čína mohla rozvíjet výhodné vztahy.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Za své zásluhy dostal úřad nejvyššího rádce paláce (čínsky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tchaj-čung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ta-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fu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太中大夫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tài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zhōng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dàfū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I když se jeho diplomatické úsilí minulo účinkem, jeho cesta měla dalekosáhlý politický, vojenský a zejména obchodní význam, zejména díky podrobným zprávám císaři.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Čchienovy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zprávy byly zahrnuty do dynastických análů v oddíle o Západním kraji, počínaje 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Dějinami [Raných]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Chanů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.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3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DFCF9A-568B-4480-B591-39624511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5B6A472-BDE5-4EF1-B309-81874AF424A2}"/>
              </a:ext>
            </a:extLst>
          </p:cNvPr>
          <p:cNvSpPr txBox="1"/>
          <p:nvPr/>
        </p:nvSpPr>
        <p:spPr>
          <a:xfrm>
            <a:off x="1695634" y="5705642"/>
            <a:ext cx="5184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i="1" dirty="0"/>
              <a:t>Expanze </a:t>
            </a:r>
            <a:r>
              <a:rPr lang="cs-CZ" i="1" dirty="0" err="1"/>
              <a:t>Chanské</a:t>
            </a:r>
            <a:r>
              <a:rPr lang="cs-CZ" i="1" dirty="0"/>
              <a:t> říše a </a:t>
            </a:r>
            <a:r>
              <a:rPr lang="cs-CZ" i="1" dirty="0" err="1"/>
              <a:t>Čang</a:t>
            </a:r>
            <a:r>
              <a:rPr lang="cs-CZ" i="1" dirty="0"/>
              <a:t> </a:t>
            </a:r>
            <a:r>
              <a:rPr lang="cs-CZ" i="1" dirty="0" err="1"/>
              <a:t>Čchienovy</a:t>
            </a:r>
            <a:r>
              <a:rPr lang="cs-CZ" i="1" dirty="0"/>
              <a:t> cesty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D2A8B53-D6EE-488D-B8AE-B06AAA59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300155"/>
            <a:ext cx="7370762" cy="5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E85AFB9-BE2D-4680-BC33-26BD6DF4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95" y="300155"/>
            <a:ext cx="2682143" cy="61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4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/>
          </a:bodyPr>
          <a:lstStyle/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Ve své zprávě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mimo jiné uváděl, že když byl v Ta-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sia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(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Baktrie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), všiml si, že na tržištích prodávají výrobky u oblasti dnešního S’-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čchuanu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které dobře znal z Číny.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Ptal se, odkud je získávají, a dozvěděl se, že je dovážejí z 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Šen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-tu (</a:t>
            </a:r>
            <a:r>
              <a:rPr lang="zh-CN" altLang="en-US" sz="2000" kern="900" dirty="0">
                <a:effectLst/>
                <a:ea typeface="SimSun" panose="02010600030101010101" pitchFamily="2" charset="-122"/>
              </a:rPr>
              <a:t>身毒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Shēndú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často s výslovností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Juāndú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Yuándú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Yuāndú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), tedy severní Indie.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„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[</a:t>
            </a:r>
            <a:r>
              <a:rPr lang="cs-CZ" sz="2000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]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Čchien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pravil: »Když jsem byl v Ta-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sia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viděl jsem tam bambusové hole z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Čchiungu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a 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[hedvábné] 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látky ze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Šu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 Když jsem se zeptal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odkud je získali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lidé z Ta-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sia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odpověděli: ,Naši kupci je nakupují ve státě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Šen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-tu.‘«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“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cs-CZ" sz="2000" dirty="0">
              <a:solidFill>
                <a:srgbClr val="FFFF00"/>
              </a:solidFill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8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>
                <a:effectLst/>
                <a:ea typeface="SimSun" panose="02010600030101010101" pitchFamily="2" charset="-122"/>
              </a:rPr>
              <a:t>Chanský Wu-ti</a:t>
            </a:r>
            <a:r>
              <a:rPr lang="cs-CZ" sz="2800" b="1" i="0" kern="90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>
                <a:effectLst/>
                <a:ea typeface="SimSun" panose="02010600030101010101" pitchFamily="2" charset="-122"/>
              </a:rPr>
              <a:t> Čang Čchien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6137039" cy="4373209"/>
          </a:xfrm>
        </p:spPr>
        <p:txBody>
          <a:bodyPr>
            <a:normAutofit fontScale="85000" lnSpcReduction="10000"/>
          </a:bodyPr>
          <a:lstStyle/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Dozvěděl se mimo jiné také, že cesta z Ta-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sia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na jih do S’-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čchuanu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byla v podstatě bezpečná, bez nepřátelských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Siungnuů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a banditů.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Ale je průchozí i cesta na jih do Indie?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Tyto informace bylo třeba prověřit.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Císař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-ti vyslal (zřejmě roku 124 před n. l.) na různé strany vyslance, aby zjistili průchodnost cest.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Ti však byli po jednom tisíci až dvou tisících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li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zastaveni nepřátelskými kmeny.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Podle některých údajů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navštívil i jihozápad.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Na cestě ze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Šu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došel do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Jie-langu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starověkého státu či kmenové konfederace na částech dnešních provincií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Kuej-čou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Jün-nan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a S’-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čchuan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Zde však byl zastaven kmenem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Kchun-ming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Iů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a dále na jih se nedostal.</a:t>
            </a:r>
            <a:endParaRPr lang="cs-CZ" sz="20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1004F8-7348-4E74-8A12-6895414B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3040459"/>
            <a:ext cx="5374640" cy="38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F78A2E2-46F3-4A0B-A557-B90111EEACF5}"/>
              </a:ext>
            </a:extLst>
          </p:cNvPr>
          <p:cNvSpPr/>
          <p:nvPr/>
        </p:nvSpPr>
        <p:spPr>
          <a:xfrm>
            <a:off x="10294182" y="5757333"/>
            <a:ext cx="373818" cy="160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43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3352800"/>
            <a:ext cx="4699399" cy="3357281"/>
          </a:xfrm>
        </p:spPr>
        <p:txBody>
          <a:bodyPr>
            <a:normAutofit/>
          </a:bodyPr>
          <a:lstStyle/>
          <a:p>
            <a:pPr marL="5715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V roce 119 před n. l. se nakonec podařilo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vytlačit dále na sever. </a:t>
            </a:r>
          </a:p>
          <a:p>
            <a:pPr marL="571500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Po skončení expedice císař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jmenoval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do funkce velitele palácové stráže (</a:t>
            </a:r>
            <a:r>
              <a:rPr lang="cs-CZ" sz="1800" dirty="0">
                <a:effectLst/>
                <a:ea typeface="SimSun" panose="02010600030101010101" pitchFamily="2" charset="-122"/>
              </a:rPr>
              <a:t>čínsky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čung-lang-ťiang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中郎将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中郎將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zhōnglángjiāng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 a vyslal ho na další misi, tentokrát k 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Wusunům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sídlícím tehdy v oblasti řeky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Ili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a jezera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Issyk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-kul. 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8194" name="Picture 2" descr="Map of the Yuezhi lands and exodus route">
            <a:extLst>
              <a:ext uri="{FF2B5EF4-FFF2-40B4-BE49-F238E27FC236}">
                <a16:creationId xmlns:a16="http://schemas.microsoft.com/office/drawing/2014/main" id="{8FFACCC8-D120-4486-9094-8F2F79A3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3658747"/>
            <a:ext cx="6812280" cy="30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8157748-49D3-448F-A43C-2E21E46A239C}"/>
              </a:ext>
            </a:extLst>
          </p:cNvPr>
          <p:cNvSpPr/>
          <p:nvPr/>
        </p:nvSpPr>
        <p:spPr>
          <a:xfrm>
            <a:off x="9654102" y="4993067"/>
            <a:ext cx="655320" cy="241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BF9AA11-5008-4E0A-AF8B-AEB777E6A845}"/>
              </a:ext>
            </a:extLst>
          </p:cNvPr>
          <p:cNvSpPr txBox="1"/>
          <p:nvPr/>
        </p:nvSpPr>
        <p:spPr>
          <a:xfrm>
            <a:off x="944880" y="2374039"/>
            <a:ext cx="9441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císař využil mimo jiné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Čchienovy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informace o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Siungnuech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v severní expedici v letech 123 až 119 před n. l., jíž se účastnil 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jako vojenský velitel (</a:t>
            </a:r>
            <a:r>
              <a:rPr lang="cs-CZ" sz="1800" dirty="0">
                <a:effectLst/>
                <a:ea typeface="SimSun" panose="02010600030101010101" pitchFamily="2" charset="-122"/>
              </a:rPr>
              <a:t>čínsky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siao-wej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校尉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xiàowèi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25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6010040" cy="4373209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byl postaven do čela poselstva, jež čítalo „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tři sta mužů, z nichž každý měl dva koně, a dobytka a ovcí bylo na deset tisíc. Nesl s sebou zlato, drahocennosti a hedvábí nesmírné ceny. A byl s ním velký počet vyslanců nesoucích insignie, aby mohli být vysláni do sousedních států, umožní-li to cesty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“.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Tentokrát byla cesta o něco snazší, neboť slavný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generál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Chuo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Čchü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-ping (140–117 před n. l.) dva roky před tím dobyl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Kansuský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koridor a zatlačil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dále na sever.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Přestože se </a:t>
            </a:r>
            <a:r>
              <a:rPr lang="cs-CZ" sz="1800" kern="9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Chuo</a:t>
            </a: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Čchü</a:t>
            </a: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-ping dožil pouhých 24 let a patří tak k nejmladším generálům čínských dějin, v bojích proti </a:t>
            </a:r>
            <a:r>
              <a:rPr lang="cs-CZ" sz="1800" kern="9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Siungnuům</a:t>
            </a: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si vydobyl nesmrtelnou slávu.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Císař </a:t>
            </a:r>
            <a:r>
              <a:rPr lang="cs-CZ" sz="1800" kern="9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-ti mu po jeho smrti projevil nebývalou úctu tím, že blízko svého mauzolea (Mao-</a:t>
            </a:r>
            <a:r>
              <a:rPr lang="cs-CZ" sz="1800" kern="9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ling</a:t>
            </a:r>
            <a:r>
              <a:rPr lang="cs-CZ" sz="18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) západně od Si-anu mu nechal vybudovat nákladnou hrobku, kterou zdobí sochy a vlysy výjevů z generálových vojenských tažení.</a:t>
            </a:r>
            <a:endParaRPr lang="cs-CZ" sz="1800" kern="900" dirty="0">
              <a:ea typeface="SimSun" panose="02010600030101010101" pitchFamily="2" charset="-12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0D9CBA0-B450-40EC-BF08-C9F77AF3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91" y="3429000"/>
            <a:ext cx="4687259" cy="3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4BB2BD6-11F9-4770-9DAB-8F34A93D048E}"/>
              </a:ext>
            </a:extLst>
          </p:cNvPr>
          <p:cNvSpPr txBox="1"/>
          <p:nvPr/>
        </p:nvSpPr>
        <p:spPr>
          <a:xfrm>
            <a:off x="7345680" y="2772819"/>
            <a:ext cx="4687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/>
              <a:t>U </a:t>
            </a:r>
            <a:r>
              <a:rPr lang="cs-CZ" sz="1400" i="1" dirty="0" err="1"/>
              <a:t>Chuo</a:t>
            </a:r>
            <a:r>
              <a:rPr lang="cs-CZ" sz="1400" i="1" dirty="0"/>
              <a:t> </a:t>
            </a:r>
            <a:r>
              <a:rPr lang="cs-CZ" sz="1400" i="1" dirty="0" err="1"/>
              <a:t>Čchü-pingova</a:t>
            </a:r>
            <a:r>
              <a:rPr lang="cs-CZ" sz="1400" i="1" dirty="0"/>
              <a:t> hrobu stojí slavná socha "Kůň dupající po </a:t>
            </a:r>
            <a:r>
              <a:rPr lang="cs-CZ" sz="1400" i="1" dirty="0" err="1"/>
              <a:t>siungnuském</a:t>
            </a:r>
            <a:r>
              <a:rPr lang="cs-CZ" sz="1400" i="1" dirty="0"/>
              <a:t> válečníkovi" ze stejné doby</a:t>
            </a:r>
          </a:p>
        </p:txBody>
      </p:sp>
    </p:spTree>
    <p:extLst>
      <p:ext uri="{BB962C8B-B14F-4D97-AF65-F5344CB8AC3E}">
        <p14:creationId xmlns:p14="http://schemas.microsoft.com/office/powerpoint/2010/main" val="2909953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Kromě toho cesta měla vést do končin, které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již znal.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Když dospěl k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Wusunům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vyslal posly na všechny strany – zejména do Ta-jüanu (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Fergana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Kchang-ťü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(oblast Samarkandu,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Sogdiana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), k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do Ta-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An-si (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Parthie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Šen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-tu (severozápadní Indie),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Jü-tchienu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Chotan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 a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-mi (snad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Kerija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).</a:t>
            </a:r>
            <a:r>
              <a:rPr lang="cs-CZ" sz="1400" dirty="0">
                <a:effectLst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Mise opět nebyla úspěšná, protože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Wusunové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stejně jako předtím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Jüe-č’ové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odmítli stát se aktivními spojenci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proti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Nicméně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přivezl císaři jako dar desítky koní chovaných ve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Ferganě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(Ta-jüanu), které vzbudily v hlavním městě obdiv.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Zprávy o koních „potících krev“ (čínsky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chan-süe-ma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汗血马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汗血馬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hànxuèmǎ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 vyvolaly na císařském dvoře senzaci a císař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přirozeně po nich zatoužil. „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Je tam </a:t>
            </a:r>
            <a:r>
              <a:rPr lang="cs-CZ" sz="18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[tj. v Ta-jüanu]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velmi mnoho výborných koní. Tyto koně potí krev a říká se, že jejich předci pocházejí od </a:t>
            </a:r>
            <a:r>
              <a:rPr lang="cs-CZ" sz="18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„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nebeských koní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“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800" i="1" kern="900" dirty="0">
                <a:effectLst/>
                <a:ea typeface="SimSun" panose="02010600030101010101" pitchFamily="2" charset="-122"/>
              </a:rPr>
              <a:t>Jakmile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o tom řekl poprvé císaři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Wuovi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, císař vyslal posly s tisícem kusů zlata a zlatým koněm, aby žádali o výborné koně z 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[Ta]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Jüanu.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“</a:t>
            </a:r>
            <a:r>
              <a:rPr lang="cs-CZ" sz="1800" i="1" kern="900" dirty="0">
                <a:effectLst/>
                <a:ea typeface="SimSun" panose="02010600030101010101" pitchFamily="2" charset="-122"/>
              </a:rPr>
              <a:t> </a:t>
            </a:r>
            <a:endParaRPr lang="cs-CZ" sz="1800" dirty="0">
              <a:effectLst/>
              <a:ea typeface="PMingLiU" panose="02020500000000000000" pitchFamily="18" charset="-12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  <a:tabLst>
                <a:tab pos="180340" algn="l"/>
              </a:tabLst>
            </a:pPr>
            <a:endParaRPr lang="cs-CZ" sz="1400" kern="900" dirty="0">
              <a:ea typeface="SimSun" panose="02010600030101010101" pitchFamily="2" charset="-12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63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/>
          </a:bodyPr>
          <a:lstStyle/>
          <a:p>
            <a:pPr marL="270510" marR="180340" indent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Nebeské koně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Starověké Číňany velmi přitahovaly vysoké a silné koně (pojmenované „nebeské koně“), které se chovaly v Ta-jüanu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Fergana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který měl zásadní význam v boji proti kočovným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Siungnuům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Ve válce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Chanové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Ta-jüan porazili. 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Následně posílali do středoasijských zemí a do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seleukovské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Sýrie četná poselstva, každý rok kolem deseti.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Termín „nebeské koně“ (</a:t>
            </a:r>
            <a:r>
              <a:rPr lang="cs-CZ" sz="1800" kern="9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čínsky </a:t>
            </a:r>
            <a:r>
              <a:rPr lang="cs-CZ" sz="1800" i="1" kern="1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tchien-ma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天马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天馬 </a:t>
            </a:r>
            <a:r>
              <a:rPr lang="cs-CZ" sz="1800" i="1" kern="1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tiānmǎ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vznikl pravděpodobně v době prvních kontaktů </a:t>
            </a:r>
            <a:r>
              <a:rPr lang="cs-CZ" sz="1800" kern="1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Chanské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říše se Západem. 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Původně se takto označovaly koně </a:t>
            </a:r>
            <a:r>
              <a:rPr lang="cs-CZ" sz="1800" kern="1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Wusunů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avšak když se </a:t>
            </a:r>
            <a:r>
              <a:rPr lang="cs-CZ" sz="1800" kern="1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Chanové</a:t>
            </a:r>
            <a:r>
              <a:rPr lang="cs-CZ" sz="1800" kern="1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seznámili s koňmi „potícími krev“, zjistili, že jsou ještě lepší. </a:t>
            </a:r>
            <a:endParaRPr lang="cs-CZ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7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5499207" cy="4373209"/>
          </a:xfrm>
        </p:spPr>
        <p:txBody>
          <a:bodyPr>
            <a:normAutofit/>
          </a:bodyPr>
          <a:lstStyle/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chanské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doby  se dochovaly 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elmi pěkné sochy koní.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Kromě již uvedené sochy z </a:t>
            </a:r>
            <a:r>
              <a:rPr lang="cs-CZ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Chuo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Čchü-pingovy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hrobky k nejslavnějším patří tzv. cválající kůň na vlaštovce.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Bronzová socha z doby kolem roku 200 n. l. byla ob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jevena v roce 1969 blízko města </a:t>
            </a:r>
            <a:r>
              <a:rPr lang="cs-CZ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Wu-wej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v provincii Kan-</a:t>
            </a:r>
            <a:r>
              <a:rPr lang="cs-CZ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su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Perfektně vyvážená socha, kdy celá váha je soustředěna na jediné kopyto, jímž se k</a:t>
            </a:r>
            <a:r>
              <a:rPr lang="cs-CZ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ůň lehce dotýká letící vlaštovky.</a:t>
            </a:r>
          </a:p>
          <a:p>
            <a:pPr marL="556260" marR="180340" indent="-28575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Socha má tyto rozměry: </a:t>
            </a: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34,5 cm na výšku, 45 cm na délku a 13,1 cm na šířku</a:t>
            </a:r>
            <a:endParaRPr lang="cs-CZ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8D90B0-3665-48AA-BF96-0827CA57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527" y="2873523"/>
            <a:ext cx="6012473" cy="39844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CD198A-4E58-4DE9-B210-761F17377047}"/>
              </a:ext>
            </a:extLst>
          </p:cNvPr>
          <p:cNvSpPr txBox="1"/>
          <p:nvPr/>
        </p:nvSpPr>
        <p:spPr>
          <a:xfrm>
            <a:off x="7200900" y="2420532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242210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D3A0620-B835-4887-B750-9D1DF034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BC036C3-A012-4D07-8E7D-B90CB9DD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3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48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6537225" cy="4373209"/>
          </a:xfrm>
        </p:spPr>
        <p:txBody>
          <a:bodyPr>
            <a:normAutofit fontScale="85000" lnSpcReduction="20000"/>
          </a:bodyPr>
          <a:lstStyle/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Skutečné proniknutí Číny na západ a navázání přímých kontaktů se střední Asií má přímou souvislost s obranou proti severním kočovníkům.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Po celé období dynastií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a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Chan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největším vnějším nepřítelem obou říší byli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Siungnuové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kočovný kmen, který v době vrcholu své moci na počátku 2. století před n. l. ovládal území od východního Mongolska až po Aralské jezero.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Čas od času jejich jezdci zajížděli na jih a činili nájezdy do Číny.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Na obranu před nimi postavili Číňané Velkou čínskou zeď – to však nestačilo.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Po pádu říše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, která na čas zmírnila útoky kočovníků,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Siungnuové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obnovili své nájezdy na území Číny a oslabovali moc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chanského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panovníka. </a:t>
            </a:r>
            <a:endParaRPr lang="cs-CZ" sz="20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The Xiongnu Confederation – History of International Relations">
            <a:extLst>
              <a:ext uri="{FF2B5EF4-FFF2-40B4-BE49-F238E27FC236}">
                <a16:creationId xmlns:a16="http://schemas.microsoft.com/office/drawing/2014/main" id="{9F463270-1D26-4909-91C1-6637C6DE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36872"/>
            <a:ext cx="48768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0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Poté, co se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roku 115 před n. l. vrátil do hlavního města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Chanské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říše, byl za své zásluhy o přiblížení Západu jmenován superintendantem státních návštěv (</a:t>
            </a:r>
            <a:r>
              <a:rPr lang="cs-CZ" sz="2000" i="1" kern="900" dirty="0">
                <a:effectLst/>
                <a:ea typeface="SimSun" panose="02010600030101010101" pitchFamily="2" charset="-122"/>
              </a:rPr>
              <a:t>ta-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sing</a:t>
            </a:r>
            <a:r>
              <a:rPr lang="cs-CZ" sz="2000" i="1" kern="900" dirty="0">
                <a:effectLst/>
                <a:ea typeface="SimSun" panose="02010600030101010101" pitchFamily="2" charset="-122"/>
              </a:rPr>
              <a:t> </a:t>
            </a:r>
            <a:r>
              <a:rPr lang="zh-CN" sz="2000" kern="9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大行</a:t>
            </a:r>
            <a:r>
              <a:rPr lang="zh-CN" sz="2000" kern="9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2000" i="1" kern="900" dirty="0" err="1">
                <a:effectLst/>
                <a:ea typeface="SimSun" panose="02010600030101010101" pitchFamily="2" charset="-122"/>
              </a:rPr>
              <a:t>dàxíng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).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Brzy po svém návratu (114 nebo 113 před n. l.)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0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 zemřel.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Rok po jeho smrti se vrátili jeho vyslanci s dary a často i obyvateli zemí, které navštívili.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2000" kern="900" dirty="0">
                <a:effectLst/>
                <a:ea typeface="SimSun" panose="02010600030101010101" pitchFamily="2" charset="-122"/>
              </a:rPr>
              <a:t>„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Poprvé státy severu tehdy vešly do styku s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Chany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 Byl to 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[</a:t>
            </a:r>
            <a:r>
              <a:rPr lang="cs-CZ" sz="2000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Čang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]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Čchien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kdo razil cestu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a všichni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kdo tam pak šli jako vyslanci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zmiňovali jméno Po-</a:t>
            </a:r>
            <a:r>
              <a:rPr lang="cs-CZ" sz="20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wanga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jako záruku dobré víry u vnějších států</a:t>
            </a:r>
            <a:r>
              <a:rPr lang="cs-CZ" sz="20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20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které pak k nim měly důvěru.</a:t>
            </a:r>
            <a:r>
              <a:rPr lang="cs-CZ" sz="2000" kern="900" dirty="0">
                <a:effectLst/>
                <a:ea typeface="SimSun" panose="02010600030101010101" pitchFamily="2" charset="-122"/>
              </a:rPr>
              <a:t>“</a:t>
            </a:r>
            <a:r>
              <a:rPr lang="cs-CZ" sz="1600" dirty="0">
                <a:effectLst/>
              </a:rPr>
              <a:t> </a:t>
            </a:r>
            <a:r>
              <a:rPr lang="cs-CZ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cs-CZ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Po-</a:t>
            </a:r>
            <a:r>
              <a:rPr lang="cs-CZ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wang</a:t>
            </a:r>
            <a:r>
              <a:rPr lang="cs-CZ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byl </a:t>
            </a:r>
            <a:r>
              <a:rPr lang="cs-CZ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Čang</a:t>
            </a:r>
            <a:r>
              <a:rPr lang="cs-CZ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Čchienův</a:t>
            </a:r>
            <a:r>
              <a:rPr lang="cs-CZ" sz="1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šlechtický titul, který mu císař udělil v roce 123 před n. l. </a:t>
            </a:r>
            <a:endParaRPr lang="cs-CZ" sz="16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/>
          </a:bodyPr>
          <a:lstStyle/>
          <a:p>
            <a:pPr marL="5143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Čchienovy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expedice otevřely nové možnosti expanze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Chanské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říše, a to nejen politické, ale především obchodní. </a:t>
            </a:r>
          </a:p>
          <a:p>
            <a:pPr marL="5143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na svých cestách totiž zjistil, že Západ má Číně za její hedvábí co nabídnout. </a:t>
            </a:r>
          </a:p>
          <a:p>
            <a:pPr marL="5143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Čchienova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dobrodružství inspirovala po staletí spisovatele a umělce. </a:t>
            </a:r>
          </a:p>
          <a:p>
            <a:pPr marL="5143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Dodnes je jeho jméno spojováno právě s otevřením Hedvábné cesty jako transkontinentální obchodní trasy, kde po dlouhou dobu hlavním zbožím dopravovaným na západ bylo právě čínské hedvábí.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4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DFCF9A-568B-4480-B591-39624511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2052" name="Picture 4" descr="Modern World History Wiki [licensed for non-commercial use only] / Xiongnu">
            <a:extLst>
              <a:ext uri="{FF2B5EF4-FFF2-40B4-BE49-F238E27FC236}">
                <a16:creationId xmlns:a16="http://schemas.microsoft.com/office/drawing/2014/main" id="{CC4EFCE1-D5B3-4765-8180-A9AB7C70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5769" cy="39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Part J - AP World history research">
            <a:extLst>
              <a:ext uri="{FF2B5EF4-FFF2-40B4-BE49-F238E27FC236}">
                <a16:creationId xmlns:a16="http://schemas.microsoft.com/office/drawing/2014/main" id="{7094BEA3-7B3A-4888-AEF7-7A262573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9" y="2521258"/>
            <a:ext cx="5803031" cy="41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8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8090817" cy="4373209"/>
          </a:xfrm>
        </p:spPr>
        <p:txBody>
          <a:bodyPr>
            <a:normAutofit fontScale="92500" lnSpcReduction="20000"/>
          </a:bodyPr>
          <a:lstStyle/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Nejdůležitějším obdobím nové dynastie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byla vláda císaře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Wu-tiho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</a:t>
            </a:r>
            <a:r>
              <a:rPr lang="zh-CN" sz="1800" kern="900" dirty="0">
                <a:effectLst/>
                <a:ea typeface="SimSun" panose="02010600030101010101" pitchFamily="2" charset="-122"/>
              </a:rPr>
              <a:t>武帝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Wǔdì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vládl 140–87 před n. l.).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Charakter </a:t>
            </a:r>
            <a:r>
              <a:rPr lang="cs-CZ" sz="1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Wu-tiho</a:t>
            </a:r>
            <a:r>
              <a:rPr lang="cs-CZ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vlády nejlépe vystihuje jeho posmrtný titul – </a:t>
            </a:r>
            <a:r>
              <a:rPr lang="cs-CZ" sz="1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Wu</a:t>
            </a:r>
            <a:r>
              <a:rPr lang="cs-CZ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-ti totiž doslova znamená „Bojovný císař“.</a:t>
            </a:r>
            <a:endParaRPr lang="cs-CZ" sz="1800" kern="900" dirty="0">
              <a:effectLst/>
              <a:ea typeface="SimSun" panose="02010600030101010101" pitchFamily="2" charset="-122"/>
            </a:endParaRP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Byl šestým císařem dynastie a bylo mu pouhých šestnáct let, když nastoupil na trůn.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Jeho vláda dlouhá více než padesát let byla jednou z nejslavnějších v čínských dějinách.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V době, kdy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Gaius</a:t>
            </a:r>
            <a:r>
              <a:rPr lang="cs-CZ" sz="1800" dirty="0">
                <a:effectLst/>
                <a:ea typeface="SimSun" panose="02010600030101010101" pitchFamily="2" charset="-122"/>
              </a:rPr>
              <a:t> Marius (asi 157–86 před n. l.) a Lucius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Cornelius</a:t>
            </a:r>
            <a:r>
              <a:rPr lang="cs-CZ" sz="18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Sulla</a:t>
            </a:r>
            <a:r>
              <a:rPr lang="cs-CZ" sz="18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zv</a:t>
            </a:r>
            <a:r>
              <a:rPr lang="cs-CZ" sz="1800" dirty="0">
                <a:effectLst/>
                <a:ea typeface="SimSun" panose="02010600030101010101" pitchFamily="2" charset="-122"/>
              </a:rPr>
              <a:t>. Felix („Šťastný“, asi 138/134–78 před n. l.), významní římští vojevůdci a státníci, 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vedli války ve Středomoří, císař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budoval mohutnou říši, která se posléze rozkládala od severní Koreje na východě po střední Asii na západě.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Když se ujal vlády v říši, měl stále na mysli dvě věci – obranu a obchod.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císař Wu-ti">
            <a:extLst>
              <a:ext uri="{FF2B5EF4-FFF2-40B4-BE49-F238E27FC236}">
                <a16:creationId xmlns:a16="http://schemas.microsoft.com/office/drawing/2014/main" id="{190AE12C-4687-4A9E-9633-99974D95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4" y="2336872"/>
            <a:ext cx="3318936" cy="452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DFCF9A-568B-4480-B591-39624511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Čína roku 87 př. n. l.">
            <a:extLst>
              <a:ext uri="{FF2B5EF4-FFF2-40B4-BE49-F238E27FC236}">
                <a16:creationId xmlns:a16="http://schemas.microsoft.com/office/drawing/2014/main" id="{FDF4D197-281F-4F20-8681-C624E411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8" y="809625"/>
            <a:ext cx="8846707" cy="57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79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0709730" cy="4373209"/>
          </a:xfrm>
        </p:spPr>
        <p:txBody>
          <a:bodyPr>
            <a:noAutofit/>
          </a:bodyPr>
          <a:lstStyle/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V oblasti Tun-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chuangu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v dnešní provincii Kan-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kdysi žili Velcí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Jüe-č’ové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kteří byli poraženi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a zatlačeni daleko na západ, až k řece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Ili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a odtud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Wusuny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zase vytlačeni k řece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Kuej-šuej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(dnešní Amudarja).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plánoval uzavření spojenectví se starými nepřáteli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aby mohl spolu s Velkými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-č’ zaútočit současně z východu i západu.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Zároveň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doufal, že by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Jüe-č’ové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mohli napomoci říši navázat obchodní styky se Západem.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K navázání styků se vzdáleným budoucím spojencem potřeboval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-ti člověka fyzicky zdatného a zároveň uhlazeného vystupování, jenž by byl s to překonat náročnou cestu tisíce kilometrů dlouhou. </a:t>
            </a:r>
          </a:p>
          <a:p>
            <a:pPr marL="514350" indent="-28575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Na tuto choulostivou misi si vybral velitele své palácové stráže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</a:t>
            </a:r>
            <a:r>
              <a:rPr lang="zh-CN" altLang="en-US" sz="1800" kern="900" dirty="0">
                <a:effectLst/>
                <a:ea typeface="SimSun" panose="02010600030101010101" pitchFamily="2" charset="-122"/>
              </a:rPr>
              <a:t>張騫 </a:t>
            </a:r>
            <a:r>
              <a:rPr lang="cs-CZ" altLang="zh-CN" sz="1800" kern="900" dirty="0" err="1">
                <a:effectLst/>
                <a:ea typeface="SimSun" panose="02010600030101010101" pitchFamily="2" charset="-122"/>
              </a:rPr>
              <a:t>Zhāng</a:t>
            </a:r>
            <a:r>
              <a:rPr lang="cs-CZ" altLang="zh-CN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altLang="zh-CN" sz="1800" kern="900" dirty="0" err="1">
                <a:effectLst/>
                <a:ea typeface="SimSun" panose="02010600030101010101" pitchFamily="2" charset="-122"/>
              </a:rPr>
              <a:t>Qiān</a:t>
            </a:r>
            <a:r>
              <a:rPr lang="cs-CZ" altLang="zh-CN" sz="1800" kern="900" dirty="0">
                <a:effectLst/>
                <a:ea typeface="SimSun" panose="02010600030101010101" pitchFamily="2" charset="-122"/>
              </a:rPr>
              <a:t>, 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asi 200–114/113 před n. l.), zdatného muže neúplatné povahy, který se těšil plné důvěře svého císaře.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2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DFCF9A-568B-4480-B591-39624511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D0BB8B-0B70-436A-B81B-1FED8B91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565"/>
            <a:ext cx="69056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B6A472-BDE5-4EF1-B309-81874AF424A2}"/>
              </a:ext>
            </a:extLst>
          </p:cNvPr>
          <p:cNvSpPr txBox="1"/>
          <p:nvPr/>
        </p:nvSpPr>
        <p:spPr>
          <a:xfrm>
            <a:off x="7075504" y="5164104"/>
            <a:ext cx="4243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i="1" dirty="0" err="1"/>
              <a:t>Čang</a:t>
            </a:r>
            <a:r>
              <a:rPr lang="cs-CZ" i="1" dirty="0"/>
              <a:t> </a:t>
            </a:r>
            <a:r>
              <a:rPr lang="cs-CZ" i="1" dirty="0" err="1"/>
              <a:t>Čchien</a:t>
            </a:r>
            <a:r>
              <a:rPr lang="cs-CZ" i="1" dirty="0"/>
              <a:t> odchází na expedici do Střední Asie kolem roku 130 před n. l.,  nástěnná malba z 8. století.</a:t>
            </a:r>
          </a:p>
        </p:txBody>
      </p:sp>
    </p:spTree>
    <p:extLst>
      <p:ext uri="{BB962C8B-B14F-4D97-AF65-F5344CB8AC3E}">
        <p14:creationId xmlns:p14="http://schemas.microsoft.com/office/powerpoint/2010/main" val="143803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9786453" cy="4373209"/>
          </a:xfrm>
        </p:spPr>
        <p:txBody>
          <a:bodyPr>
            <a:normAutofit lnSpcReduction="10000"/>
          </a:bodyPr>
          <a:lstStyle/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S devadesáti devíti dobrovolníky se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roku 139 nebo 138 před n. l. vydal z hlavního města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Chanské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říše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-anu směrem na západ, aniž věděl, kam se nakonec dostane a zdali se někdy vrátí zpět.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Jedním z jeho průvodců byl jistý Kan-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fu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snad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zajatý ve válce.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Několik století poté zachytila tuto slavnou výpravu freska v jeskyni č. 123 jeskynního komplexu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Mo-kao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dirty="0">
                <a:effectLst/>
                <a:ea typeface="SimSun" panose="02010600030101010101" pitchFamily="2" charset="-122"/>
              </a:rPr>
              <a:t>u Tun-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chuangu</a:t>
            </a:r>
            <a:r>
              <a:rPr lang="cs-CZ" sz="1800" dirty="0">
                <a:effectLst/>
                <a:ea typeface="SimSun" panose="02010600030101010101" pitchFamily="2" charset="-122"/>
              </a:rPr>
              <a:t> z období mezi lety 618 a 712.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dirty="0">
                <a:effectLst/>
                <a:ea typeface="SimSun" panose="02010600030101010101" pitchFamily="2" charset="-122"/>
              </a:rPr>
              <a:t>Zachycuje, jak se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dirty="0">
                <a:effectLst/>
                <a:ea typeface="SimSun" panose="02010600030101010101" pitchFamily="2" charset="-122"/>
              </a:rPr>
              <a:t> loučí s císařem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Wu-tim</a:t>
            </a:r>
            <a:r>
              <a:rPr lang="cs-CZ" sz="1800" dirty="0">
                <a:effectLst/>
                <a:ea typeface="SimSun" panose="02010600030101010101" pitchFamily="2" charset="-122"/>
              </a:rPr>
              <a:t> před svou cestou k Velkým </a:t>
            </a:r>
            <a:r>
              <a:rPr lang="cs-CZ" sz="1800" dirty="0" err="1">
                <a:effectLst/>
                <a:ea typeface="SimSun" panose="02010600030101010101" pitchFamily="2" charset="-122"/>
              </a:rPr>
              <a:t>Jüe-č’ům</a:t>
            </a:r>
            <a:r>
              <a:rPr lang="cs-CZ" sz="1800" dirty="0">
                <a:effectLst/>
                <a:ea typeface="SimSun" panose="02010600030101010101" pitchFamily="2" charset="-122"/>
              </a:rPr>
              <a:t>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V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Kansuském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koridoru, kde byla tehdy pastviště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byl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se svým průvodem zajat a přiveden k </a:t>
            </a:r>
            <a:r>
              <a:rPr lang="cs-CZ" sz="1800" i="1" kern="900" dirty="0" err="1">
                <a:effectLst/>
                <a:ea typeface="SimSun" panose="02010600030101010101" pitchFamily="2" charset="-122"/>
              </a:rPr>
              <a:t>šan-jüovi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který snad díky vlivu své čínské manželky nedal Číňany zabít.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žil v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siungnuském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táboře přes deset let, dostal za ženu místní dívku, s níž měl několik dětí.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Stal se výtečným znalcem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Siungnuů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a jeho znalost nepřítele v neposlední řadě pomohla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Chanům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ke konečnému vítězství nad tímto kmenovým svazem. 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3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Chanský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Wu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-ti</a:t>
            </a:r>
            <a:r>
              <a:rPr lang="cs-CZ" sz="2800" b="1" i="0" kern="900" dirty="0">
                <a:effectLst/>
                <a:ea typeface="SimSun" panose="02010600030101010101" pitchFamily="2" charset="-122"/>
              </a:rPr>
              <a:t>,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2800" b="1" i="1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2800" b="1" i="1" kern="900" dirty="0">
                <a:effectLst/>
                <a:ea typeface="SimSun" panose="02010600030101010101" pitchFamily="2" charset="-122"/>
              </a:rPr>
              <a:t> a otevření Hedvábné cesty</a:t>
            </a:r>
            <a:endParaRPr lang="cs-CZ" sz="5400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7167540" cy="4373209"/>
          </a:xfrm>
        </p:spPr>
        <p:txBody>
          <a:bodyPr>
            <a:normAutofit/>
          </a:bodyPr>
          <a:lstStyle/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 err="1">
                <a:effectLst/>
                <a:ea typeface="SimSun" panose="02010600030101010101" pitchFamily="2" charset="-122"/>
              </a:rPr>
              <a:t>Čang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Čchien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nikdy nezapomněl na svou misi k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a myslel na útěk.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Nakonec příležitost našel a uprchl se svými průvodci dále na západ.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Cestoval po „severní cestě“ jižně od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Tchien-šanu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, překročil Pamír a dostal se na území Ta-jüanu (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Fergana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Byl příznivě přijat místním vládcem a vybaven na další cestu tlumočníky a průvodci.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Pokračoval dále na západ do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Kchang-ťü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 (v okolí Samarkandu,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Sogdiana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) a odtud se konečně dostal k Velkým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Jüe-č’ům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. </a:t>
            </a:r>
          </a:p>
          <a:p>
            <a:pPr marL="514350" indent="-28575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1800" kern="900" dirty="0">
                <a:effectLst/>
                <a:ea typeface="SimSun" panose="02010600030101010101" pitchFamily="2" charset="-122"/>
              </a:rPr>
              <a:t>Zde však zjistil, že „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se rozhodli žít v míru a spokojenosti. Kromě toho</a:t>
            </a:r>
            <a:r>
              <a:rPr lang="cs-CZ" sz="18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protože jsou dostatečně vzdáleni</a:t>
            </a:r>
            <a:r>
              <a:rPr lang="cs-CZ" sz="1800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,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přejí si udržovat svou vzdálenost od </a:t>
            </a:r>
            <a:r>
              <a:rPr lang="cs-CZ" sz="1800" i="1" kern="900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Chanů</a:t>
            </a:r>
            <a:r>
              <a:rPr lang="cs-CZ" sz="1800" i="1" kern="900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a nemají vůbec žádný zájem mstít se kočovníkům 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[tj. </a:t>
            </a:r>
            <a:r>
              <a:rPr lang="cs-CZ" sz="1800" kern="900" dirty="0" err="1">
                <a:effectLst/>
                <a:ea typeface="SimSun" panose="02010600030101010101" pitchFamily="2" charset="-122"/>
              </a:rPr>
              <a:t>Siungnuům</a:t>
            </a:r>
            <a:r>
              <a:rPr lang="cs-CZ" sz="1800" kern="900" dirty="0">
                <a:effectLst/>
                <a:ea typeface="SimSun" panose="02010600030101010101" pitchFamily="2" charset="-122"/>
              </a:rPr>
              <a:t>]“</a:t>
            </a:r>
            <a:endParaRPr lang="cs-CZ" sz="1800" dirty="0">
              <a:effectLst/>
              <a:ea typeface="PMingLiU" panose="02020500000000000000" pitchFamily="18" charset="-12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146" name="Picture 2" descr="Kangju (Sogdians)- History of Kangju Cities and Peoples,,,">
            <a:extLst>
              <a:ext uri="{FF2B5EF4-FFF2-40B4-BE49-F238E27FC236}">
                <a16:creationId xmlns:a16="http://schemas.microsoft.com/office/drawing/2014/main" id="{E0049B49-6D33-4214-8944-3C430EDF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99" y="3027285"/>
            <a:ext cx="3983764" cy="28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03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23081</TotalTime>
  <Words>2259</Words>
  <Application>Microsoft Office PowerPoint</Application>
  <PresentationFormat>Širokoúhlá obrazovka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Wingdings</vt:lpstr>
      <vt:lpstr>Trebuchet MS</vt:lpstr>
      <vt:lpstr>Calibri</vt:lpstr>
      <vt:lpstr>Times New Roman</vt:lpstr>
      <vt:lpstr>Arial</vt:lpstr>
      <vt:lpstr>Berlín</vt:lpstr>
      <vt:lpstr>Kapitoly z dějin čínského starověku  (do začátku 3. století n. l.)</vt:lpstr>
      <vt:lpstr>Chanský Wu-ti, Čang Čchien a otevření Hedvábné cesty</vt:lpstr>
      <vt:lpstr>Prezentace aplikace PowerPoint</vt:lpstr>
      <vt:lpstr>Chanský Wu-ti, Čang Čchien a otevření Hedvábné cesty</vt:lpstr>
      <vt:lpstr>Prezentace aplikace PowerPoint</vt:lpstr>
      <vt:lpstr>Chanský Wu-ti, Čang Čchien a otevření Hedvábné cesty</vt:lpstr>
      <vt:lpstr>Prezentace aplikace PowerPoint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Prezentace aplikace PowerPoint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Chanský Wu-ti, Čang Čchien a otevření Hedvábné cesty</vt:lpstr>
      <vt:lpstr>Prezentace aplikace PowerPoint</vt:lpstr>
      <vt:lpstr>Chanský Wu-ti, Čang Čchien a otevření Hedvábné cesty</vt:lpstr>
      <vt:lpstr>Chanský Wu-ti, Čang Čchien a otevření Hedvábné cesty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 dějin čínského starověku  (do začátku 3. století n. l.)</dc:title>
  <dc:creator>Vladimír Liščák</dc:creator>
  <cp:lastModifiedBy>Vladimír Liščák</cp:lastModifiedBy>
  <cp:revision>1666</cp:revision>
  <dcterms:created xsi:type="dcterms:W3CDTF">2013-12-02T12:36:56Z</dcterms:created>
  <dcterms:modified xsi:type="dcterms:W3CDTF">2021-05-23T11:21:00Z</dcterms:modified>
</cp:coreProperties>
</file>