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6AE416-921E-4808-A0B9-D31FE38B34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8CCFC28A-632A-47B0-BC0E-523983BED9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F7D2C-6E42-4662-A037-4D439890E523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78951F1F-3801-4BEC-9D81-8D5708305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613F4A9-D8B2-4302-9895-DEADC81E8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325FD6-58F5-4738-A9A1-4A79BB1DA6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97616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563A0D3D-FB6C-48CC-A76E-A891730F58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F4BBF57-0147-43AF-87A1-A403703260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0719D5C-CA9A-42FA-954F-FE5033B101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F7D2C-6E42-4662-A037-4D439890E523}" type="datetimeFigureOut">
              <a:rPr lang="cs-CZ" smtClean="0"/>
              <a:t>21.04.2021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B4CF0B3-8A1D-4AF9-9F4F-C690C399AD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CA7EC03-B6C7-4589-B6EF-3290778ECF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325FD6-58F5-4738-A9A1-4A79BB1DA664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58209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1237E3F-8388-4734-AB14-F579D36CA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Kapitoly z dějin čínského starověku </a:t>
            </a:r>
            <a:br>
              <a:rPr lang="cs-CZ" b="1"/>
            </a:br>
            <a:r>
              <a:rPr lang="cs-CZ" sz="3600" b="1" cap="none"/>
              <a:t>(do začátku 3. století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B28ED34-BDEB-4910-8E50-40F62ABEB1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072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1534382-B4E6-4125-9F5E-3CD292D0F4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Čou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A4F2A80-AABD-4CFF-A87D-FAFD21F3134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9405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7BBF966-1A6D-4687-AC2B-5386465BB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Čou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12916C5-494D-49CD-920D-38D1F87D152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07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37F78A5-23E4-4029-881A-F50B3F917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Čou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5D9EC4A-741F-4642-8BB6-5BB07EB411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2207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478A11F-9555-4AB8-8ED8-281A97AEE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Čou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4194B84-3493-406D-80B1-CEA480EB0D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83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5CB5B2E-1BAE-4121-9D1F-07402EAF7A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Čou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01AF215-A998-48E9-A203-400D0F27F0B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1577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144AD9B-A818-402A-818A-E9841DE26D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Čou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402D4C7-E6CA-4038-82D0-9A4B68D3B5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9125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C2DFBD4-AEFC-4275-8285-D0854CE70F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Čou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9DA05F3-AF1E-4FDE-A0B6-735765CE60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5917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1147584-DA5A-4705-8950-F331D42FA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Čou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F6CDAC3-E30D-4F2D-95BB-3D6B958D4F9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61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F1AD8CF-D09D-4869-80CB-1D4B85F20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Čou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7D99B4F-E6B4-4632-B47E-4D9020C52C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021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1444D6C-7FE4-48D6-8B7A-1BF1120FC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Čou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A167FD5-90B4-4C36-A732-5E7162DC98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2209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FD2E0C0-5D6C-4435-BAB4-37C01BE79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Šang</a:t>
            </a:r>
            <a:endParaRPr lang="cs-CZ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3030A61-CBDC-45EA-93A2-43A86CB4ED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4397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E6E069F-FF38-41A2-83E0-EDD2DB228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Čou, Jara a podzimy </a:t>
            </a:r>
            <a:endParaRPr lang="cs-CZ" sz="2800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B6E65AC-2DCD-43E5-AC92-497E8C6BD36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810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A65B8F3-CE60-4DC9-BA56-5D9CC6026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Čou, Jara a podzimy </a:t>
            </a:r>
            <a:endParaRPr lang="cs-CZ" sz="2800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56F3D78-BCDB-4AE0-8BE0-FA1B75DE4FF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106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3BCCE54-92A9-4CBD-AE0E-D90533E2FF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Válčící státy, dynastie Chan, Šest dynastií </a:t>
            </a:r>
            <a:endParaRPr lang="cs-CZ" sz="2800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F3438BD-09D1-46B5-95B5-2B69C4EF29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6919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E0B6A74-82F7-4795-BEB1-20C50C477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/>
              <a:t>Kapitoly z dějin čínského starověku </a:t>
            </a:r>
            <a:br>
              <a:rPr lang="cs-CZ" b="1"/>
            </a:br>
            <a:r>
              <a:rPr lang="cs-CZ" sz="3600" b="1" cap="none"/>
              <a:t>(do začátku 3. století n. l.)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A96F57E-ED3C-4C41-84F1-9B4C979958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229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6731906-D701-4EC2-BF8D-0896E6401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endParaRPr lang="cs-CZ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4D1DB1E-5271-4604-A35C-2744793F3A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72692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C09EA1C-EDFD-43A1-9A81-7D37428E4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endParaRPr lang="cs-CZ" dirty="0">
              <a:solidFill>
                <a:schemeClr val="accent5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1AF2F3E-34D0-45C7-8907-95A141F182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818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EA09676E-9C30-4813-9348-A958ECAC1F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83D3DB9-A0B3-49F3-906B-523163C0A4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8634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26F49DB-64F0-4A08-95A6-4CB5259E2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B204A19-1A13-449A-AEDA-09B9BA6148F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7701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7458C21-225B-401D-AB36-45C36C8F1E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taoismus (</a:t>
            </a:r>
            <a:r>
              <a:rPr lang="cs-CZ" sz="2800" i="1">
                <a:solidFill>
                  <a:srgbClr val="00B0F0"/>
                </a:solidFill>
              </a:rPr>
              <a:t>tao-ťia </a:t>
            </a:r>
            <a:r>
              <a:rPr lang="zh-CN" altLang="en-US" sz="2800">
                <a:solidFill>
                  <a:srgbClr val="00B0F0"/>
                </a:solidFill>
              </a:rPr>
              <a:t>道家</a:t>
            </a:r>
            <a:r>
              <a:rPr lang="zh-CN" altLang="en-US" sz="2800" i="1">
                <a:solidFill>
                  <a:srgbClr val="00B0F0"/>
                </a:solidFill>
              </a:rPr>
              <a:t> </a:t>
            </a:r>
            <a:r>
              <a:rPr lang="cs-CZ" sz="2800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dàojiā</a:t>
            </a:r>
            <a:r>
              <a:rPr lang="cs-CZ" sz="2800">
                <a:solidFill>
                  <a:srgbClr val="00B0F0"/>
                </a:solidFill>
              </a:rPr>
              <a:t>, „škola Cesty“)</a:t>
            </a:r>
            <a:endParaRPr lang="cs-CZ" sz="2800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28308BD-0D9D-4A66-81E0-43166177965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89288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CA36D01-255A-4A8B-AAA6-5442FB929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taoismus (</a:t>
            </a:r>
            <a:r>
              <a:rPr lang="cs-CZ" sz="2800" i="1">
                <a:solidFill>
                  <a:srgbClr val="00B0F0"/>
                </a:solidFill>
              </a:rPr>
              <a:t>tao-ťia </a:t>
            </a:r>
            <a:r>
              <a:rPr lang="zh-CN" altLang="en-US" sz="2800">
                <a:solidFill>
                  <a:srgbClr val="00B0F0"/>
                </a:solidFill>
              </a:rPr>
              <a:t>道家</a:t>
            </a:r>
            <a:r>
              <a:rPr lang="zh-CN" altLang="en-US" sz="2800" i="1">
                <a:solidFill>
                  <a:srgbClr val="00B0F0"/>
                </a:solidFill>
              </a:rPr>
              <a:t> </a:t>
            </a:r>
            <a:r>
              <a:rPr lang="cs-CZ" sz="2800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dàojiā</a:t>
            </a:r>
            <a:r>
              <a:rPr lang="cs-CZ" sz="2800">
                <a:solidFill>
                  <a:srgbClr val="00B0F0"/>
                </a:solidFill>
              </a:rPr>
              <a:t>, „škola Cesty“)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31B367A-E53C-40F5-AC6D-5CD9D6E02C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038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57E1BB0-AF23-4C01-B67B-A9970418D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Šang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C815EB8-43E0-4565-88C0-78563FA778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27120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ADE4406-A74B-44FE-B059-403F30C0D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taoismus (</a:t>
            </a:r>
            <a:r>
              <a:rPr lang="cs-CZ" sz="2800" i="1">
                <a:solidFill>
                  <a:srgbClr val="00B0F0"/>
                </a:solidFill>
              </a:rPr>
              <a:t>tao-ťia </a:t>
            </a:r>
            <a:r>
              <a:rPr lang="zh-CN" altLang="en-US" sz="2800">
                <a:solidFill>
                  <a:srgbClr val="00B0F0"/>
                </a:solidFill>
              </a:rPr>
              <a:t>道家</a:t>
            </a:r>
            <a:r>
              <a:rPr lang="zh-CN" altLang="en-US" sz="2800" i="1">
                <a:solidFill>
                  <a:srgbClr val="00B0F0"/>
                </a:solidFill>
              </a:rPr>
              <a:t> </a:t>
            </a:r>
            <a:r>
              <a:rPr lang="cs-CZ" sz="2800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dàojiā</a:t>
            </a:r>
            <a:r>
              <a:rPr lang="cs-CZ" sz="2800">
                <a:solidFill>
                  <a:srgbClr val="00B0F0"/>
                </a:solidFill>
              </a:rPr>
              <a:t>, „škola Cesty“)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AD4E9AC-1E8B-41B2-A3CF-D4C14DC6CC6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6927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D7200FB-D69F-42BF-9821-1BA33F40A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moismus (též mohismus, </a:t>
            </a:r>
            <a:r>
              <a:rPr lang="cs-CZ" sz="2800" i="1">
                <a:solidFill>
                  <a:srgbClr val="00B0F0"/>
                </a:solidFill>
              </a:rPr>
              <a:t>mo-ťia </a:t>
            </a:r>
            <a:r>
              <a:rPr lang="zh-CN" altLang="en-US" sz="2800">
                <a:solidFill>
                  <a:srgbClr val="00B0F0"/>
                </a:solidFill>
              </a:rPr>
              <a:t>墨家 </a:t>
            </a:r>
            <a:r>
              <a:rPr lang="cs-CZ" sz="2800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mòjiā</a:t>
            </a:r>
            <a:r>
              <a:rPr lang="cs-CZ" sz="2800">
                <a:solidFill>
                  <a:srgbClr val="00B0F0"/>
                </a:solidFill>
              </a:rPr>
              <a:t>, „Mo-c’ova škola“)</a:t>
            </a:r>
            <a:endParaRPr lang="cs-CZ" sz="2800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8090DD15-EA4A-4154-A559-65DCF1095D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000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7C6794A-98C2-45B5-B44A-2DC6D6C1CA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moismus (též mohismus, </a:t>
            </a:r>
            <a:r>
              <a:rPr lang="cs-CZ" sz="2800" i="1">
                <a:solidFill>
                  <a:srgbClr val="00B0F0"/>
                </a:solidFill>
              </a:rPr>
              <a:t>mo-ťia </a:t>
            </a:r>
            <a:r>
              <a:rPr lang="zh-CN" altLang="en-US" sz="2800">
                <a:solidFill>
                  <a:srgbClr val="00B0F0"/>
                </a:solidFill>
              </a:rPr>
              <a:t>墨家 </a:t>
            </a:r>
            <a:r>
              <a:rPr lang="cs-CZ" sz="2800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mòjiā</a:t>
            </a:r>
            <a:r>
              <a:rPr lang="cs-CZ" sz="2800">
                <a:solidFill>
                  <a:srgbClr val="00B0F0"/>
                </a:solidFill>
              </a:rPr>
              <a:t>, „Mo-c’ova škola“)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FA61009-2085-4AA4-80E4-6C901BC0BB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3537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E1D8477-357A-4497-B3B0-51360E6A51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konfuciánství (</a:t>
            </a:r>
            <a:r>
              <a:rPr lang="cs-CZ" sz="2800" i="1">
                <a:solidFill>
                  <a:srgbClr val="00B0F0"/>
                </a:solidFill>
              </a:rPr>
              <a:t>žu-ťia </a:t>
            </a:r>
            <a:r>
              <a:rPr lang="zh-CN" altLang="en-US" sz="2800">
                <a:solidFill>
                  <a:srgbClr val="00B0F0"/>
                </a:solidFill>
              </a:rPr>
              <a:t>儒家</a:t>
            </a:r>
            <a:r>
              <a:rPr lang="zh-CN" altLang="en-US" sz="2800" i="1">
                <a:solidFill>
                  <a:srgbClr val="00B0F0"/>
                </a:solidFill>
              </a:rPr>
              <a:t> </a:t>
            </a:r>
            <a:r>
              <a:rPr lang="cs-CZ" sz="2800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rújiā</a:t>
            </a:r>
            <a:r>
              <a:rPr lang="cs-CZ" sz="2800" i="1">
                <a:solidFill>
                  <a:srgbClr val="00B0F0"/>
                </a:solidFill>
              </a:rPr>
              <a:t>, </a:t>
            </a:r>
            <a:r>
              <a:rPr lang="cs-CZ" sz="2800">
                <a:solidFill>
                  <a:srgbClr val="00B0F0"/>
                </a:solidFill>
              </a:rPr>
              <a:t>„škola učenců“)</a:t>
            </a:r>
            <a:endParaRPr lang="cs-CZ" sz="2800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87048A1-10D5-4AAD-9F37-0FA590AE9E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1561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9A3AA8E-3957-4751-BF13-C63B39B60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konfuciánství (</a:t>
            </a:r>
            <a:r>
              <a:rPr lang="cs-CZ" sz="2800" i="1">
                <a:solidFill>
                  <a:srgbClr val="00B0F0"/>
                </a:solidFill>
              </a:rPr>
              <a:t>žu-ťia </a:t>
            </a:r>
            <a:r>
              <a:rPr lang="zh-CN" altLang="en-US" sz="2800">
                <a:solidFill>
                  <a:srgbClr val="00B0F0"/>
                </a:solidFill>
              </a:rPr>
              <a:t>儒家</a:t>
            </a:r>
            <a:r>
              <a:rPr lang="zh-CN" altLang="en-US" sz="2800" i="1">
                <a:solidFill>
                  <a:srgbClr val="00B0F0"/>
                </a:solidFill>
              </a:rPr>
              <a:t> </a:t>
            </a:r>
            <a:r>
              <a:rPr lang="cs-CZ" sz="2800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rújiā</a:t>
            </a:r>
            <a:r>
              <a:rPr lang="cs-CZ" sz="2800" i="1">
                <a:solidFill>
                  <a:srgbClr val="00B0F0"/>
                </a:solidFill>
              </a:rPr>
              <a:t>, </a:t>
            </a:r>
            <a:r>
              <a:rPr lang="cs-CZ" sz="2800">
                <a:solidFill>
                  <a:srgbClr val="00B0F0"/>
                </a:solidFill>
              </a:rPr>
              <a:t>„škola učenců“)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2AE554E-A5EC-49DB-A2A0-D5E2C33A455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8806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562B9E2B-DD16-4276-8AE4-23C66E370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konfuciánství (</a:t>
            </a:r>
            <a:r>
              <a:rPr lang="cs-CZ" sz="2800" i="1">
                <a:solidFill>
                  <a:srgbClr val="00B0F0"/>
                </a:solidFill>
              </a:rPr>
              <a:t>žu-ťia </a:t>
            </a:r>
            <a:r>
              <a:rPr lang="zh-CN" altLang="en-US" sz="2800">
                <a:solidFill>
                  <a:srgbClr val="00B0F0"/>
                </a:solidFill>
              </a:rPr>
              <a:t>儒家</a:t>
            </a:r>
            <a:r>
              <a:rPr lang="zh-CN" altLang="en-US" sz="2800" i="1">
                <a:solidFill>
                  <a:srgbClr val="00B0F0"/>
                </a:solidFill>
              </a:rPr>
              <a:t> </a:t>
            </a:r>
            <a:r>
              <a:rPr lang="cs-CZ" sz="2800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rújiā</a:t>
            </a:r>
            <a:r>
              <a:rPr lang="cs-CZ" sz="2800" i="1">
                <a:solidFill>
                  <a:srgbClr val="00B0F0"/>
                </a:solidFill>
              </a:rPr>
              <a:t>, </a:t>
            </a:r>
            <a:r>
              <a:rPr lang="cs-CZ" sz="2800">
                <a:solidFill>
                  <a:srgbClr val="00B0F0"/>
                </a:solidFill>
              </a:rPr>
              <a:t>„škola učenců“)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438758A-FFCB-487C-BF35-C5E8214C0E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202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126BA8A-1BF8-455B-B9BC-C7B90E9DB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konfuciánství (</a:t>
            </a:r>
            <a:r>
              <a:rPr lang="cs-CZ" sz="2800" i="1">
                <a:solidFill>
                  <a:srgbClr val="00B0F0"/>
                </a:solidFill>
              </a:rPr>
              <a:t>žu-ťia </a:t>
            </a:r>
            <a:r>
              <a:rPr lang="zh-CN" altLang="en-US" sz="2800">
                <a:solidFill>
                  <a:srgbClr val="00B0F0"/>
                </a:solidFill>
              </a:rPr>
              <a:t>儒家</a:t>
            </a:r>
            <a:r>
              <a:rPr lang="zh-CN" altLang="en-US" sz="2800" i="1">
                <a:solidFill>
                  <a:srgbClr val="00B0F0"/>
                </a:solidFill>
              </a:rPr>
              <a:t> </a:t>
            </a:r>
            <a:r>
              <a:rPr lang="cs-CZ" sz="2800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rújiā</a:t>
            </a:r>
            <a:r>
              <a:rPr lang="cs-CZ" sz="2800" i="1">
                <a:solidFill>
                  <a:srgbClr val="00B0F0"/>
                </a:solidFill>
              </a:rPr>
              <a:t>, </a:t>
            </a:r>
            <a:r>
              <a:rPr lang="cs-CZ" sz="2800">
                <a:solidFill>
                  <a:srgbClr val="00B0F0"/>
                </a:solidFill>
              </a:rPr>
              <a:t>„škola učenců“)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04644D6-E262-4C02-B726-13B1B345CD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743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E668312-939A-441D-B833-200439A69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konfuciánství (</a:t>
            </a:r>
            <a:r>
              <a:rPr lang="cs-CZ" sz="2800" i="1">
                <a:solidFill>
                  <a:srgbClr val="00B0F0"/>
                </a:solidFill>
              </a:rPr>
              <a:t>žu-ťia </a:t>
            </a:r>
            <a:r>
              <a:rPr lang="zh-CN" altLang="en-US" sz="2800">
                <a:solidFill>
                  <a:srgbClr val="00B0F0"/>
                </a:solidFill>
              </a:rPr>
              <a:t>儒家</a:t>
            </a:r>
            <a:r>
              <a:rPr lang="zh-CN" altLang="en-US" sz="2800" i="1">
                <a:solidFill>
                  <a:srgbClr val="00B0F0"/>
                </a:solidFill>
              </a:rPr>
              <a:t> </a:t>
            </a:r>
            <a:r>
              <a:rPr lang="cs-CZ" sz="2800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rújiā</a:t>
            </a:r>
            <a:r>
              <a:rPr lang="cs-CZ" sz="2800" i="1">
                <a:solidFill>
                  <a:srgbClr val="00B0F0"/>
                </a:solidFill>
              </a:rPr>
              <a:t>, </a:t>
            </a:r>
            <a:r>
              <a:rPr lang="cs-CZ" sz="2800">
                <a:solidFill>
                  <a:srgbClr val="00B0F0"/>
                </a:solidFill>
              </a:rPr>
              <a:t>„škola učenců“)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FAA07BB2-E173-40E6-9CF2-DCC41578D8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9983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33858002-1248-4681-8818-A2A736FE3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legalismus (též legismus, </a:t>
            </a:r>
            <a:r>
              <a:rPr lang="cs-CZ" sz="2800" i="1">
                <a:solidFill>
                  <a:srgbClr val="00B0F0"/>
                </a:solidFill>
              </a:rPr>
              <a:t>fa-ťia</a:t>
            </a:r>
            <a:r>
              <a:rPr lang="cs-CZ" sz="2800">
                <a:solidFill>
                  <a:srgbClr val="00B0F0"/>
                </a:solidFill>
              </a:rPr>
              <a:t> </a:t>
            </a:r>
            <a:r>
              <a:rPr lang="zh-CN" altLang="en-US" sz="2800">
                <a:solidFill>
                  <a:srgbClr val="00B0F0"/>
                </a:solidFill>
              </a:rPr>
              <a:t>法家 </a:t>
            </a:r>
            <a:r>
              <a:rPr lang="cs-CZ" sz="2800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fǎjiā</a:t>
            </a:r>
            <a:r>
              <a:rPr lang="cs-CZ" sz="2800">
                <a:solidFill>
                  <a:srgbClr val="00B0F0"/>
                </a:solidFill>
              </a:rPr>
              <a:t>, „škola práva“)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57C8992-4E8F-404D-B05E-B3D501B525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218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7D7646F-470B-43E7-A07B-DDB7574E0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legalismus (též legismus, </a:t>
            </a:r>
            <a:r>
              <a:rPr lang="cs-CZ" sz="2800" i="1">
                <a:solidFill>
                  <a:srgbClr val="00B0F0"/>
                </a:solidFill>
              </a:rPr>
              <a:t>fa-ťia</a:t>
            </a:r>
            <a:r>
              <a:rPr lang="cs-CZ" sz="2800">
                <a:solidFill>
                  <a:srgbClr val="00B0F0"/>
                </a:solidFill>
              </a:rPr>
              <a:t> </a:t>
            </a:r>
            <a:r>
              <a:rPr lang="zh-CN" altLang="en-US" sz="2800">
                <a:solidFill>
                  <a:srgbClr val="00B0F0"/>
                </a:solidFill>
              </a:rPr>
              <a:t>法家 </a:t>
            </a:r>
            <a:r>
              <a:rPr lang="cs-CZ" sz="2800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fǎjiā</a:t>
            </a:r>
            <a:r>
              <a:rPr lang="cs-CZ" sz="2800">
                <a:solidFill>
                  <a:srgbClr val="00B0F0"/>
                </a:solidFill>
              </a:rPr>
              <a:t>, „škola práva“)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34AC03E-706B-4C3B-A210-D546AED505A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024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9CCA0FC-6960-4CBD-ABC1-EC228F3103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Šang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EB5D868-6F64-4916-A87B-A96DD98E3A8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894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563E64A-6078-4BC5-9ACB-21A818946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legalismus (též legismus, </a:t>
            </a:r>
            <a:r>
              <a:rPr lang="cs-CZ" sz="2800" i="1">
                <a:solidFill>
                  <a:srgbClr val="00B0F0"/>
                </a:solidFill>
              </a:rPr>
              <a:t>fa-ťia</a:t>
            </a:r>
            <a:r>
              <a:rPr lang="cs-CZ" sz="2800">
                <a:solidFill>
                  <a:srgbClr val="00B0F0"/>
                </a:solidFill>
              </a:rPr>
              <a:t> </a:t>
            </a:r>
            <a:r>
              <a:rPr lang="zh-CN" altLang="en-US" sz="2800">
                <a:solidFill>
                  <a:srgbClr val="00B0F0"/>
                </a:solidFill>
              </a:rPr>
              <a:t>法家 </a:t>
            </a:r>
            <a:r>
              <a:rPr lang="cs-CZ" sz="2800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fǎjiā</a:t>
            </a:r>
            <a:r>
              <a:rPr lang="cs-CZ" sz="2800">
                <a:solidFill>
                  <a:srgbClr val="00B0F0"/>
                </a:solidFill>
              </a:rPr>
              <a:t>, „škola práva“)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19AB648-B42C-47D4-A166-0996C205795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8845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27BA40E-4584-44E4-91FF-B0486B254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legalismus (též legismus, </a:t>
            </a:r>
            <a:r>
              <a:rPr lang="cs-CZ" sz="2800" i="1">
                <a:solidFill>
                  <a:srgbClr val="00B0F0"/>
                </a:solidFill>
              </a:rPr>
              <a:t>fa-ťia</a:t>
            </a:r>
            <a:r>
              <a:rPr lang="cs-CZ" sz="2800">
                <a:solidFill>
                  <a:srgbClr val="00B0F0"/>
                </a:solidFill>
              </a:rPr>
              <a:t> </a:t>
            </a:r>
            <a:r>
              <a:rPr lang="zh-CN" altLang="en-US" sz="2800">
                <a:solidFill>
                  <a:srgbClr val="00B0F0"/>
                </a:solidFill>
              </a:rPr>
              <a:t>法家 </a:t>
            </a:r>
            <a:r>
              <a:rPr lang="cs-CZ" sz="2800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fǎjiā</a:t>
            </a:r>
            <a:r>
              <a:rPr lang="cs-CZ" sz="2800">
                <a:solidFill>
                  <a:srgbClr val="00B0F0"/>
                </a:solidFill>
              </a:rPr>
              <a:t>, „škola práva“)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3B44F4C-86D7-46FA-A316-F732CF668B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0755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CEE6E48-E32B-4A70-911E-020B39796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legalismus (též legismus, </a:t>
            </a:r>
            <a:r>
              <a:rPr lang="cs-CZ" sz="2800" i="1">
                <a:solidFill>
                  <a:srgbClr val="00B0F0"/>
                </a:solidFill>
              </a:rPr>
              <a:t>fa-ťia</a:t>
            </a:r>
            <a:r>
              <a:rPr lang="cs-CZ" sz="2800">
                <a:solidFill>
                  <a:srgbClr val="00B0F0"/>
                </a:solidFill>
              </a:rPr>
              <a:t> </a:t>
            </a:r>
            <a:r>
              <a:rPr lang="zh-CN" altLang="en-US" sz="2800">
                <a:solidFill>
                  <a:srgbClr val="00B0F0"/>
                </a:solidFill>
              </a:rPr>
              <a:t>法家 </a:t>
            </a:r>
            <a:r>
              <a:rPr lang="cs-CZ" sz="2800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fǎjiā</a:t>
            </a:r>
            <a:r>
              <a:rPr lang="cs-CZ" sz="2800">
                <a:solidFill>
                  <a:srgbClr val="00B0F0"/>
                </a:solidFill>
              </a:rPr>
              <a:t>, „škola práva“)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AB2E6D33-6D5F-426C-B0E8-D5CD2F261C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129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4A6A349-18FE-4D14-8A06-F2AAEE4C2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legalismus (též legismus, </a:t>
            </a:r>
            <a:r>
              <a:rPr lang="cs-CZ" sz="2800" i="1">
                <a:solidFill>
                  <a:srgbClr val="00B0F0"/>
                </a:solidFill>
              </a:rPr>
              <a:t>fa-ťia</a:t>
            </a:r>
            <a:r>
              <a:rPr lang="cs-CZ" sz="2800">
                <a:solidFill>
                  <a:srgbClr val="00B0F0"/>
                </a:solidFill>
              </a:rPr>
              <a:t> </a:t>
            </a:r>
            <a:r>
              <a:rPr lang="zh-CN" altLang="en-US" sz="2800">
                <a:solidFill>
                  <a:srgbClr val="00B0F0"/>
                </a:solidFill>
              </a:rPr>
              <a:t>法家 </a:t>
            </a:r>
            <a:r>
              <a:rPr lang="cs-CZ" sz="2800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fǎjiā</a:t>
            </a:r>
            <a:r>
              <a:rPr lang="cs-CZ" sz="2800">
                <a:solidFill>
                  <a:srgbClr val="00B0F0"/>
                </a:solidFill>
              </a:rPr>
              <a:t>, „škola práva“)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3A2ACF9-B0A3-4E97-976F-91974A27C0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204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028D5964-9E88-4CE7-AED6-38E3E4B83C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legalismus (též legismus, </a:t>
            </a:r>
            <a:r>
              <a:rPr lang="cs-CZ" sz="2800" i="1">
                <a:solidFill>
                  <a:srgbClr val="00B0F0"/>
                </a:solidFill>
              </a:rPr>
              <a:t>fa-ťia</a:t>
            </a:r>
            <a:r>
              <a:rPr lang="cs-CZ" sz="2800">
                <a:solidFill>
                  <a:srgbClr val="00B0F0"/>
                </a:solidFill>
              </a:rPr>
              <a:t> </a:t>
            </a:r>
            <a:r>
              <a:rPr lang="zh-CN" altLang="en-US" sz="2800">
                <a:solidFill>
                  <a:srgbClr val="00B0F0"/>
                </a:solidFill>
              </a:rPr>
              <a:t>法家 </a:t>
            </a:r>
            <a:r>
              <a:rPr lang="cs-CZ" sz="2800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fǎjiā</a:t>
            </a:r>
            <a:r>
              <a:rPr lang="cs-CZ" sz="2800">
                <a:solidFill>
                  <a:srgbClr val="00B0F0"/>
                </a:solidFill>
              </a:rPr>
              <a:t>, „škola práva“)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A7C2B34-B3EA-4C10-A6AB-54C647F2A4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622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5BEB642-18AA-4C29-AA0C-7667BF5FE2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intelektuálních dějin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legalismus (též legismus, </a:t>
            </a:r>
            <a:r>
              <a:rPr lang="cs-CZ" sz="2800" i="1">
                <a:solidFill>
                  <a:srgbClr val="00B0F0"/>
                </a:solidFill>
              </a:rPr>
              <a:t>fa-ťia</a:t>
            </a:r>
            <a:r>
              <a:rPr lang="cs-CZ" sz="2800">
                <a:solidFill>
                  <a:srgbClr val="00B0F0"/>
                </a:solidFill>
              </a:rPr>
              <a:t> </a:t>
            </a:r>
            <a:r>
              <a:rPr lang="zh-CN" altLang="en-US" sz="2800">
                <a:solidFill>
                  <a:srgbClr val="00B0F0"/>
                </a:solidFill>
              </a:rPr>
              <a:t>法家 </a:t>
            </a:r>
            <a:r>
              <a:rPr lang="cs-CZ" sz="2800" i="1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fǎjiā</a:t>
            </a:r>
            <a:r>
              <a:rPr lang="cs-CZ" sz="2800">
                <a:solidFill>
                  <a:srgbClr val="00B0F0"/>
                </a:solidFill>
              </a:rPr>
              <a:t>, „škola práva“)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0B8633E-8880-4BFA-A87D-906A152811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666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11DA1AC-5FD1-4B48-9B9E-5D02CA904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Astronomická pozorování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A2D81FE-6468-4539-B002-FA9D9362A5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2333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01D1548-90D0-4764-A5CE-4F4B447D6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Astronomická pozorování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5FD00E0-9830-407D-B0CC-8262D9877DD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8472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18598803-C317-4F9D-BE6E-39D1A67BA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Astronomická pozorování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EA18F9E-FE21-4BAD-9229-18D557AADC0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355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DFE224C-3587-4D5F-8C9F-5DCDD29515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Astronomická pozorování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D415F11-2C5C-455C-8250-EC2CE550A4B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7772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90494366-E8AE-4EB4-AC05-FA285B5AB3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Šang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98C8987-B5AA-4DB2-9A64-B357D3E032D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3735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CCBE3A1-B1DF-4EF8-9C70-C3F099BA0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Astronomická pozorování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BFF48A7-2A71-4B22-8C9D-CEC3D9257D8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67303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6C0AEEC-A20F-4387-B8C8-750440CCC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Astronomická pozorování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0B2470B-1301-486D-AEE2-F94A5802407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04962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6145B9C-D139-4539-8312-6926731169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Astronomická pozorování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3DF3D1F-D2F9-4A48-AFC6-AF47F981FD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1776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42039846-2618-4F02-914B-97013EC8F0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Astronomická pozorování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84B8BC3-ED2D-4A40-B4FB-1E6BCE9E1A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6914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D60777F6-259B-46CD-A87C-8D1D9CA262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Astronomická pozorování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D7C47D1-1E7E-4B1E-A9CB-9BF1DD9D122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36789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6D125BF5-368D-4796-942B-0B55086B2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Astronomická pozorování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E2391F65-286B-4FD7-B233-BA82380C645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07664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FED545A5-A7B9-4473-A3B6-C3DE173F7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Astronomická pozorování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17B17B9A-D4D4-4077-A617-D05F1F584E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7697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723AC169-A85C-41FA-82EC-9160D081D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Astronomická pozorování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1F2DE67-A605-4139-A836-091973A155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61372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B78F67E7-DE6A-4EB2-B23D-07C218D1E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Šang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199E07B-4D81-4FC5-95B1-A9D2D5008BE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8654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A7C2362A-B46D-4655-AB04-F19D98DE5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Šang</a:t>
            </a:r>
            <a:endParaRPr lang="cs-CZ" dirty="0">
              <a:solidFill>
                <a:srgbClr val="00B0F0"/>
              </a:solidFill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D8AE3B4-F98F-4C61-A5E5-F7E59D87E64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5755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235A1F2D-50FF-4BB2-B4D3-EFC451269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Šang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36717D3F-00EE-4BE4-987B-6432B02733E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7788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 hidden="1">
            <a:extLst>
              <a:ext uri="{FF2B5EF4-FFF2-40B4-BE49-F238E27FC236}">
                <a16:creationId xmlns:a16="http://schemas.microsoft.com/office/drawing/2014/main" id="{C4939BB5-9AC4-4F9B-AFD1-87A969D31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Počátky náboženských představ</a:t>
            </a:r>
            <a:br>
              <a:rPr lang="cs-CZ"/>
            </a:br>
            <a:r>
              <a:rPr lang="cs-CZ" sz="2800">
                <a:solidFill>
                  <a:srgbClr val="00B0F0"/>
                </a:solidFill>
              </a:rPr>
              <a:t>Šang</a:t>
            </a: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095EA73E-B5AD-4144-AA6E-D6A10C920D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4960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Microsoft Office PowerPoint</Application>
  <PresentationFormat>Širokoúhlá obrazovka</PresentationFormat>
  <Paragraphs>57</Paragraphs>
  <Slides>57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57</vt:i4>
      </vt:variant>
    </vt:vector>
  </HeadingPairs>
  <TitlesOfParts>
    <vt:vector size="62" baseType="lpstr">
      <vt:lpstr>Arial</vt:lpstr>
      <vt:lpstr>Calibri</vt:lpstr>
      <vt:lpstr>Calibri Light</vt:lpstr>
      <vt:lpstr>Times New Roman</vt:lpstr>
      <vt:lpstr>Motiv Office</vt:lpstr>
      <vt:lpstr>Kapitoly z dějin čínského starověku  (do začátku 3. století n. l.)</vt:lpstr>
      <vt:lpstr>Počátky náboženských představ Šang</vt:lpstr>
      <vt:lpstr>Počátky náboženských představ Šang</vt:lpstr>
      <vt:lpstr>Počátky náboženských představ Šang</vt:lpstr>
      <vt:lpstr>Počátky náboženských představ Šang</vt:lpstr>
      <vt:lpstr>Počátky náboženských představ Šang</vt:lpstr>
      <vt:lpstr>Počátky náboženských představ Šang</vt:lpstr>
      <vt:lpstr>Počátky náboženských představ Šang</vt:lpstr>
      <vt:lpstr>Počátky náboženských představ Šang</vt:lpstr>
      <vt:lpstr>Počátky náboženských představ Čou</vt:lpstr>
      <vt:lpstr>Počátky náboženských představ Čou</vt:lpstr>
      <vt:lpstr>Počátky náboženských představ Čou</vt:lpstr>
      <vt:lpstr>Počátky náboženských představ Čou</vt:lpstr>
      <vt:lpstr>Počátky náboženských představ Čou</vt:lpstr>
      <vt:lpstr>Počátky náboženských představ Čou</vt:lpstr>
      <vt:lpstr>Počátky náboženských představ Čou</vt:lpstr>
      <vt:lpstr>Počátky náboženských představ Čou</vt:lpstr>
      <vt:lpstr>Počátky náboženských představ Čou</vt:lpstr>
      <vt:lpstr>Počátky náboženských představ Čou</vt:lpstr>
      <vt:lpstr>Počátky náboženských představ Čou, Jara a podzimy </vt:lpstr>
      <vt:lpstr>Počátky náboženských představ Čou, Jara a podzimy </vt:lpstr>
      <vt:lpstr>Počátky náboženských představ Válčící státy, dynastie Chan, Šest dynastií </vt:lpstr>
      <vt:lpstr>Kapitoly z dějin čínského starověku  (do začátku 3. století n. l.)</vt:lpstr>
      <vt:lpstr>Počátky intelektuálních dějin</vt:lpstr>
      <vt:lpstr>Počátky intelektuálních dějin</vt:lpstr>
      <vt:lpstr>Počátky intelektuálních dějin</vt:lpstr>
      <vt:lpstr>Počátky intelektuálních dějin</vt:lpstr>
      <vt:lpstr>Počátky intelektuálních dějin taoismus (tao-ťia 道家 dàojiā, „škola Cesty“)</vt:lpstr>
      <vt:lpstr>Počátky intelektuálních dějin taoismus (tao-ťia 道家 dàojiā, „škola Cesty“)</vt:lpstr>
      <vt:lpstr>Počátky intelektuálních dějin taoismus (tao-ťia 道家 dàojiā, „škola Cesty“)</vt:lpstr>
      <vt:lpstr>Počátky intelektuálních dějin moismus (též mohismus, mo-ťia 墨家 mòjiā, „Mo-c’ova škola“)</vt:lpstr>
      <vt:lpstr>Počátky intelektuálních dějin moismus (též mohismus, mo-ťia 墨家 mòjiā, „Mo-c’ova škola“)</vt:lpstr>
      <vt:lpstr>Počátky intelektuálních dějin konfuciánství (žu-ťia 儒家 rújiā, „škola učenců“)</vt:lpstr>
      <vt:lpstr>Počátky intelektuálních dějin konfuciánství (žu-ťia 儒家 rújiā, „škola učenců“)</vt:lpstr>
      <vt:lpstr>Počátky intelektuálních dějin konfuciánství (žu-ťia 儒家 rújiā, „škola učenců“)</vt:lpstr>
      <vt:lpstr>Počátky intelektuálních dějin konfuciánství (žu-ťia 儒家 rújiā, „škola učenců“)</vt:lpstr>
      <vt:lpstr>Počátky intelektuálních dějin konfuciánství (žu-ťia 儒家 rújiā, „škola učenců“)</vt:lpstr>
      <vt:lpstr>Počátky intelektuálních dějin legalismus (též legismus, fa-ťia 法家 fǎjiā, „škola práva“)</vt:lpstr>
      <vt:lpstr>Počátky intelektuálních dějin legalismus (též legismus, fa-ťia 法家 fǎjiā, „škola práva“)</vt:lpstr>
      <vt:lpstr>Počátky intelektuálních dějin legalismus (též legismus, fa-ťia 法家 fǎjiā, „škola práva“)</vt:lpstr>
      <vt:lpstr>Počátky intelektuálních dějin legalismus (též legismus, fa-ťia 法家 fǎjiā, „škola práva“)</vt:lpstr>
      <vt:lpstr>Počátky intelektuálních dějin legalismus (též legismus, fa-ťia 法家 fǎjiā, „škola práva“)</vt:lpstr>
      <vt:lpstr>Počátky intelektuálních dějin legalismus (též legismus, fa-ťia 法家 fǎjiā, „škola práva“)</vt:lpstr>
      <vt:lpstr>Počátky intelektuálních dějin legalismus (též legismus, fa-ťia 法家 fǎjiā, „škola práva“)</vt:lpstr>
      <vt:lpstr>Počátky intelektuálních dějin legalismus (též legismus, fa-ťia 法家 fǎjiā, „škola práva“)</vt:lpstr>
      <vt:lpstr>Astronomická pozorování</vt:lpstr>
      <vt:lpstr>Astronomická pozorování</vt:lpstr>
      <vt:lpstr>Astronomická pozorování</vt:lpstr>
      <vt:lpstr>Astronomická pozorování</vt:lpstr>
      <vt:lpstr>Astronomická pozorování</vt:lpstr>
      <vt:lpstr>Astronomická pozorování</vt:lpstr>
      <vt:lpstr>Astronomická pozorování</vt:lpstr>
      <vt:lpstr>Astronomická pozorování</vt:lpstr>
      <vt:lpstr>Astronomická pozorování</vt:lpstr>
      <vt:lpstr>Astronomická pozorování</vt:lpstr>
      <vt:lpstr>Astronomická pozorování</vt:lpstr>
      <vt:lpstr>Astronomická pozorování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Kapitoly z dějin čínského starověku  (do začátku 3. století n. l.)</dc:title>
  <dc:creator>Vladimír Liščák</dc:creator>
  <cp:lastModifiedBy>Vladimír Liščák</cp:lastModifiedBy>
  <cp:revision>2</cp:revision>
  <dcterms:created xsi:type="dcterms:W3CDTF">2021-04-21T09:44:08Z</dcterms:created>
  <dcterms:modified xsi:type="dcterms:W3CDTF">2021-04-21T09:45:16Z</dcterms:modified>
</cp:coreProperties>
</file>