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59"/>
  </p:notesMasterIdLst>
  <p:handoutMasterIdLst>
    <p:handoutMasterId r:id="rId60"/>
  </p:handoutMasterIdLst>
  <p:sldIdLst>
    <p:sldId id="257" r:id="rId5"/>
    <p:sldId id="258" r:id="rId6"/>
    <p:sldId id="259" r:id="rId7"/>
    <p:sldId id="274" r:id="rId8"/>
    <p:sldId id="275" r:id="rId9"/>
    <p:sldId id="273" r:id="rId10"/>
    <p:sldId id="277" r:id="rId11"/>
    <p:sldId id="260" r:id="rId12"/>
    <p:sldId id="262" r:id="rId13"/>
    <p:sldId id="261" r:id="rId14"/>
    <p:sldId id="276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8" r:id="rId26"/>
    <p:sldId id="279" r:id="rId27"/>
    <p:sldId id="283" r:id="rId28"/>
    <p:sldId id="280" r:id="rId29"/>
    <p:sldId id="281" r:id="rId30"/>
    <p:sldId id="282" r:id="rId31"/>
    <p:sldId id="284" r:id="rId32"/>
    <p:sldId id="285" r:id="rId33"/>
    <p:sldId id="286" r:id="rId34"/>
    <p:sldId id="288" r:id="rId35"/>
    <p:sldId id="287" r:id="rId36"/>
    <p:sldId id="290" r:id="rId37"/>
    <p:sldId id="289" r:id="rId38"/>
    <p:sldId id="291" r:id="rId39"/>
    <p:sldId id="292" r:id="rId40"/>
    <p:sldId id="294" r:id="rId41"/>
    <p:sldId id="295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ír Liščák" initials="VL" lastIdx="1" clrIdx="0">
    <p:extLst>
      <p:ext uri="{19B8F6BF-5375-455C-9EA6-DF929625EA0E}">
        <p15:presenceInfo xmlns:p15="http://schemas.microsoft.com/office/powerpoint/2012/main" userId="b68eed5884fd18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8"/>
  </p:normalViewPr>
  <p:slideViewPr>
    <p:cSldViewPr snapToGrid="0" snapToObjects="1">
      <p:cViewPr varScale="1">
        <p:scale>
          <a:sx n="88" d="100"/>
          <a:sy n="88" d="100"/>
        </p:scale>
        <p:origin x="4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0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F11823A-7DD4-49EE-8DA6-F89FE5AB64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6E06D5-3CEF-4234-8DBA-9E9810F434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014D-4F01-40D7-855E-F5F3967959BF}" type="datetimeFigureOut">
              <a:rPr lang="cs-CZ" smtClean="0"/>
              <a:t>22.06.2021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208DA2-44CF-4026-AD3D-1E9611A9EC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78ECD4-2E56-49C9-AC0C-2292C11745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91FF6-D802-4A91-A70D-538A29C96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470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95DC0-4F3D-4502-928F-26F59606E1E8}" type="datetimeFigureOut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DB275-2D67-46CF-B407-EBA4BCFF2B8C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50334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B275-2D67-46CF-B407-EBA4BCFF2B8C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7708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3D4DF6D9-5E3C-4563-AC3F-D5F21F43473F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4941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CB49A7-3177-43E5-834D-8377119CF888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3180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BC21EFE-3A96-4445-874B-460193A6198B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8040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E8EDE5-F8E7-416C-92E9-F49B0CF12EC4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85701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FEB2DA1-BD61-49CB-BCD5-B13C347F19DA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687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E8EDE5-F8E7-416C-92E9-F49B0CF12EC4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95172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E91DD1-0665-4428-A215-77D11DB0723B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0127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F7385F-21A4-4398-99D7-AE87F13E1711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7085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E8EDE5-F8E7-416C-92E9-F49B0CF12EC4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774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54BC7EF-6651-42B6-AA1F-20E717DFF293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586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4B1AB0F-C104-4D54-B3B5-02F146503BB8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386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54E8EDE5-F8E7-416C-92E9-F49B0CF12EC4}" type="datetime1">
              <a:rPr lang="cs-CZ" noProof="0" smtClean="0"/>
              <a:t>22.06.2021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983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 descr="člověk s batohem pozorující obzor nad horami">
            <a:extLst>
              <a:ext uri="{FF2B5EF4-FFF2-40B4-BE49-F238E27FC236}">
                <a16:creationId xmlns:a16="http://schemas.microsoft.com/office/drawing/2014/main" id="{0461DC49-1338-C24E-A3BB-5919AD12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99" cy="68593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533486"/>
            <a:ext cx="8361229" cy="2098226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chemeClr val="bg2"/>
                </a:solidFill>
              </a:rPr>
              <a:t>Putování po Hedvábné cestě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chemeClr val="bg2"/>
                </a:solidFill>
              </a:rPr>
              <a:t>PhDr. Vladimír Liščák, CSc., DSc.</a:t>
            </a:r>
          </a:p>
          <a:p>
            <a:pPr rtl="0"/>
            <a:r>
              <a:rPr lang="cs-CZ" dirty="0">
                <a:solidFill>
                  <a:schemeClr val="bg2"/>
                </a:solidFill>
              </a:rPr>
              <a:t>Orientální ústav AV ČR, Praha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620D59-EE0F-430E-92B3-208EAB40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5208185"/>
            <a:ext cx="4124325" cy="11239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109994E-74B3-4C14-A204-82CFBF0BFE0E}"/>
              </a:ext>
            </a:extLst>
          </p:cNvPr>
          <p:cNvSpPr txBox="1"/>
          <p:nvPr/>
        </p:nvSpPr>
        <p:spPr>
          <a:xfrm>
            <a:off x="4777154" y="5188329"/>
            <a:ext cx="4015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>
                    <a:lumMod val="95000"/>
                  </a:schemeClr>
                </a:solidFill>
              </a:rPr>
              <a:t>XXXIII. Letní škola historie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1. července 2021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147FC7-1BE1-4168-88D9-05F6DC5BA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357" y="529391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indent="-385200" algn="l">
              <a:lnSpc>
                <a:spcPct val="100000"/>
              </a:lnSpc>
              <a:spcBef>
                <a:spcPts val="600"/>
              </a:spcBef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 některých jazycích se nepoužívá termín „Hedvábná cesta“, ale v množném čísle „hedvábné cesty“ (např. anglicky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Silk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Roads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indent="-385200" algn="l">
              <a:lnSpc>
                <a:spcPct val="100000"/>
              </a:lnSpc>
              <a:spcBef>
                <a:spcPts val="600"/>
              </a:spcBef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Tyto cesty a trasy sloužily hlavně k přesunu surovin, potravin a luxusního zboží. Některé oblasti měly monopol na určité materiály nebo zboží: zejména Čína, která zásobovala hedvábím střední Asii, Indický subkontinent, západní Asii a středomořský svět. </a:t>
            </a:r>
          </a:p>
          <a:p>
            <a:pPr indent="-385200" algn="l">
              <a:lnSpc>
                <a:spcPct val="100000"/>
              </a:lnSpc>
              <a:spcBef>
                <a:spcPts val="600"/>
              </a:spcBef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Mnoho z vysoce hodnotného obchodního zboží bylo přepravováno na velké vzdálenosti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pomocí zvířat určených k nošení břemen a říčních plavidel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pravděpodobně s využitím řetězce různých obchodníků.</a:t>
            </a:r>
            <a:endParaRPr lang="cs-CZ" sz="1800" i="1" kern="9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6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Doprava po Hedvábné cestě probíhala zřejmě výlučně systémem karavan.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Karavana (z perského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kerván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nebo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karván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t. j. ochrana obchodu) jest větší společnost cestujících obchodníků nebo jiných pocestných, kteří hlavně v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Orientě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ale i v jiných krajinách všech dílů světa, z jistých míst a v stejné době určité cesty vykonávají. Toto společné cestování značného počtu osob děje se hlavně proto, že při neschůdnosti cest ve stepích a pouštích obtíže z toho plynoucí ve společnosti snadněji se překonávají a že při nejistotě v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Orientě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vůbec panující snáze jest se chrániti proti loupežným útokům.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Tato výstižná definice z 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Ottova slovníku naučného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platila po celá staletí i pro karavany putující po Hedvábné cestě.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Ottův slovník naučný.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Illustrovaná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encyklopædie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obecných vědomostí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Díl XIII, s. 1017.</a:t>
            </a:r>
            <a:endParaRPr lang="cs-CZ" sz="18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1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74">
            <a:extLst>
              <a:ext uri="{FF2B5EF4-FFF2-40B4-BE49-F238E27FC236}">
                <a16:creationId xmlns:a16="http://schemas.microsoft.com/office/drawing/2014/main" id="{0C8CFD03-CA5E-4DE9-971B-494BC33C2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76">
            <a:extLst>
              <a:ext uri="{FF2B5EF4-FFF2-40B4-BE49-F238E27FC236}">
                <a16:creationId xmlns:a16="http://schemas.microsoft.com/office/drawing/2014/main" id="{DF3E042E-0128-4703-80F2-E35DD2DC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DF9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ak se putovalo námořní Hedvábnou stezkou? – Epochaplus.cz">
            <a:extLst>
              <a:ext uri="{FF2B5EF4-FFF2-40B4-BE49-F238E27FC236}">
                <a16:creationId xmlns:a16="http://schemas.microsoft.com/office/drawing/2014/main" id="{90EC53C9-8C38-45BA-B6F3-DAEE4A5ED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46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 Hedvábné cesty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otevření této významné cesty z Číny na Západ ve druhé polovině 2. století před n. l. stála především snaha získat západní spojence v boji proti hrozbě severních kočovníků.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Své moderní jméno Hedvábná cesta dostala až dva tisíce let poté, co po ní putoval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chanský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vyslanec do střední Asie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Čang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Čchien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张骞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/ </a:t>
            </a:r>
            <a:r>
              <a:rPr lang="zh-CN" sz="18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張騫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Zhāng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Qiān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asi 195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114/113 před n. l.).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Nikdy to nebyla pouze jediná cesta – i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Čchien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se ze střední Asie vracel jinou cestou, než po které na Západ odcházel – a cesty se měnily podle politické situace i podle klimatických změn.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Jak se střídaly čínské dynastie a jejich politické schopnosti, určité cesty bývaly vystaveny útokům banditů a nájezdníků a stávaly se pro karavany nebezpečnými.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Stejně tak změny v zásobování vodou v určitých dobách výrazně ovlivnily jejich směr.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Termín „cesta“ také nemůžeme chápat v dnešním doslovném smyslu – často se jednalo pouze o určité směry stepí nebo pouští bez jakýchkoli vymezených „silnic“.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98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 Hedvábné cesty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Transkontinentální obchod a doprava probíhaly po určitých etapách.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Většina států na Hedvábné cestě obchodovala se svými nejbližšími sousedy a cestovatelé byli jakýmisi účastníky „štafetového závodu“ přes třetinu světa.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Čínští obchodníci se pravděpodobně neodvažovali dále než na okraj pouště Taklamakan, kde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Parthové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Sogdové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a kdo byl právě u moci nad nejbližšími oázami – přebírali zboží a dopravovali ho dále na západ.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 nich zboží zase přebírali Peršané a Syřané, kteří obchodovali s Řeky a Židy – a ti opět s Římany.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Lidí, kteří prošli celou délku Hedvábné cesty, je tak málo, že většinu z nich známe jmény.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Jejich zážitky byly tak vzácné, že je zaznamenali v cestopisech.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úsek - </a:t>
            </a:r>
            <a:r>
              <a:rPr lang="cs-CZ" sz="4400" kern="900" dirty="0" err="1">
                <a:effectLst/>
                <a:ea typeface="SimSun" panose="02010600030101010101" pitchFamily="2" charset="-122"/>
              </a:rPr>
              <a:t>Tchienšanský</a:t>
            </a:r>
            <a:r>
              <a:rPr lang="cs-CZ" sz="4400" kern="900" dirty="0">
                <a:effectLst/>
                <a:ea typeface="SimSun" panose="02010600030101010101" pitchFamily="2" charset="-122"/>
              </a:rPr>
              <a:t> koridor</a:t>
            </a:r>
            <a:r>
              <a:rPr lang="cs-CZ" sz="4400" kern="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Jedním z hlavních úseků této rozsáhlé sítě Hedvábné cesty byl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Tchienšanský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koridor (čínsky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Tchien-šan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-tao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800" kern="9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天山廊道</a:t>
            </a:r>
            <a:r>
              <a:rPr lang="zh-CN" sz="18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Tiānshān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Lángdào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Táhne se do vzdálenosti asi 5 000 km a zahrnuje komplexní síť obchodních cest, dlouhou přibližně 8 700 km, které spojovaly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Čchang-an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Si-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ve střední Číně se srdcem střední Asie mezi 2. stoletím před n. l. a 1. stoletím našeho letopočtu, kdy dálkový obchod s vysoce hodnotným zbožím, zejména hedvábím, začal fungovat mezi Čínskou a Římskou říší.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Hedvábná cesta vzkvétala mezi 6. a 14. stoletím a zůstala hlavní obchodní trasou až do 16. století.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Koridor prochází Čínou, Kyrgyzstánem a Kazachstánem. </a:t>
            </a:r>
          </a:p>
        </p:txBody>
      </p:sp>
    </p:spTree>
    <p:extLst>
      <p:ext uri="{BB962C8B-B14F-4D97-AF65-F5344CB8AC3E}">
        <p14:creationId xmlns:p14="http://schemas.microsoft.com/office/powerpoint/2010/main" val="137838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Památka UNESCO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roce 2014 byl tento úsek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Hedvábné cesty zařazen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seznam světového kulturního dědictví UNESCO pod názvem „Hedvábná cesta: síť cest v koridoru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Čchang-an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Tchien-šan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 (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Silk Roads: the Routes Network of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Chang‘an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Tianshan Corridor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Zahrnuje řadu lokalit, budov, archeologických nalezišť na území centrální a západní Číny, Kazachstánu a Kyrgyzstánu, celkem třicet tři míst, zahrnujících hlavní města, palácové komplexy různých říší a chanátů, obchodní osady, buddhistické jeskynní chrámy, starověké cesty, poštovní stanice, průsmyky, majákové věže, části Velké zdi, opevnění, hrobky a náboženské budovy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Památka sestává z 33 lokalit, z toho 22 v Číně, 8 v Kazachstánu (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Talaská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dolina a dolina řeky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Ili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a 3 v Kyrgyzstánu (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Čujská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dolina).</a:t>
            </a:r>
          </a:p>
        </p:txBody>
      </p:sp>
    </p:spTree>
    <p:extLst>
      <p:ext uri="{BB962C8B-B14F-4D97-AF65-F5344CB8AC3E}">
        <p14:creationId xmlns:p14="http://schemas.microsoft.com/office/powerpoint/2010/main" val="224487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2412B5-24D5-4254-BA84-C2EF54230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1" b="14112"/>
          <a:stretch/>
        </p:blipFill>
        <p:spPr>
          <a:xfrm>
            <a:off x="1036321" y="321732"/>
            <a:ext cx="10833946" cy="61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66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341F0936-393D-4CED-B35A-356FA71F0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" r="21423"/>
          <a:stretch/>
        </p:blipFill>
        <p:spPr>
          <a:xfrm>
            <a:off x="1036321" y="321732"/>
            <a:ext cx="10833946" cy="61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2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a význam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67886"/>
            <a:ext cx="9996853" cy="4167554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Chanská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dynastie rozšířila středoasijskou část obchodních cest kolem roku 114 před n. l. prostřednictvím poselstev a průzkumných výprav čínského císařského vyslance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Čchiena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jakož i několika vojenských výprav.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Číňané se velmi zajímali o bezpečnost svých obchodních produktů a prodloužili Čínskou zeď, aby zajistili ochranu obchodní cesty.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Většina území, kterým karavany procházely po Hedvábné cestě, byla místem střetů mezi usedlým a kočovným obyvatelstvem – zprvu mezi zemědělci a kočovnými pastevci, později mezi obyvateli měst a vysoce mobilními silami, které je olupovaly a útočily na jejich obchodní karavany a jež dovedly dokonce pohltit celé národy.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určitých dobách území na západě, kde jsou dnes města Biškek (hlavní město Kyrgyzstánu)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Almaty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(město na jihu Kazachstánu), až po pákistánské údolí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Hunza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patřila pod čínskou suverenitu.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dobách cizí okupace se Čína zase „smršťovala“ do svých tradičních hranic za Velkou čínskou zeď a východně od Tun-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chuangu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někdy dokonce na jih od Dlouhé řeky (v češtině známější pod jménem Jang-c’-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ťiang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i když ten název označuje pouze malou část na jejím dolním toku).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0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286000"/>
            <a:ext cx="6134100" cy="3581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Putování po Hedvábné cestě. Cesta staletími mezi Čínou a Evropou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To je název připravovaného nového vydání mé publikace o Hedvábné cestě, kterou jsem publikoval již před 21 lety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Čína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 Dobrodružství Hedvábné cesty. Po stopách styků Východ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 Západ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Praha,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SetOut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2000)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dnešní přednášku jsem vybral několik kapitol.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267E7A-D44F-4B54-8AC1-1BBE39BB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990600"/>
            <a:ext cx="46196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a význam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5244"/>
            <a:ext cx="9996853" cy="4440196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Dějiny Hedvábné cesty jsou též dějinami růstu a poklesu moci čínských dynastií a dalších národů, které v dobách čínské slabosti nad ní převzaly kontrolu.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Potomci řady těchto národů dosud tvoří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nechanské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(„nečínské“) etnické skupiny a národy, zejména v západní části dnešní Čínské lidové republiky. Je to rovněž příběh neohrožených cestovatelů, a to jak Číňanů, tak lidí ze Západu, kteří tuto cestu podstoupili, bez ohledu na zmatky občanských válek a lupičství, aby přinesli novinky z velmi vzdálených míst.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Číňané si skoro do poloviny 1. tisíciletí n. l. drželi tajemství výroby hedvábí.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Když pak bylo vyzrazeno, jeho transport začal probíhat oběma směry.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Například perské hedvábné látky se poté dovážely do Číny, kde byly ceněné kvůli svým vzorům.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Jako další komodity se z Číny vyvážel hlavně papír, porcelán, koření, léčiva, barviva, parfémy nebo drahokamy.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Naopak do východní Asie putovalo zlato, stříbro, nefrit a jadeit, slonovina, sklo, tepané předměty, koberce, lněné a vlněné látky, koření, datle, víno, koně a otroci. Zejména sklo bylo Číňany velmi ceněno.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8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Obchod na Hedvábné cestě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5244"/>
            <a:ext cx="9996853" cy="4440196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Obchod na Hedvábné cestě hrál významnou roli v rozvoji civilizací Číny, Koreje, Japonska, Indického subkontinentu, Íránu, Evropy, Afrického rohu a Arábie tím, že zahájil dálkové politické a ekonomické vztahy mezi civilizacemi.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Ačkoli hedvábí bylo hlavní obchodní zboží vyvážené z Číny, vyměňovalo se i mnoho dalších zboží a myšlenek, včetně náboženství (zejména buddhismu), synkretických filozofií, věd a technologií, jako je papír a střelný prach.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Hedvábná cesta byla tedy vedle hospodářského obchodu cestou kulturního obchodu mezi civilizacemi podél její sítě.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Nemoci, zejména mor, se rovněž rozšířily po Hedvábné cestě.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3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Hedvábné cestě oběma směry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4242"/>
            <a:ext cx="9996853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 staletí putovali obchodníci, diplomatická poselstva, poutníci a misionáři různých náboženství, dobrodruzi i celé národy ze Západu na Východ a opačně se svými koni, velbloudy, mezky a mulami nekonečnými středoasijskými stepmi a pouštěmi, náhorními plošinami a horskými průsmyky po významné cestě, kterou zřejmě znali pod různými jmény.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Italští cestovatelé 13. a 14. století putovali zcela jistě po jiné trase, než po jaké dováželi z Číny své zboží arabští středověcí kupci.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Rovněž tak Byzantinci měli své obchodní cesty, jiné cesty vedly na jih do Indie.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čínských historických pramenech se například objevují pouze obecné názvy jednotlivých větví jako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severní cesta“ (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pej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-tao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北道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běidào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„jižní cesta“ (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nan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-tao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南道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nándào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„střední cesta“ (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čung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-tao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中道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zhōngdào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„přímá cesta“ (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č’-tao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直道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zhídào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„nová cesta“ (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sin-tao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新道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xīndào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„nová severní cesta“ (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pej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-tao </a:t>
            </a:r>
            <a:r>
              <a:rPr lang="zh-CN" sz="1600" i="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新北道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xīn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běidào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apod.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1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FF7DD9D-228D-4B97-A6AC-6D8FB204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cs-CZ" dirty="0"/>
              <a:t>Koňská a čajová cesta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6473307" cy="35814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Jednou z nejvýznamnějších tras byla „stará koňská a čajová cesta“ (čínsky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čcha-ma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ku-tao </a:t>
            </a:r>
            <a:r>
              <a:rPr lang="zh-CN" sz="1800" kern="9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茶马古道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/ </a:t>
            </a:r>
            <a:r>
              <a:rPr lang="zh-CN" sz="1800" kern="9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茶馬古道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chámǎ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gǔdào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označovaná někdy jako Jižní hedvábná cesta,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síť karavanních cest vinoucích se přes hory S’-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čchuanu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Jün-nanu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Tibetu v jihozápadní Číně, po nichž se dopravoval čaj z Číny především do Tibetu, ale i do Indie, koně z Tibetu do Číny, sůl z Číny do Tibetu, hedvábí z Číny a v 19. století i opium do Číny.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Dochovaly se četné archeologické doklady a památky, včetně tras, mostů, stanic, tržních měst, paláců, poštovních stanic, svatyň a chrámů podél této cesty.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Kromě významu cesty pro obchodní činnost byla mnohem důležitější pro kulturní výměnu mezi Indickým subkontinentem, Tibetem a jihozápadní Čínou.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Zejména byla životně důležitá pro vzájemnou výměnu buddhismu mezi Čínou a jižní Asií.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AE37DBE-5576-4E27-97C0-75925347A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878F483C-FC2E-4212-ABEE-366178A6F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1"/>
          <a:stretch/>
        </p:blipFill>
        <p:spPr bwMode="auto">
          <a:xfrm>
            <a:off x="7589854" y="10"/>
            <a:ext cx="46021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3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cs-CZ" dirty="0"/>
              <a:t>Koňská a čajová cesta</a:t>
            </a:r>
          </a:p>
        </p:txBody>
      </p:sp>
      <p:sp>
        <p:nvSpPr>
          <p:cNvPr id="7172" name="Rectangle 73">
            <a:extLst>
              <a:ext uri="{FF2B5EF4-FFF2-40B4-BE49-F238E27FC236}">
                <a16:creationId xmlns:a16="http://schemas.microsoft.com/office/drawing/2014/main" id="{5A4829B7-47EE-4685-ADC0-DE464C22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Ancient Tea &amp; Horse Road - LANTea House">
            <a:extLst>
              <a:ext uri="{FF2B5EF4-FFF2-40B4-BE49-F238E27FC236}">
                <a16:creationId xmlns:a16="http://schemas.microsoft.com/office/drawing/2014/main" id="{FC4F5869-3521-4851-8E2F-570588A7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61" y="1235059"/>
            <a:ext cx="6517065" cy="40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 posledních letech byl připraven návrh na zařazení Jižní hedvábné cesty na seznam UNESCO. – Lin 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Chih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-Hung, Roland, 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Geng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Yangyang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Paydar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Maria: 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Support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preparation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World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Heritage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Serial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Nomination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of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Silk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Roads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in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South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Asia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cs-CZ" sz="19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final</a:t>
            </a:r>
            <a:r>
              <a:rPr lang="cs-CZ" sz="1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report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UNESCO 2016. (https://unesdoc.unesco.org/</a:t>
            </a:r>
            <a:r>
              <a:rPr lang="cs-CZ" sz="19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ark</a:t>
            </a:r>
            <a:r>
              <a:rPr lang="cs-CZ" sz="1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:/48223/pf0000246096)</a:t>
            </a:r>
            <a:endParaRPr lang="cs-CZ" sz="19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Tumblr">
            <a:extLst>
              <a:ext uri="{FF2B5EF4-FFF2-40B4-BE49-F238E27FC236}">
                <a16:creationId xmlns:a16="http://schemas.microsoft.com/office/drawing/2014/main" id="{D8323C64-661D-4ED2-913E-28CCE0600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b="151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0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ea Horse Road - Wikiwand">
            <a:extLst>
              <a:ext uri="{FF2B5EF4-FFF2-40B4-BE49-F238E27FC236}">
                <a16:creationId xmlns:a16="http://schemas.microsoft.com/office/drawing/2014/main" id="{C6694D96-11C6-46C1-B4A9-53D194A65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r="10840"/>
          <a:stretch/>
        </p:blipFill>
        <p:spPr bwMode="auto">
          <a:xfrm>
            <a:off x="20" y="10"/>
            <a:ext cx="465427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cing China's Ancient Tea-Horse Road to Tibet">
            <a:extLst>
              <a:ext uri="{FF2B5EF4-FFF2-40B4-BE49-F238E27FC236}">
                <a16:creationId xmlns:a16="http://schemas.microsoft.com/office/drawing/2014/main" id="{BDFB16BF-52BD-4F62-96E2-F492596AF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7723"/>
          <a:stretch/>
        </p:blipFill>
        <p:spPr bwMode="auto">
          <a:xfrm>
            <a:off x="4654294" y="10"/>
            <a:ext cx="753770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22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 Hedvábné cestě oběma směry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4242"/>
            <a:ext cx="9996853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Poutníci ze Západu většinou přecházeli průsmyky v pohoří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Tchien-šan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(česky též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Ťan-šan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čínsky </a:t>
            </a:r>
            <a:r>
              <a:rPr lang="zh-CN" sz="16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</a:rPr>
              <a:t>天山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Tiān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Shān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aby se dostali do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Tarimské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pánve s jejími oázami při vodních tocích, z nichž hlavní řeka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Tarim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se vlévala do slaného jezera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Lobnor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Kdysi to bylo rozsáhlé jezero o délce až 100 kilometrů a šířce mezi 25 a 40 kilometry.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Dnes je to vysychající mělké jezero (průměrná hloubka 1 až 2 metry), napájené především vodami řeky Konče (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Končedarja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s proměnlivým tokem, což způsobuje zvláštní jev „putování jezera“.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některých letech totiž řeka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Tarim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ani nedotéká do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Lobnoru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odklání se na jih.</a:t>
            </a:r>
            <a:endParaRPr lang="cs-CZ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4D6825-29A7-438C-98E5-DD42D603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412" y="3833770"/>
            <a:ext cx="6797100" cy="29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cs-CZ"/>
              <a:t>Po Hedvábné cestě oběma směry</a:t>
            </a: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C3E1F-F848-429E-A6D6-86E45FBD3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4CDD7C-0CE2-4B7E-BB4E-4A89A851B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89" y="465831"/>
            <a:ext cx="5641325" cy="5401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jižním okraji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Tarimské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pánve leží stará obchodní střediska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Kašgar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Chotan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Kerija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-lan při jezeru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Lobnor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Odtud jižní větev Hedvábné cesty pokračovala do Tun-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chuangu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považovaného za západní bránu Číny.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Leží v dnešní provincii Kan-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z něj cesta procházela dál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Kansuským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koridorem (též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Chesiský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koridor)</a:t>
            </a:r>
            <a:r>
              <a:rPr lang="cs-CZ" sz="16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mezi pouští Gobi a pohořím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Nan-šan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zh-CN" sz="1600" kern="9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南山</a:t>
            </a:r>
            <a:r>
              <a:rPr lang="zh-CN" sz="16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Nán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Shān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„Jižní hory“) 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až do Lan-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6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兰州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zh-CN" sz="16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蘭州</a:t>
            </a:r>
            <a:r>
              <a:rPr lang="zh-CN" sz="16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Lánzhōu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nynějšího správního střediska provincie Kan-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důležitého železničního uzlu. </a:t>
            </a:r>
          </a:p>
          <a:p>
            <a:pPr>
              <a:spcBef>
                <a:spcPts val="600"/>
              </a:spcBef>
              <a:tabLst>
                <a:tab pos="180340" algn="l"/>
              </a:tabLs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 Lan-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pak směřovala do sídelního města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Čchang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-anu.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cs-CZ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7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 Hedvábné cestě oběma směry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4242"/>
            <a:ext cx="9996853" cy="4591198"/>
          </a:xfrm>
        </p:spPr>
        <p:txBody>
          <a:bodyPr>
            <a:noAutofit/>
          </a:bodyPr>
          <a:lstStyle/>
          <a:p>
            <a:pPr indent="270510" algn="l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 ve 4. století došlo na jižní cestě k významné klimatické změně, v jejímž důsledku vysychaly oázy a obchodní trasy se přesunuly severněji. </a:t>
            </a:r>
          </a:p>
          <a:p>
            <a:pPr indent="270510" algn="l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 5. století karavany obcházely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Tarimskou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pánev severní trasou přes oázu v 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Turfanské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proláklině, další důležitý uzel na Hedvábné cestě. </a:t>
            </a:r>
          </a:p>
          <a:p>
            <a:pPr indent="270510" algn="l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Odtud pokračovaly buď přes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Tchien-šan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dnešního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Urumči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správního střediska Sin-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ťiangu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nebo dále na východ přes Tun-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kde se severní a jižní cesta spojovaly, až do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-anu.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0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cs-CZ" dirty="0"/>
              <a:t>Hedvábná cesta nebo „hedvábná stezka“?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4357BE-12C1-44A2-9602-77A2B54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0AC1B4-1F5B-43D6-9393-6B3E558E3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"/>
          <a:stretch/>
        </p:blipFill>
        <p:spPr bwMode="auto">
          <a:xfrm>
            <a:off x="1069661" y="645106"/>
            <a:ext cx="3521553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1" y="2286000"/>
            <a:ext cx="7113994" cy="3581400"/>
          </a:xfrm>
        </p:spPr>
        <p:txBody>
          <a:bodyPr>
            <a:norm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„Hedvábná cesta“ se v češtině často nesprávně označuje jako „Hedvábná stezka“, či dokonce „hedvábná stezka“.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Moderní název této dálkové cesty (německy 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Die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Seidenstraße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anglicky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Silk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Road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nebo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Silk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Route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francouzsky 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Route de la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soie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rusky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Velikij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šëlkovyj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put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Великий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шeлковый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путь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čínsky 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S’-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čchou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č’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9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丝绸之路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/ </a:t>
            </a:r>
            <a:r>
              <a:rPr lang="zh-CN" sz="19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絲綢之路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Sīchóu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zhī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či </a:t>
            </a:r>
            <a:r>
              <a:rPr lang="cs-CZ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S’-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sz="19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丝路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zh-CN" sz="1900" kern="9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絲路 </a:t>
            </a:r>
            <a:r>
              <a:rPr lang="cs-CZ" sz="19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Sīlù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apod.) vznikl až ve druhé polovině 19. století a vděčíme za něj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9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Ferdinandovi</a:t>
            </a:r>
            <a:r>
              <a:rPr lang="cs-CZ" sz="1900" b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Paulovi Wilhelmovi, </a:t>
            </a:r>
            <a:r>
              <a:rPr lang="cs-CZ" sz="19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svobodnému pánu 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[baronu]</a:t>
            </a:r>
            <a:r>
              <a:rPr lang="cs-CZ" sz="19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von </a:t>
            </a:r>
            <a:r>
              <a:rPr lang="cs-CZ" sz="19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Richthofen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de-DE" sz="19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Ferdinand Paul Wilhelm, Freiherr von Richthofen</a:t>
            </a:r>
            <a:r>
              <a:rPr lang="cs-CZ" sz="19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1833–1905).</a:t>
            </a:r>
            <a:endParaRPr lang="cs-CZ" sz="19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4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První setkání Východu se Západem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4242"/>
            <a:ext cx="9996853" cy="45911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Doložené styky mezi Čínou a Západem sahají do doby asi tisíc let před naším letopočtem.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Archeologické nálezy posledních desetiletí dokládají obchodní styky mezi střední Asií a oblastmi v dnešní Číně již od druhé poloviny 1. tisíciletí před n. l.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Západ měl pro starověké Číňany i jiný, řekněme politický význam – vždyť nejstarší kmenové svazy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Šang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přišly do střední Číny právě ze západu.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Západ byl ve starých dobách pro Číňany obestřen tajemstvím, což se odrazilo například v mytologii.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Legendární Žlutý císař (podle tradice „žil“ v letech 2697–2598 před n. l.) a po něm i další bohové a hrdinové žili v tajemných horách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Kchun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-lun (</a:t>
            </a:r>
            <a:r>
              <a:rPr lang="zh-CN" sz="1800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昆仑山</a:t>
            </a:r>
            <a:r>
              <a:rPr lang="cs-CZ" sz="1800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, </a:t>
            </a:r>
            <a:r>
              <a:rPr lang="zh-CN" sz="1800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崑崙山</a:t>
            </a:r>
            <a:r>
              <a:rPr lang="zh-CN" sz="1800" kern="9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Kūnlún</a:t>
            </a:r>
            <a:r>
              <a:rPr lang="cs-CZ" sz="1800" i="1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cs-CZ" sz="1800" i="1" kern="900" dirty="0" err="1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Shān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kdesi na západě.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Sem byly situovány i velké pouště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Chua-liou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滑流</a:t>
            </a:r>
            <a:r>
              <a:rPr lang="zh-CN" sz="18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Huáliú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„proudící písek“)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Liou-ša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流沙</a:t>
            </a:r>
            <a:r>
              <a:rPr lang="cs-CZ" altLang="zh-CN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Liúshā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„tekuté písky“, snad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dnešní poušť Taklamakan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1972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Top 8 Most Beautiful Deserts in China | ChinaWhisper">
            <a:extLst>
              <a:ext uri="{FF2B5EF4-FFF2-40B4-BE49-F238E27FC236}">
                <a16:creationId xmlns:a16="http://schemas.microsoft.com/office/drawing/2014/main" id="{9B9ADFF6-116E-4C5D-A8B7-681DF8462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792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aklamakan Desert is the largest in China – China Travel Tips –  Tour-Beijing.com">
            <a:extLst>
              <a:ext uri="{FF2B5EF4-FFF2-40B4-BE49-F238E27FC236}">
                <a16:creationId xmlns:a16="http://schemas.microsoft.com/office/drawing/2014/main" id="{78775A43-3C95-47BB-8E8D-0573B83A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1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aklamakan Desert | China &amp; Asia Cultural Travel">
            <a:extLst>
              <a:ext uri="{FF2B5EF4-FFF2-40B4-BE49-F238E27FC236}">
                <a16:creationId xmlns:a16="http://schemas.microsoft.com/office/drawing/2014/main" id="{3FC52644-9A03-4177-BFB1-7D1E061A9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r="16804" b="-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51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První setkání Východu se Západem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4242"/>
            <a:ext cx="4428309" cy="45911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 pohoří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Kchun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-lun byl od nejstarších dob kladen domov Královské matky Západu (Si-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-mu </a:t>
            </a:r>
            <a:r>
              <a:rPr lang="zh-CN" sz="1800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西王母</a:t>
            </a:r>
            <a:r>
              <a:rPr lang="zh-CN" sz="1800" kern="9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Xī</a:t>
            </a:r>
            <a:r>
              <a:rPr lang="cs-CZ" sz="1800" i="1" kern="9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cs-CZ" sz="1800" i="1" kern="900" dirty="0" err="1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Wángmǔ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v jejíž zahradě rostly broskve nesmrtelnosti.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První zmínky o tomto božstvu najdeme již na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šangských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věštebných destičkách ze 13. století před n. l.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Jako první historická osobnost údajně navštívil tento ráj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čouský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král Mu-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altLang="en-US" sz="1800" b="0" i="0" dirty="0">
                <a:solidFill>
                  <a:srgbClr val="202122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穆王</a:t>
            </a:r>
            <a:r>
              <a:rPr lang="cs-CZ" altLang="zh-CN" sz="18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b="0" i="1" dirty="0" err="1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Mùwáng</a:t>
            </a:r>
            <a:r>
              <a:rPr lang="cs-CZ" sz="1800" b="0" i="1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vládl asi v letech 956 až 918 před n. l.), který zde zřídil kamenný památník.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114560B-508D-4D32-9A80-B1D4E9BB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54" y="1670458"/>
            <a:ext cx="6096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94EF3D-AB6E-4398-A218-599C902F85BC}"/>
              </a:ext>
            </a:extLst>
          </p:cNvPr>
          <p:cNvSpPr txBox="1"/>
          <p:nvPr/>
        </p:nvSpPr>
        <p:spPr>
          <a:xfrm>
            <a:off x="5947954" y="53983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Královská matka Západu, vyobrazení na keramice ze 3. století</a:t>
            </a:r>
          </a:p>
        </p:txBody>
      </p:sp>
    </p:spTree>
    <p:extLst>
      <p:ext uri="{BB962C8B-B14F-4D97-AF65-F5344CB8AC3E}">
        <p14:creationId xmlns:p14="http://schemas.microsoft.com/office/powerpoint/2010/main" val="52933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1898988-9EAC-4AF6-86C2-F8CCCB84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74" y="0"/>
            <a:ext cx="6017026" cy="60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583C754-ABA1-493A-A1A0-79A309E94F7E}"/>
              </a:ext>
            </a:extLst>
          </p:cNvPr>
          <p:cNvSpPr txBox="1"/>
          <p:nvPr/>
        </p:nvSpPr>
        <p:spPr>
          <a:xfrm>
            <a:off x="3495274" y="61301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Údajné setkání Královské matky Západu a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čouského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krále Mu-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wanga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korejská malba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2621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První setkání Východu se Západem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35835"/>
            <a:ext cx="6918960" cy="45911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Údajné setkání Královské matky Západu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čouského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krále Mu-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wanga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je popsáno v celé řadě čínských starověkých pramenů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latin typeface="Cambria" panose="02040503050406030204" pitchFamily="18" charset="0"/>
                <a:ea typeface="Cambria" panose="02040503050406030204" pitchFamily="18" charset="0"/>
              </a:rPr>
              <a:t>Vloni dokonce vyšla tato knížka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Hong Yuan: 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Zhou King </a:t>
            </a:r>
            <a:r>
              <a:rPr lang="en-US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Muwang's</a:t>
            </a:r>
            <a:r>
              <a:rPr lang="en-US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Travels: A Fictional Dissection of Ancient China’s Rendezvous with Queen Mother of the West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Published by Independently Published, United States, 2020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215D400-D910-49F0-9135-1EFB4417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07" y="1787484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05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První setkání Východu se Západem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8982891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Když se v důsledku územní expanze začaly hranice posouvat dále na západ, ten se Číně stále více přibližoval.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 dynastie Západní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vznikl název 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Si-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jü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西域</a:t>
            </a:r>
            <a:r>
              <a:rPr lang="cs-CZ" altLang="zh-CN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Xīyù</a:t>
            </a:r>
            <a:r>
              <a:rPr lang="cs-CZ" sz="1800" kern="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„Západní kraj“), jenž zprvu označoval území na západ od průsmyku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Jü-men-kuan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玉门关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zh-CN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玉門關</a:t>
            </a:r>
            <a:r>
              <a:rPr lang="zh-C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Yùmén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Guān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„Průsmyk nefritové brány“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a na východ od pohoří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Cchung-ling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sz="18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葱岭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zh-CN" sz="1800" kern="9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蔥嶺</a:t>
            </a:r>
            <a:r>
              <a:rPr lang="zh-CN" sz="18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Cōng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Lǐng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„Cibulové pohoří“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tj. zhruba území Východního Turkestánu. </a:t>
            </a: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6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Cchung-ling</a:t>
            </a:r>
            <a:r>
              <a:rPr lang="cs-CZ" sz="16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byl </a:t>
            </a:r>
            <a:r>
              <a:rPr lang="cs-CZ" sz="160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starověký název pro soubor horských pásem, zahrnující Pamír, </a:t>
            </a:r>
            <a:r>
              <a:rPr lang="cs-CZ" sz="16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Kchun</a:t>
            </a:r>
            <a:r>
              <a:rPr lang="cs-CZ" sz="160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-lun a západní část pohoří </a:t>
            </a:r>
            <a:r>
              <a:rPr lang="cs-CZ" sz="16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Karákóram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cs-CZ" sz="1800" kern="9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Toto území již několik století bylo důležitým průsečíkem obchodních cest a místem kvetoucích městských států.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postupem času se označení 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Si-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jü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což můžeme volně chápat jako ekvivalent našeho pojmu „Západ“, rozšířilo na střední a západní Asii, Indický subkontinent a zasáhlo až na východ Evropy a sever Afriky.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Teprve od konce 19. století se toto jméno postupně přestalo používat.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42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甘肃敦煌玉门关自驾旅游攻略，玉门关自驾游景点推荐">
            <a:extLst>
              <a:ext uri="{FF2B5EF4-FFF2-40B4-BE49-F238E27FC236}">
                <a16:creationId xmlns:a16="http://schemas.microsoft.com/office/drawing/2014/main" id="{BDFBCB51-02A7-4436-B6EB-00DFC1858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24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黄河远上白云间，一片孤城万仞山。羌笛何须怨杨柳，春风不度玉门关。”全诗,翻译,意思,上一句和下一句- 王之涣的诗句- 可可诗词网">
            <a:extLst>
              <a:ext uri="{FF2B5EF4-FFF2-40B4-BE49-F238E27FC236}">
                <a16:creationId xmlns:a16="http://schemas.microsoft.com/office/drawing/2014/main" id="{1816E8D7-4C2A-4F0A-B10A-0E379B1C1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13068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玉门关：长风万里，此关难度？-别克官方网站">
            <a:extLst>
              <a:ext uri="{FF2B5EF4-FFF2-40B4-BE49-F238E27FC236}">
                <a16:creationId xmlns:a16="http://schemas.microsoft.com/office/drawing/2014/main" id="{9586F417-D4A3-4365-A552-98F2E5F4C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4053" b="-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4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Cestovatelé a vyslanci k Mongolům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9374778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Cestující kupci vůbec hráli důležitou roli ve sbližování středověkého Východu a Západu.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Pravděpodobně prvním známým Evropanem, který se ve středověku přiblížil k hranicím Číny (nebo dokonce Čínu navštívil), byl španělský rabín Benjamin z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Tudely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(1130–1173).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Roku 1159 se vydal ze Zaragozy, hlavního města Aragonie na východ, aby navázal styky se vzdálenými židovskými komunitami.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 Marseille se nejdříve přepravil do severní Itálie, prošel Itálií od severu k jihu, pak se přeplavil na řecký ostrov Korfu, přes Euboiu a Soluň dojel do Cařihradu.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Navštívil ostrovy Rhodos a Kypr, Malou Asii, Palestinu, Sýrii, Mezopotámii a Persii.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Odtud putoval do Samarkandu – ve své zprávě uvádí, že ze Samarkandu jsou čtyři dny cesty do Tibetu, avšak není jisté, zda v Tibetu skutečně byl.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Stejně tak není jisté, zda ze Samarkandu putoval dále po Hedvábné cestě přes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Kašgar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Jarkand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Chotanu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nebo zda se obrátil rovnou na jih a cestoval východní Persií podél Tigridu do Perského zálivu.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9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Cestovatelé a vyslanci k Mongolům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7465637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Perském zálivu Benjamin z </a:t>
            </a:r>
            <a:r>
              <a:rPr lang="cs-CZ" sz="16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Tudely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navštívil Bahrajn a dále pokračoval Arabským mořem k Indii a podél jejího pobřeží na jih. Popsal ostrov </a:t>
            </a:r>
            <a:r>
              <a:rPr lang="cs-CZ" sz="16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Ibrig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(dnešní Šrí Lanka) a zemi </a:t>
            </a:r>
            <a:r>
              <a:rPr lang="cs-CZ" sz="16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Zin</a:t>
            </a: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jak označoval Čínu.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 když nezmiňuje skutečnou návštěvu, jeho popis Číny zahrnuje i zprávu, že za ní leží velké moře. Pokud byl skutečně v Číně, doplul tam zřejmě mořskou cestou ze Šrí Lanky.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zpáteční cestě se vracel kolem jižního cípu Indie a plul dále kolem ostrova Sokotra do Etiopie a poté se po Nilu přepravil až do egyptské Alexandrie a odtud pokračoval do Španělska, kam se vrátil roku 1172 nebo 1173.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Své cesty popsal v cestopisu 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Cesty 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[rabína] 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Benjamina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Masaʿōṯ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Binyamîn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též 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Kniha cesty 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Sefer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ha-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Masaʿōṯ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který byl nejdříve vytištěn v Cařihradě roku 1543.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cs-CZ" sz="160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roce 2002 vyšel i český překlad – 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Dva středověké hebrejské cestopisy / Benjamin z 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Tudely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cs-CZ" sz="16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Petachja</a:t>
            </a:r>
            <a:r>
              <a:rPr lang="cs-CZ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z Řezna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cs-CZ" sz="160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 hebrejských originálů přeložila Jiřina Šedinová. Praha, Argo 2002.</a:t>
            </a:r>
            <a:endParaRPr lang="cs-CZ" sz="16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78B0774-D9FC-4F6F-8761-307F15CB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236" y="1689462"/>
            <a:ext cx="3354763" cy="51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2108AF-68A2-4470-9340-8FCEB97EE3F3}"/>
              </a:ext>
            </a:extLst>
          </p:cNvPr>
          <p:cNvSpPr txBox="1"/>
          <p:nvPr/>
        </p:nvSpPr>
        <p:spPr>
          <a:xfrm>
            <a:off x="6975566" y="6440994"/>
            <a:ext cx="2246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vydání z roku 1633 </a:t>
            </a:r>
            <a:r>
              <a:rPr lang="cs-CZ" sz="1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cs-CZ" sz="16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995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První </a:t>
            </a:r>
            <a:r>
              <a:rPr lang="cs-CZ" dirty="0"/>
              <a:t>papežští vyslanci na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6509657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Vlastním „stoletím styků Východu a Západu“ je však až následující 13. století.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Když Evropa poprvé přišla do bezprostředního styku s mocnou říší na Východě, evropští panovníci a papežové se snažili přimět Mongoly, aby ukončili své útoky v Evropě.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Důležitou roli hrála také touha šířit křesťanství a získat spojence proti muslimům.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Roku 1245 Inocenc IV. (papežem 1243–1254) vyslal k Mongolům (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 Tartaros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několik poselstev.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B80DABF0-C6DC-4AB3-9D83-A43FCDEB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1723564"/>
            <a:ext cx="40290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46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27" y="685800"/>
            <a:ext cx="10241959" cy="1485900"/>
          </a:xfrm>
        </p:spPr>
        <p:txBody>
          <a:bodyPr>
            <a:normAutofit/>
          </a:bodyPr>
          <a:lstStyle/>
          <a:p>
            <a:r>
              <a:rPr lang="cs-CZ" dirty="0"/>
              <a:t>Hedvábná cesta nebo „hedvábná stezka“?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4357BE-12C1-44A2-9602-77A2B54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196" y="2286000"/>
            <a:ext cx="11101979" cy="3581400"/>
          </a:xfrm>
        </p:spPr>
        <p:txBody>
          <a:bodyPr>
            <a:norm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Ferdinand</a:t>
            </a:r>
            <a:r>
              <a:rPr lang="cs-CZ" sz="1800" b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Richthofen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byl německý geograf, geolog a cestovatel, pocházel ze šlechtické rodiny z Pruského Slezska, na území dnešního Opolského vojvodství v jižním Polsku.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Studoval geologii a ostatní přírodní vědy ve Vratislavi a Berlíně, od roku 1856 v Tyrolsku.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Jako člen Říšského geologického ústavu ve Vídni se roku 1860 vydal s pruským vyslancem do východní Asie.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Pobýval v Japonsku, na Filipínách, Jávě, v Siamu a Barmě.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 roku 1868 prováděl po čtyři roky geologický a geografický výzkum Číny.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Již za svého života byl oceňován jako jeden z největších světových zeměpisců.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2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První </a:t>
            </a:r>
            <a:r>
              <a:rPr lang="cs-CZ" dirty="0"/>
              <a:t>papežští vyslanci na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35835"/>
            <a:ext cx="6143898" cy="4591198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Pravděpodobně prvním papežovým vyslancem na Východ, o jehož cestě máme zprávy, byl francouzský dominikán 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Ondřej z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Lonjumel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(též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Longjumeau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zemř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asi 1253), který podnikl celkem dvě cesty (v letech 1245–1247 a 1249–1251).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Před tím několik let působil v Sýrii a Palestině ve službách francouzského krále Ludvíka IX.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(svatý Ludvík, vládl 1226–1270).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Papež Inocenc IV. využil jeho diplomatických i jazykových schopností a vyslal jej jako svého vyslance k mongolskému správci severozápadní Persie, kterým byl tehdy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Bajdžu-nojan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(velitelem oblasti v letech 1241–1246 a 1251/1252–?), aby s ním vyjednával o propuštění křesťanských zajatců.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38" name="Picture 2" descr="André de Longjumeau — Wikipédia">
            <a:extLst>
              <a:ext uri="{FF2B5EF4-FFF2-40B4-BE49-F238E27FC236}">
                <a16:creationId xmlns:a16="http://schemas.microsoft.com/office/drawing/2014/main" id="{44F4BDD8-90FD-4BDA-BA44-93911822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31" y="1624684"/>
            <a:ext cx="4336868" cy="52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8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První </a:t>
            </a:r>
            <a:r>
              <a:rPr lang="cs-CZ" dirty="0"/>
              <a:t>papežští vyslanci na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4637315" cy="459119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Dalším papežovým vyslancem na Východ se v březnu či dubnu 1245 stal opět dominikán,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Ascelin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z Cremony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(známý též jako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Ascelin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z Lombardie,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zemř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po 1247).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Doprovázel ho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Simon ze Saint-Quentinu 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(činný 1245–1248), který z mise napsal zprávu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Historia</a:t>
            </a:r>
            <a:r>
              <a:rPr lang="cs-CZ" sz="18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Tartarorum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Guichard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z Cremony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jenž již pět let pobýval v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Tiflisu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(dnešní Tbilisi), a dva neznámí muži,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Alberic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Alexandr.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Dostali se však pouze do hlavního stanu velitele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Bajdžu-nojana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 údolí řeky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Araks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(na pomezí dnešních států Turecko, Arménie, Ázerbájdžán a Írán), kam dorazili 24. května 1247.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BC286E6-8D0B-4A69-A9FD-7FFE6426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80" y="1930937"/>
            <a:ext cx="6115220" cy="45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6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Niccolò, Maffeo a Marco Polové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6245829" cy="459119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Vyslanci Západu se stále více blížili Číně, až do ní jako první vstoupili Benátčané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Niccolò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Maffeo</a:t>
            </a:r>
            <a:r>
              <a:rPr lang="cs-CZ" sz="1800" b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b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Polové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roce 1266 dorazili na dvůr Velkého chána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Chubilaje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 tehdejším hlavním městě Mongolské říše Chánbalyku (na území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Pekingu).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Polové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byli vlídně přijati a obdrželi listy k papeži a křesťanským králům západní Evropy.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Téhož roku se vydali na zpáteční cestu, a jakožto oficiální vyslanci mongolského chána byli vybaveni i zlatou destičkou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pajza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(z čínského </a:t>
            </a:r>
            <a:r>
              <a:rPr lang="zh-CN" sz="1800" kern="9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牌子</a:t>
            </a:r>
            <a:r>
              <a:rPr lang="zh-CN" sz="1800" kern="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páizi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turkicky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baisa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 středověké mongolštině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gerege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nebo </a:t>
            </a:r>
            <a:r>
              <a:rPr lang="cs-CZ" sz="18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gerige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jakýmsi glejtem, který zaručoval bezpečnost na území Mongolské říše.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dubnu 1269 došli do Saint-Jean-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d’Acre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Akkon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na břehu Středozemního moře. 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8353299-68D0-4C84-BB1F-38D65089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38" y="1680754"/>
            <a:ext cx="4397062" cy="51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8835326-6475-45CB-B024-4AD3F26229C0}"/>
              </a:ext>
            </a:extLst>
          </p:cNvPr>
          <p:cNvSpPr txBox="1"/>
          <p:nvPr/>
        </p:nvSpPr>
        <p:spPr>
          <a:xfrm>
            <a:off x="2638697" y="64868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Bratři </a:t>
            </a:r>
            <a:r>
              <a:rPr lang="cs-CZ" i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Polové</a:t>
            </a:r>
            <a:r>
              <a:rPr lang="cs-CZ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opouštějí roku 1259 Konstantinopol </a:t>
            </a:r>
            <a:r>
              <a:rPr lang="cs-CZ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281692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Niccolò, Maffeo a Marco Polové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35835"/>
            <a:ext cx="7491991" cy="45911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Protože mimo jiné nesli i vzkaz Velkého chána pro papeže a ten rok před tím zemřel, museli vyčkat na volbu nového papeže.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Mezitím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Niccolův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syn Marco, který se narodil po otcově odchodu, dosáhl právě patnácti let.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Roku 1271 byl nakonec zvolen nový papež Řehoř X., který udělil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Polům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statut vyslanců (tentokrát již jel s nimi i Marco) a poslal po nich Velkému chánovi listy spolu s cennými dary a olejem z lampy nad Božím hrobem v Jeruzalémě, jenž si chán přál pro svou manželku, nestoriánskou křesťanku.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49E8A85-43D3-434A-B815-6D480A5A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90" y="1428750"/>
            <a:ext cx="3328410" cy="45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F2696B-0CA0-4929-B157-A7E0BB1A35C5}"/>
              </a:ext>
            </a:extLst>
          </p:cNvPr>
          <p:cNvSpPr txBox="1"/>
          <p:nvPr/>
        </p:nvSpPr>
        <p:spPr>
          <a:xfrm>
            <a:off x="9583784" y="6015616"/>
            <a:ext cx="2473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glejty </a:t>
            </a:r>
            <a:r>
              <a:rPr lang="cs-CZ" i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pajza</a:t>
            </a:r>
            <a:r>
              <a:rPr lang="cs-CZ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牌子</a:t>
            </a:r>
            <a:r>
              <a:rPr lang="cs-CZ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48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Niccolò, Maffeo a Marco Polové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90400"/>
            <a:ext cx="5734594" cy="3436632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Pobyli ve slavném Hormuzu, a protože zřejmě nesehnali loď, aby se mohli přepravit do Indie, dali se íránskými pustinami přes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Kermán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Balch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 velkých útrap přešli Pamírskou náhorní plošinu a pokračovali přes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Kašgar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Jarkand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podél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Kchun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-lunu do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Chotanu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Čerčenu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Putovali dále „jižní trasou“ Hedvábné cesty kolem jezera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Lobnor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přes poušť Gobi, až v květnu 1275 konečně dosáhli letního chánova sídla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Šang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-tu</a:t>
            </a:r>
            <a:r>
              <a:rPr lang="zh-CN" sz="1800" dirty="0"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上都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Shàngdū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„Horní hlavní město“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1FDD2A7-8821-4E09-8738-DAD41197FD97}"/>
              </a:ext>
            </a:extLst>
          </p:cNvPr>
          <p:cNvSpPr txBox="1"/>
          <p:nvPr/>
        </p:nvSpPr>
        <p:spPr>
          <a:xfrm>
            <a:off x="1767830" y="1783188"/>
            <a:ext cx="92572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kern="90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Všichni tři </a:t>
            </a:r>
            <a:r>
              <a:rPr lang="cs-CZ" kern="90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Polové</a:t>
            </a:r>
            <a:r>
              <a:rPr lang="cs-CZ" kern="90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nastoupili cestu na Východ roku 1271, tedy ve stejném roce, kdy chán </a:t>
            </a:r>
            <a:r>
              <a:rPr lang="cs-CZ" kern="90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Chubilaj</a:t>
            </a:r>
            <a:r>
              <a:rPr lang="cs-CZ" kern="90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oficiálně založil na východě Mongolské říše, na území Číny, dynastii Jüan.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kern="90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Cesta je vedla velkým obloukem přes Arménii a Kurdistán do Bagdádu a po Tigridu až k Perskému zálivu. 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84C9454C-F226-4E34-995B-FD7AD6C31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 bwMode="auto">
          <a:xfrm>
            <a:off x="7376160" y="2898720"/>
            <a:ext cx="4815840" cy="367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2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Cesty </a:t>
            </a:r>
            <a:r>
              <a:rPr lang="it-IT" dirty="0"/>
              <a:t>Mar</a:t>
            </a:r>
            <a:r>
              <a:rPr lang="cs-CZ" dirty="0" err="1"/>
              <a:t>ka</a:t>
            </a:r>
            <a:r>
              <a:rPr lang="it-IT" dirty="0"/>
              <a:t> Pol</a:t>
            </a:r>
            <a:r>
              <a:rPr lang="cs-CZ" dirty="0"/>
              <a:t>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81051"/>
            <a:ext cx="5621383" cy="4545981"/>
          </a:xfrm>
        </p:spPr>
        <p:txBody>
          <a:bodyPr>
            <a:noAutofit/>
          </a:bodyPr>
          <a:lstStyle/>
          <a:p>
            <a:pPr indent="270510" algn="l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Polové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pak strávili sedmnáct let na dvoře chána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Chubilaje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 zejména Marco byl pověřován inspekčními cestami do vzdálených končin chánovy říše. Pokud lze z jeho spisu usuzovat, vykonal ve službách chána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Chubilaje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tyto cesty: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do Zadní a Přední Indie brzo po roce 1280, jež celkem trvala šest měsíců (země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Mien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nynější Barma/Myanmar, a sousední země, včetně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Annamu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(severní a střední Vietnam); </a:t>
            </a:r>
            <a:endParaRPr lang="cs-CZ" sz="18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po severní a střední Číně; </a:t>
            </a:r>
            <a:endParaRPr lang="cs-CZ" sz="18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tangutská cesta, na níž přišel až na horní tok Dlouhé řeky; </a:t>
            </a:r>
            <a:endParaRPr lang="cs-CZ" sz="18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001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mongolská cesta do </a:t>
            </a:r>
            <a:r>
              <a:rPr lang="cs-CZ" sz="1800" i="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Karakorumu</a:t>
            </a:r>
            <a:r>
              <a:rPr lang="cs-CZ" sz="1800" i="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k pohoří Altaj. </a:t>
            </a:r>
            <a:endParaRPr lang="cs-CZ" sz="18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484" name="Picture 4" descr="Cesty Marka Pola (2016) - Fotogalerie - FDb.cz">
            <a:extLst>
              <a:ext uri="{FF2B5EF4-FFF2-40B4-BE49-F238E27FC236}">
                <a16:creationId xmlns:a16="http://schemas.microsoft.com/office/drawing/2014/main" id="{E4D23578-8517-4CBE-A6DC-C5A78919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08" y="2932666"/>
            <a:ext cx="5107692" cy="34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5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rco Polo Milion Hana Kratochvílová, Veronika Němcová, HKS Bc. - ppt  stáhnout">
            <a:extLst>
              <a:ext uri="{FF2B5EF4-FFF2-40B4-BE49-F238E27FC236}">
                <a16:creationId xmlns:a16="http://schemas.microsoft.com/office/drawing/2014/main" id="{5EF921A8-2C92-459F-9CB0-55DD70F12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3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Cesty </a:t>
            </a:r>
            <a:r>
              <a:rPr lang="it-IT" dirty="0"/>
              <a:t>Mar</a:t>
            </a:r>
            <a:r>
              <a:rPr lang="cs-CZ" dirty="0" err="1"/>
              <a:t>ka</a:t>
            </a:r>
            <a:r>
              <a:rPr lang="it-IT" dirty="0"/>
              <a:t> Pol</a:t>
            </a:r>
            <a:r>
              <a:rPr lang="cs-CZ" dirty="0"/>
              <a:t>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81051"/>
            <a:ext cx="8440995" cy="4545981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 návratu, v létě 1299, se Marco spřátelil s 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Pisáncem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Rustichellem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jemuž vypravoval o svých zážitcích a později mu i diktoval svůj slavný cestopis.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Původní text Markova spisu byl psán starofrancouzským jazykem, jenž byl v té době jakousi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linguou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franca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severní Itálie.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Starofrancouzská verze je zachována v několika rukopisech pod nejstarším známým titulem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devisement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dou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monde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(též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divisament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dou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monde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Popis světa)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 roku 1315 pořídil dominikánský mnich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Frà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Francesco Pipino (kolem 1270–po 1328) z Boloně latinský překlad a rychle následovaly překlady do řady jazyků, včetně češtiny.</a:t>
            </a:r>
          </a:p>
        </p:txBody>
      </p:sp>
    </p:spTree>
    <p:extLst>
      <p:ext uri="{BB962C8B-B14F-4D97-AF65-F5344CB8AC3E}">
        <p14:creationId xmlns:p14="http://schemas.microsoft.com/office/powerpoint/2010/main" val="402510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B2A670-4F90-4DFA-95B2-75173C51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78"/>
          <a:stretch/>
        </p:blipFill>
        <p:spPr>
          <a:xfrm>
            <a:off x="8318090" y="768029"/>
            <a:ext cx="3920273" cy="57764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6CC94B-B26F-40EF-8C0E-3AFFB04DE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6550" r="10156" b="4571"/>
          <a:stretch/>
        </p:blipFill>
        <p:spPr bwMode="auto">
          <a:xfrm>
            <a:off x="780384" y="383458"/>
            <a:ext cx="7537706" cy="61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- České země a Hedvábná cesta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33897"/>
            <a:ext cx="9244150" cy="4093135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Prostor Českých zemí se otevřel dálkovým stykům v návaznosti na Hedvábnou cestu již na samém počátku našich středověkých dějin.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Tyto kontakty zprostředkovalo avarské osídlení Velké uherské nížiny v 6. a 7. století.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Avary se k nám dostaly vlivy přinejmenším středoasijské, jak ukazují archeologické nálezy poslední doby.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6. až 8. století docházelo k pohybu zboží po celé délce Hedvábné cesty od východu na západ a opačně.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Zajímavé jsou doklady o nositelích těchto transkontinentálních obchodních styků přes celou Eurasii, kterými byly různé židovské skupiny nejméně od 4. století n. l.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Nápisy buď v hebrejštině, nebo zapsané hebrejskou abecedou se našly například v 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Ladákhu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 Kašmíru, ve Východním Turkestánu či v Afghánistánu.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Zboží z východu se k nám mohlo dostávat různými způsoby, mimo jiné i komunikačním systémem Byzantské říše.</a:t>
            </a:r>
          </a:p>
        </p:txBody>
      </p:sp>
    </p:spTree>
    <p:extLst>
      <p:ext uri="{BB962C8B-B14F-4D97-AF65-F5344CB8AC3E}">
        <p14:creationId xmlns:p14="http://schemas.microsoft.com/office/powerpoint/2010/main" val="8727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FF7DD9D-228D-4B97-A6AC-6D8FB204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cs-CZ" dirty="0"/>
              <a:t>Hedvábná cesta nebo „hedvábná stezka“?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6371066" cy="3581400"/>
          </a:xfrm>
        </p:spPr>
        <p:txBody>
          <a:bodyPr>
            <a:normAutofit/>
          </a:bodyPr>
          <a:lstStyle/>
          <a:p>
            <a:pPr marL="669798" indent="-285750">
              <a:spcBef>
                <a:spcPts val="600"/>
              </a:spcBef>
            </a:pPr>
            <a:r>
              <a:rPr lang="cs-CZ" sz="17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roce 1877 vyšel první svazek jeho monumentálního díla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China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Ergebnisse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eigener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Reisen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und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darauf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gegründeter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Studien</a:t>
            </a:r>
            <a:r>
              <a:rPr lang="cs-CZ" sz="17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17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Berlin</a:t>
            </a:r>
            <a:r>
              <a:rPr lang="cs-CZ" sz="17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1877–1912, 4 svazky a 2 díly atlasu), kde mimo jiné podal dějiny geografického výzkumu Číny. </a:t>
            </a:r>
          </a:p>
          <a:p>
            <a:pPr marL="12001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RICHTHOFEN,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Ferdinand, </a:t>
            </a:r>
            <a:r>
              <a:rPr lang="cs-CZ" sz="1700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Freiherr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von: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China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Ergebnisse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eigener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Reisen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und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darauf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gegründeter</a:t>
            </a:r>
            <a:r>
              <a:rPr lang="cs-CZ" sz="1700" i="1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700" i="1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Studien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sz="1700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Bd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1–4 (+ 2 díly atlasu). </a:t>
            </a:r>
            <a:r>
              <a:rPr lang="cs-CZ" sz="1700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Berlin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D. </a:t>
            </a:r>
            <a:r>
              <a:rPr lang="cs-CZ" sz="1700" kern="1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Reimer</a:t>
            </a:r>
            <a:r>
              <a:rPr lang="cs-CZ" sz="1700" kern="1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1877–1912.</a:t>
            </a:r>
            <a:endParaRPr lang="cs-CZ" sz="1700" kern="9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9798" indent="-285750">
              <a:spcBef>
                <a:spcPts val="600"/>
              </a:spcBef>
            </a:pPr>
            <a:r>
              <a:rPr lang="cs-CZ" sz="17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Zde jako první použil termín „Hedvábná cesta“ (</a:t>
            </a:r>
            <a:r>
              <a:rPr lang="cs-CZ" sz="1700" i="1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Die </a:t>
            </a:r>
            <a:r>
              <a:rPr lang="cs-CZ" sz="1700" i="1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Seidenstraße</a:t>
            </a:r>
            <a:r>
              <a:rPr lang="cs-CZ" sz="17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pro celou síť obchodních cest spojujících Čínu se Západem – takže by se spíše mělo mluvit o „hedvábných cestách“. </a:t>
            </a:r>
            <a:endParaRPr lang="cs-CZ" sz="17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AE37DBE-5576-4E27-97C0-75925347A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FFBC38-67AC-4C18-85A1-F738BEAA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" t="1388" r="1"/>
          <a:stretch/>
        </p:blipFill>
        <p:spPr>
          <a:xfrm>
            <a:off x="7589853" y="-30721"/>
            <a:ext cx="4687871" cy="68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8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- České země a Hedvábná cesta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33897"/>
            <a:ext cx="9244150" cy="4093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Zlatý věk výměny hmotných i duchovních statků z východu na západ a opačně nastal pro naše země od 8. století, a zejména v době Velkomoravské říše (asi 833–906/907).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Dokladem je například přítomnost íránských motivů v nálezech z našeho území z této doby, které putovaly jak ze střední Asie do Číny, tak Černomořím do Podunají a dále na západ.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Ve velkomoravské době přicházely na dvory knížat kromě drahých kovů a luxusních předmětů (šperků a jiných klenotnických výrobků, luxusních zbraní apod.) i drahé látky, jejichž vzorky se objevují ve velkomoravských hrobech.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Byl to například zlatem protkávaný brokát, snad byzantského původu, ale i vzácné hedvábí, jehož import byl zprostředkován až ze 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Sogdiany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Některé z hedvábných tkanin západní Evropy 9. až 10. století nacházejí přímé paralely ve Východním Turkestánu a západní Číně (oblast Tun-</a:t>
            </a:r>
            <a:r>
              <a:rPr lang="cs-CZ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chuangu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 možně, že existoval přímý tranzit Podunajím přes naše území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5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- České země a Hedvábná cesta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33897"/>
            <a:ext cx="9244150" cy="409313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posledním desetiletí 10. století vstupuje hedvábí do českých pramenů přímo (svatovojtěšské legendy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locus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Nascitur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purpureus</a:t>
            </a:r>
            <a:r>
              <a:rPr lang="cs-CZ" sz="1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flor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přičemž nejstarší zachované exempláře pocházejí z Byzance (z 10. až 11. století).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nálezech na Pražském hradě z 11. až 13. století se objevuje již i hedvábí pocházející z Číny a Východního Turkestánu.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Import ze střední a východní Asie přirozeně zesílil v době sjednocení většiny Eurasie pod mongolskou nadvládou v 13. a 14. století.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180340" algn="l"/>
              </a:tabLst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Usnadnění prostupnosti asijské pevniny umožnilo dodávání východoasijského zboží až do přístavů v severním Černomoří a odtud do našich zemí.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3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čeští poutníci na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33897"/>
            <a:ext cx="9244150" cy="4093135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Zajímavé je také sledovat stopy našich poutníků a cestovatelů po Hedvábné cestě.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Prvním historicky doloženým Čechem mimo Evropu byl pražský kanovník Osel (latinsky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Asinus</a:t>
            </a: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který na konci 11. století vykonal pouť do Jeruzaléma ve Svaté zemi.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 polovině 13. století blíže neznámý Štěpán z Čech doprovázel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františkána </a:t>
            </a:r>
            <a:r>
              <a:rPr lang="cs-CZ" sz="1800" kern="9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Carpiniho</a:t>
            </a: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 jeho cestě k mongolskému chánovi.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</a:pPr>
            <a:r>
              <a:rPr lang="cs-CZ" sz="18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 cestě však onemocněl a musel se vrátit zpět.</a:t>
            </a:r>
            <a:endParaRPr lang="cs-CZ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4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2C716-2290-419A-8BAD-DE828888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113393" cy="1485900"/>
          </a:xfrm>
        </p:spPr>
        <p:txBody>
          <a:bodyPr>
            <a:normAutofit/>
          </a:bodyPr>
          <a:lstStyle/>
          <a:p>
            <a:r>
              <a:rPr lang="cs-CZ" sz="3600" dirty="0"/>
              <a:t>První čeští poutníci na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7C8B1-9B34-491F-849E-5BAC09AAC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7177"/>
            <a:ext cx="5039032" cy="3960223"/>
          </a:xfrm>
        </p:spPr>
        <p:txBody>
          <a:bodyPr>
            <a:noAutofit/>
          </a:bodyPr>
          <a:lstStyle/>
          <a:p>
            <a:pPr marL="66979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 Českými zeměmi je spjat Odorik z Pordenone (asi 1280/1286–1331), 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františkánský misionář a cestovatel do východní Asie, nejasného „národního“ (snad českého) původu.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Skoupé historické prameny uvádějí, že Odorik byl synem jednoho z žoldnéřů českého krále Přemysla Otakara II. (vládl 1253–1278), kteří byli posádkou právě v Pordenone.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600" kern="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Odorik vykonal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 letech 1316–1330 cestu do „východních krajů“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Cestoval pravděpodobně z Benátek přes Cařihrad, Trapezunt, </a:t>
            </a:r>
            <a:r>
              <a:rPr lang="cs-CZ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Erzerum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Persie, dále přes Indii a jihovýchodní Asii, až kolem roku 1325 dospěl do Pekingu (tehdejšího </a:t>
            </a:r>
            <a:r>
              <a:rPr lang="cs-CZ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Chánbaliku</a:t>
            </a: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marL="66979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 císařského města, kde pobyl tři léta, se Odorik vrátil přes Tibet a Přední Asii do Evropy na jaře roku 1330.</a:t>
            </a:r>
            <a:endParaRPr lang="cs-CZ" sz="16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OFL Sorts Mill Goudy" panose="02000503000000000000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cs-CZ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369420-02C3-4E97-94DE-B6459DDE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993" y="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5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79F3DB0-2CEA-435A-ABC5-9A96D0A8F7CF}"/>
              </a:ext>
            </a:extLst>
          </p:cNvPr>
          <p:cNvSpPr txBox="1"/>
          <p:nvPr/>
        </p:nvSpPr>
        <p:spPr>
          <a:xfrm>
            <a:off x="992778" y="576331"/>
            <a:ext cx="670588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3200" b="1" dirty="0"/>
              <a:t>Důležité informace na závěr: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Nové vydání mé knihy o Hedvábné cestě připravuji pro Nakladatelství Academia na příští rok.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Přehled mých dalších publikací v Nakladatelství Academia:</a:t>
            </a:r>
          </a:p>
        </p:txBody>
      </p:sp>
      <p:pic>
        <p:nvPicPr>
          <p:cNvPr id="22530" name="Picture 2" descr="Františkánské misie v Číně (13.-18. století) - Vladimír Liščák">
            <a:extLst>
              <a:ext uri="{FF2B5EF4-FFF2-40B4-BE49-F238E27FC236}">
                <a16:creationId xmlns:a16="http://schemas.microsoft.com/office/drawing/2014/main" id="{D479DCAC-26A9-4DD3-B83D-127753F9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28" y="2686050"/>
            <a:ext cx="27527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Konfuciánství od počátků do současnosti - Vladimír Liščák">
            <a:extLst>
              <a:ext uri="{FF2B5EF4-FFF2-40B4-BE49-F238E27FC236}">
                <a16:creationId xmlns:a16="http://schemas.microsoft.com/office/drawing/2014/main" id="{6DC9A038-8148-4884-8D43-D778481B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8" y="2686050"/>
            <a:ext cx="28384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031541-08BA-4DC4-B4BA-CF0C5773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678" y="2635774"/>
            <a:ext cx="2752725" cy="42222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91B3AA0-1570-49F1-8CF3-B69D17988A4E}"/>
              </a:ext>
            </a:extLst>
          </p:cNvPr>
          <p:cNvSpPr txBox="1"/>
          <p:nvPr/>
        </p:nvSpPr>
        <p:spPr>
          <a:xfrm>
            <a:off x="7027817" y="913938"/>
            <a:ext cx="5016137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kontakt: vliscak@gmail.com; vliscak@orient.cas.cz</a:t>
            </a:r>
          </a:p>
          <a:p>
            <a:r>
              <a:rPr lang="cs-CZ" dirty="0"/>
              <a:t>Orientální ústav AV ČR, Praha</a:t>
            </a:r>
          </a:p>
        </p:txBody>
      </p:sp>
    </p:spTree>
    <p:extLst>
      <p:ext uri="{BB962C8B-B14F-4D97-AF65-F5344CB8AC3E}">
        <p14:creationId xmlns:p14="http://schemas.microsoft.com/office/powerpoint/2010/main" val="364290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A26A-1526-4849-9FF5-41AC2580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BCA40-66C2-43FE-A114-2D6AFEF4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96853" cy="41675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Hedvábná cesta byla vzájemně propojenou sítí tras spojujících starověké společnosti Evropy, střední Asie, západní Asie, Blízkého východu a východní Asie, jež přispěly k rozvoji mnoha velkých světových civilizací.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Představovala jednu z předních světových dálkových komunikačních sítí na dlouhé vzdálenosti.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Ve své hlavní větvi po souši spojovala čínské město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Čchang-an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zh-CN" altLang="en-US" sz="1800" dirty="0">
                <a:latin typeface="Cambria" panose="02040503050406030204" pitchFamily="18" charset="0"/>
              </a:rPr>
              <a:t>长安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/ </a:t>
            </a:r>
            <a:r>
              <a:rPr lang="zh-CN" altLang="en-US" sz="1800" dirty="0">
                <a:latin typeface="Cambria" panose="02040503050406030204" pitchFamily="18" charset="0"/>
              </a:rPr>
              <a:t>長安 </a:t>
            </a:r>
            <a:r>
              <a:rPr lang="cs-CZ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Cháng’ān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dn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. Si-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1800" dirty="0">
                <a:latin typeface="Cambria" panose="02040503050406030204" pitchFamily="18" charset="0"/>
              </a:rPr>
              <a:t>西安 </a:t>
            </a:r>
            <a:r>
              <a:rPr lang="cs-CZ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Xī’ān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), hlavní město mnoha dynastií, s Malou Asií a Středozemním mořem.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Její celková délka po souši a po moři činila asi 8 000 km, avšak po určitých trasách přesahovala 35 000 km.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Zatímco některé z těchto tras byly používány po tisíciletí, od 2. století před n. l. objem výměny podstatně vzrostl, stejně jako dálkový obchod s hodnotným zbožím mezi východem a západem.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Politické, sociální a kulturní dopady těchto pohybů měly dalekosáhlé důsledky pro všechny společnosti, které se s nimi setkaly. </a:t>
            </a:r>
            <a:endParaRPr lang="cs-CZ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2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DE160AC-E062-451F-A814-4E68660D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16" y="0"/>
            <a:ext cx="9103280" cy="61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1B28DC-951F-41BB-B7EE-C9F2C3924223}"/>
              </a:ext>
            </a:extLst>
          </p:cNvPr>
          <p:cNvSpPr txBox="1"/>
          <p:nvPr/>
        </p:nvSpPr>
        <p:spPr>
          <a:xfrm>
            <a:off x="4968380" y="624969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mapa </a:t>
            </a:r>
            <a:r>
              <a:rPr lang="cs-CZ" dirty="0" err="1"/>
              <a:t>chanského</a:t>
            </a:r>
            <a:r>
              <a:rPr lang="cs-CZ" dirty="0"/>
              <a:t> </a:t>
            </a:r>
            <a:r>
              <a:rPr lang="cs-CZ" dirty="0" err="1"/>
              <a:t>Čchang</a:t>
            </a:r>
            <a:r>
              <a:rPr lang="cs-CZ" dirty="0"/>
              <a:t>-anu z roku 1776</a:t>
            </a:r>
          </a:p>
        </p:txBody>
      </p:sp>
    </p:spTree>
    <p:extLst>
      <p:ext uri="{BB962C8B-B14F-4D97-AF65-F5344CB8AC3E}">
        <p14:creationId xmlns:p14="http://schemas.microsoft.com/office/powerpoint/2010/main" val="2167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8E50D4F-7A5A-4BF8-A5ED-67765D3A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2BA875-DA32-4243-91A6-470E0A0A4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edvábná stezka - minulost a současnost | Mongolové.cz">
            <a:extLst>
              <a:ext uri="{FF2B5EF4-FFF2-40B4-BE49-F238E27FC236}">
                <a16:creationId xmlns:a16="http://schemas.microsoft.com/office/drawing/2014/main" id="{AC27E43F-069E-4506-BB63-006262F1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146" y="561974"/>
            <a:ext cx="8004981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5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778120FB-598E-4187-8F3A-6AC45753F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8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082C27-02EB-4B4A-A84F-7021AA79D4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155078-021E-49AB-8F30-C53CA1A5999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26757D5-6F93-45B0-82A2-39BC87D70F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3682</TotalTime>
  <Words>5115</Words>
  <Application>Microsoft Office PowerPoint</Application>
  <PresentationFormat>Širokoúhlá obrazovka</PresentationFormat>
  <Paragraphs>237</Paragraphs>
  <Slides>54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PMingLiU</vt:lpstr>
      <vt:lpstr>Calibri</vt:lpstr>
      <vt:lpstr>Cambria</vt:lpstr>
      <vt:lpstr>Franklin Gothic Book</vt:lpstr>
      <vt:lpstr>Times New Roman</vt:lpstr>
      <vt:lpstr>Wingdings</vt:lpstr>
      <vt:lpstr>Oříznutí</vt:lpstr>
      <vt:lpstr>Putování po Hedvábné cestě</vt:lpstr>
      <vt:lpstr>Úvodem</vt:lpstr>
      <vt:lpstr>Hedvábná cesta nebo „hedvábná stezka“?</vt:lpstr>
      <vt:lpstr>Hedvábná cesta nebo „hedvábná stezka“?</vt:lpstr>
      <vt:lpstr>Hedvábná cesta nebo „hedvábná stezka“?</vt:lpstr>
      <vt:lpstr>Úvodem</vt:lpstr>
      <vt:lpstr>Prezentace aplikace PowerPoint</vt:lpstr>
      <vt:lpstr>Prezentace aplikace PowerPoint</vt:lpstr>
      <vt:lpstr>Prezentace aplikace PowerPoint</vt:lpstr>
      <vt:lpstr>Úvodem</vt:lpstr>
      <vt:lpstr>Úvodem</vt:lpstr>
      <vt:lpstr>Prezentace aplikace PowerPoint</vt:lpstr>
      <vt:lpstr>Otevření Hedvábné cesty</vt:lpstr>
      <vt:lpstr>Otevření Hedvábné cesty</vt:lpstr>
      <vt:lpstr>Hlavní úsek - Tchienšanský koridor </vt:lpstr>
      <vt:lpstr>Památka UNESCO</vt:lpstr>
      <vt:lpstr>Prezentace aplikace PowerPoint</vt:lpstr>
      <vt:lpstr>Prezentace aplikace PowerPoint</vt:lpstr>
      <vt:lpstr>Počátky a význam</vt:lpstr>
      <vt:lpstr>Počátky a význam</vt:lpstr>
      <vt:lpstr>Obchod na Hedvábné cestě</vt:lpstr>
      <vt:lpstr>Po Hedvábné cestě oběma směry</vt:lpstr>
      <vt:lpstr>Koňská a čajová cesta</vt:lpstr>
      <vt:lpstr>Koňská a čajová cesta</vt:lpstr>
      <vt:lpstr>Prezentace aplikace PowerPoint</vt:lpstr>
      <vt:lpstr>Prezentace aplikace PowerPoint</vt:lpstr>
      <vt:lpstr>Po Hedvábné cestě oběma směry</vt:lpstr>
      <vt:lpstr>Po Hedvábné cestě oběma směry</vt:lpstr>
      <vt:lpstr>Po Hedvábné cestě oběma směry</vt:lpstr>
      <vt:lpstr>První setkání Východu se Západem</vt:lpstr>
      <vt:lpstr>Prezentace aplikace PowerPoint</vt:lpstr>
      <vt:lpstr>První setkání Východu se Západem</vt:lpstr>
      <vt:lpstr>Prezentace aplikace PowerPoint</vt:lpstr>
      <vt:lpstr>První setkání Východu se Západem</vt:lpstr>
      <vt:lpstr>První setkání Východu se Západem</vt:lpstr>
      <vt:lpstr>Prezentace aplikace PowerPoint</vt:lpstr>
      <vt:lpstr>Cestovatelé a vyslanci k Mongolům</vt:lpstr>
      <vt:lpstr>Cestovatelé a vyslanci k Mongolům</vt:lpstr>
      <vt:lpstr>První papežští vyslanci na Východ</vt:lpstr>
      <vt:lpstr>První papežští vyslanci na Východ</vt:lpstr>
      <vt:lpstr>První papežští vyslanci na Východ</vt:lpstr>
      <vt:lpstr>Niccolò, Maffeo a Marco Polové</vt:lpstr>
      <vt:lpstr>Niccolò, Maffeo a Marco Polové</vt:lpstr>
      <vt:lpstr>Niccolò, Maffeo a Marco Polové</vt:lpstr>
      <vt:lpstr>Cesty Marka Pola</vt:lpstr>
      <vt:lpstr>Prezentace aplikace PowerPoint</vt:lpstr>
      <vt:lpstr>Cesty Marka Pola</vt:lpstr>
      <vt:lpstr>Prezentace aplikace PowerPoint</vt:lpstr>
      <vt:lpstr>Na závěr - České země a Hedvábná cesta</vt:lpstr>
      <vt:lpstr>Na závěr - České země a Hedvábná cesta</vt:lpstr>
      <vt:lpstr>Na závěr - České země a Hedvábná cesta</vt:lpstr>
      <vt:lpstr>První čeští poutníci na Východ</vt:lpstr>
      <vt:lpstr>První čeští poutníci na Východ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Putování po Hedvábné cestě</dc:title>
  <dc:creator>Vladimír Liščák</dc:creator>
  <cp:lastModifiedBy>Vladimír Liščák</cp:lastModifiedBy>
  <cp:revision>197</cp:revision>
  <dcterms:created xsi:type="dcterms:W3CDTF">2021-05-25T09:54:47Z</dcterms:created>
  <dcterms:modified xsi:type="dcterms:W3CDTF">2021-06-22T13:10:39Z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