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4"/>
  </p:sldMasterIdLst>
  <p:sldIdLst>
    <p:sldId id="256" r:id="rId5"/>
    <p:sldId id="258" r:id="rId6"/>
    <p:sldId id="257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Antoš" initials="TA" lastIdx="1" clrIdx="0">
    <p:extLst>
      <p:ext uri="{19B8F6BF-5375-455C-9EA6-DF929625EA0E}">
        <p15:presenceInfo xmlns:p15="http://schemas.microsoft.com/office/powerpoint/2012/main" userId="0fd0931d0e32f3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65EEF-F2F9-4CFC-89F8-E82E2AA5E1EF}" v="15" dt="2021-05-23T07:58:47.066"/>
    <p1510:client id="{CCD20BF9-E110-4395-BDF8-648CC4D02186}" v="1" dt="2021-05-23T07:42:08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Krajčovič" userId="S::472618@muni.cz::94ec224f-e923-4548-a346-aa4535f52687" providerId="AD" clId="Web-{4F865EEF-F2F9-4CFC-89F8-E82E2AA5E1EF}"/>
    <pc:docChg chg="modSld">
      <pc:chgData name="Oliver Krajčovič" userId="S::472618@muni.cz::94ec224f-e923-4548-a346-aa4535f52687" providerId="AD" clId="Web-{4F865EEF-F2F9-4CFC-89F8-E82E2AA5E1EF}" dt="2021-05-23T07:58:47.066" v="8"/>
      <pc:docMkLst>
        <pc:docMk/>
      </pc:docMkLst>
      <pc:sldChg chg="addSp delSp modSp">
        <pc:chgData name="Oliver Krajčovič" userId="S::472618@muni.cz::94ec224f-e923-4548-a346-aa4535f52687" providerId="AD" clId="Web-{4F865EEF-F2F9-4CFC-89F8-E82E2AA5E1EF}" dt="2021-05-23T07:58:47.066" v="8"/>
        <pc:sldMkLst>
          <pc:docMk/>
          <pc:sldMk cId="2168905532" sldId="256"/>
        </pc:sldMkLst>
        <pc:spChg chg="add del mod">
          <ac:chgData name="Oliver Krajčovič" userId="S::472618@muni.cz::94ec224f-e923-4548-a346-aa4535f52687" providerId="AD" clId="Web-{4F865EEF-F2F9-4CFC-89F8-E82E2AA5E1EF}" dt="2021-05-23T07:58:47.066" v="8"/>
          <ac:spMkLst>
            <pc:docMk/>
            <pc:sldMk cId="2168905532" sldId="256"/>
            <ac:spMk id="4" creationId="{24CC9D9B-A8BA-4A49-86B7-C30B816AC093}"/>
          </ac:spMkLst>
        </pc:spChg>
      </pc:sldChg>
    </pc:docChg>
  </pc:docChgLst>
  <pc:docChgLst>
    <pc:chgData name="Oliver Krajčovič" userId="S::472618@muni.cz::94ec224f-e923-4548-a346-aa4535f52687" providerId="AD" clId="Web-{CCD20BF9-E110-4395-BDF8-648CC4D02186}"/>
    <pc:docChg chg="modSld">
      <pc:chgData name="Oliver Krajčovič" userId="S::472618@muni.cz::94ec224f-e923-4548-a346-aa4535f52687" providerId="AD" clId="Web-{CCD20BF9-E110-4395-BDF8-648CC4D02186}" dt="2021-05-23T07:42:08.986" v="0"/>
      <pc:docMkLst>
        <pc:docMk/>
      </pc:docMkLst>
      <pc:sldChg chg="addSp">
        <pc:chgData name="Oliver Krajčovič" userId="S::472618@muni.cz::94ec224f-e923-4548-a346-aa4535f52687" providerId="AD" clId="Web-{CCD20BF9-E110-4395-BDF8-648CC4D02186}" dt="2021-05-23T07:42:08.986" v="0"/>
        <pc:sldMkLst>
          <pc:docMk/>
          <pc:sldMk cId="2168905532" sldId="256"/>
        </pc:sldMkLst>
        <pc:spChg chg="add">
          <ac:chgData name="Oliver Krajčovič" userId="S::472618@muni.cz::94ec224f-e923-4548-a346-aa4535f52687" providerId="AD" clId="Web-{CCD20BF9-E110-4395-BDF8-648CC4D02186}" dt="2021-05-23T07:42:08.986" v="0"/>
          <ac:spMkLst>
            <pc:docMk/>
            <pc:sldMk cId="2168905532" sldId="256"/>
            <ac:spMk id="4" creationId="{24CC9D9B-A8BA-4A49-86B7-C30B816AC0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1F73D-8979-468D-853F-ABB84CBFA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9663B8-C76D-4A77-BDB7-B5316EF8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6F1C4B-948E-487D-9361-62CE243E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BBC26C-BAE2-415E-88DA-2AABBCE6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6DAF8F-C6A3-450B-B4FD-417D8D33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89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BDCE2-1317-44EA-8BE9-94194B50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A67C4-732D-4C18-AB8C-66401D68E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2D5606-CE1E-4813-BB78-97CBC4A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F3D66C-FC98-4598-ABC8-C71FE7D7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FB322B-2917-41C3-9B91-7B408BC9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5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8D6695-6506-4AA1-94D4-C1BFCC87F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99BEAE-4838-4D02-A171-15CD05053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16EC9E-7061-4D06-9416-D082F92E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9259B7-FD37-4257-A21D-A210CE66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1108E5-5480-468D-B116-0FC43650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B683E-4553-45CD-8CE3-2F21BA99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89725-3FA1-4682-9989-71E1942B3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514C5C-B856-447F-B82A-B758D6D1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30F933-EA72-4598-8EB3-187BA057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0E989A-93AF-4477-A2FD-F4F3D1A7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44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C02D2-B482-4A32-AEFB-F3D9048A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7DB99E-10FF-4A7D-A461-8C396AF19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AA4EA-61DB-462B-9224-B71AD5BF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4EF32C-F51C-4B2F-950D-06679D91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286D29-1453-40FE-9BCB-010A61B7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A6E30-B0EC-4634-A784-402EA093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9A1E4D-9E4A-4B9D-ABA7-2D5F3E7D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884286-BF1B-4928-9B9B-AD43E23CE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27B5DB-C841-4D5D-976B-D8488952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3AC5B0-58A8-4451-B591-1D03B61A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290B79-6C8E-45D9-85F3-C5EAED14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27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67AB0-435A-42E1-A2CD-516262B1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93DE19-4A3E-4796-A29F-AB37C7CB9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61AD3D-BDA1-445A-A3B3-5303AFDF7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2DB4EA-CC40-4952-B674-486833BC3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74E576-C8E5-4177-B7AE-FEDEF359D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73ECDA-2CFB-4410-938B-78254D9C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8E1A38-7422-46F4-86CF-3C0EAB4C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5F66D1-1380-41F1-AE27-3F4B6384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67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AC595-6680-4EC7-888D-54EBC682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2364E4-5E7D-475F-89A9-CECE33E8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DCF718-866C-4087-952C-EF6E9BEB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18EE62-4339-42A2-AEE0-8E5D99E4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2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7A005E-417D-4208-B67F-49441C68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C27B71-FE6F-4F4D-81A3-79B5619B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8F38DE-6EC2-4F3A-B0D2-B206B392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34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12C4A-E7C6-4D70-B5D7-0452B5C0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94056-713B-4664-9CD2-FB41673B5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02A47D-C7B8-4EBA-9B4A-2E764BE4D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AD04E9-CE67-4E7E-8B10-1278FFDA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3958A7-27E2-45AA-8811-A57F9D00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D2D28F-F04D-4640-B959-67B7EE22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44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30B85-8880-4FE5-A583-AC64C06F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BB8F28-A684-4221-B41A-82FB772A6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0D4604-DD35-470C-9D7D-5D9E29CE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36F3A3-ADEC-4F60-A749-636A0949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FA6C00-5DE7-49F7-8F33-61386DF1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94F40C-AA78-4636-86C8-84E89AA4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13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FDFFA1-5D53-4571-8EB2-726A7947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318541-32E1-45ED-865B-93F989B78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92EBC2-85E5-4416-B6F9-E16EF6D46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25D7-B65F-4E05-BAD1-192FEE6A0CB0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E59506-2162-41F5-81E4-B484DEAD4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83FD97-3172-4C36-844A-5D591434D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0FCDA-9B5F-4EB6-AEEB-DB3441BE3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32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4A0EF-A8B1-43D1-A67A-D90B485E6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7895553" cy="3352800"/>
          </a:xfrm>
        </p:spPr>
        <p:txBody>
          <a:bodyPr/>
          <a:lstStyle/>
          <a:p>
            <a:r>
              <a:rPr lang="cs-CZ" dirty="0"/>
              <a:t>Vojenství starověkého Sumeru a Akkadské říše.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1573EF-5610-4F46-A1E6-822B0482D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4123267"/>
            <a:ext cx="9228201" cy="1645920"/>
          </a:xfrm>
        </p:spPr>
        <p:txBody>
          <a:bodyPr/>
          <a:lstStyle/>
          <a:p>
            <a:r>
              <a:rPr lang="cs-CZ" dirty="0"/>
              <a:t>Tomáš Antoš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AB3E8C0-5CCF-491E-94E6-029DDF1C0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57" y="14878"/>
            <a:ext cx="2678280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0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0B8D5-9F2D-4208-830F-02B761E3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Sumerské vojsko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D9DA60-9A2D-414F-B9A6-F7DDE89B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622341" cy="419548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Profesionálové, které živil královský palác. Mohli se tak plně věnovat vojenskému výcviku</a:t>
            </a:r>
          </a:p>
          <a:p>
            <a:r>
              <a:rPr lang="cs-CZ" dirty="0"/>
              <a:t>Boj ve formacích</a:t>
            </a:r>
          </a:p>
          <a:p>
            <a:r>
              <a:rPr lang="cs-CZ" dirty="0"/>
              <a:t>Bojové vozy, těžká pěchota (jednotky o 66 mužích) Lehkooděnci?</a:t>
            </a:r>
          </a:p>
          <a:p>
            <a:r>
              <a:rPr lang="cs-CZ" dirty="0"/>
              <a:t>Masová výroba zbraní a potřeb pro vojsko</a:t>
            </a:r>
          </a:p>
          <a:p>
            <a:r>
              <a:rPr lang="cs-CZ" dirty="0"/>
              <a:t>V případě potřeby mohlo být profesionální jádro vojska doplněno o odvedence. </a:t>
            </a:r>
          </a:p>
          <a:p>
            <a:r>
              <a:rPr lang="cs-CZ" dirty="0" err="1"/>
              <a:t>Lagaš</a:t>
            </a:r>
            <a:r>
              <a:rPr lang="cs-CZ" dirty="0"/>
              <a:t> 2400 – Disponoval armádou o 20 vozech a 1000 mužích. (5000)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ADAFE0-57DA-4B68-B6B2-52945957C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20" y="2052917"/>
            <a:ext cx="4813759" cy="32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3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793FF-787C-4E3E-9068-DCC15552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Zbraně sumerských válečníků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CA0D3F-4CE3-41AB-9A51-9F474455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649162" cy="4195481"/>
          </a:xfrm>
        </p:spPr>
        <p:txBody>
          <a:bodyPr/>
          <a:lstStyle/>
          <a:p>
            <a:r>
              <a:rPr lang="cs-CZ" dirty="0"/>
              <a:t>Krom výrobků z kovu se předpokládá užívání i kamenných a kostěných zbraní. </a:t>
            </a:r>
          </a:p>
          <a:p>
            <a:r>
              <a:rPr lang="cs-CZ" dirty="0"/>
              <a:t>Sekery s očkem na topůrko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55AA3B-8AE1-41F6-8CA6-27A2808F6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85" y="2135694"/>
            <a:ext cx="5935420" cy="33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3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63D0EA-1BD7-4749-A1C5-083557CF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5010CC9-B7FE-46A2-B31B-E2B49CC2D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7" y="2113172"/>
            <a:ext cx="4237891" cy="325291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F01801-BF52-4EAF-A255-D31DFC51C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7" y="723900"/>
            <a:ext cx="2486025" cy="54102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C3F14DD-45F7-46FF-85CD-A30ACEA6A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35" y="609411"/>
            <a:ext cx="2619572" cy="563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1A8C7-2A7E-4323-884D-36BD825E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46D991-4559-4ADF-9BFB-951452F65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4827" cy="4351338"/>
          </a:xfrm>
        </p:spPr>
        <p:txBody>
          <a:bodyPr/>
          <a:lstStyle/>
          <a:p>
            <a:r>
              <a:rPr lang="cs-CZ" dirty="0"/>
              <a:t>Kopí, do oboru rukou.</a:t>
            </a:r>
          </a:p>
          <a:p>
            <a:r>
              <a:rPr lang="cs-CZ" dirty="0"/>
              <a:t>Meče – srpovitý tvar</a:t>
            </a:r>
          </a:p>
          <a:p>
            <a:r>
              <a:rPr lang="cs-CZ" dirty="0"/>
              <a:t>Dýky</a:t>
            </a:r>
          </a:p>
          <a:p>
            <a:r>
              <a:rPr lang="cs-CZ" dirty="0"/>
              <a:t>Palcáty – kamenné, jména</a:t>
            </a:r>
          </a:p>
          <a:p>
            <a:r>
              <a:rPr lang="cs-CZ" dirty="0"/>
              <a:t>Praky, luky, oštěpy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6F63F9-120C-4EAE-9942-D2660A216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06" y="1825625"/>
            <a:ext cx="3993544" cy="31788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A95056B-C70D-4779-ACE5-012F95125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1825625"/>
            <a:ext cx="23812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3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9DDBA-0246-40CF-863D-5CA006F8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D554FD03-55D1-46B4-8101-46169742D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5" y="1272745"/>
            <a:ext cx="3460303" cy="4621427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7D5A606-C3AE-4861-A828-ED0638B52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88" y="225895"/>
            <a:ext cx="1762125" cy="67151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0332EA6-67AC-4815-9716-08E3CA7F8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38" y="1272745"/>
            <a:ext cx="5630562" cy="42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4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090AA-185E-4B03-AFD9-0031255E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Zbroj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62C70-3E55-4B9B-AE5C-0AEC57224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1474" cy="4351338"/>
          </a:xfrm>
        </p:spPr>
        <p:txBody>
          <a:bodyPr/>
          <a:lstStyle/>
          <a:p>
            <a:r>
              <a:rPr lang="cs-CZ" dirty="0"/>
              <a:t>Štít (organické materiály)</a:t>
            </a:r>
          </a:p>
          <a:p>
            <a:r>
              <a:rPr lang="cs-CZ" dirty="0"/>
              <a:t>Bronzové přilby s koženou nebo vlněnou výstelkou, případně přilby z organických materiálů.</a:t>
            </a:r>
          </a:p>
          <a:p>
            <a:r>
              <a:rPr lang="cs-CZ" dirty="0"/>
              <a:t>Pláště, později snad i bronzové pancíře.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A063B1-0C0E-4C65-813D-34B99BA4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0688"/>
            <a:ext cx="4948989" cy="47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C3D50-EB63-4DF1-88BD-B771CF4A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C36043-B67C-4A76-820C-0F1F13F7D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357187"/>
            <a:ext cx="8301145" cy="322822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991D16-6A70-4D19-A8B2-6A65E0C01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36" y="3667625"/>
            <a:ext cx="5994985" cy="31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0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B2310-BCC7-4B1D-8B0C-D060EA58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Bojové vozy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59B7E1-ABCA-4F94-B09E-90A468F9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1832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Dvounápravové, s plnými koly</a:t>
            </a:r>
          </a:p>
          <a:p>
            <a:r>
              <a:rPr lang="cs-CZ" dirty="0"/>
              <a:t>Tažené čtyřmi osly, rychlost až 24 km/h </a:t>
            </a:r>
          </a:p>
          <a:p>
            <a:r>
              <a:rPr lang="cs-CZ" dirty="0"/>
              <a:t>Posádku tvořili dva muži, vozataj a bojovník. Na korbě také zásoba vrhacích oštěpů. </a:t>
            </a:r>
          </a:p>
          <a:p>
            <a:r>
              <a:rPr lang="cs-CZ" dirty="0"/>
              <a:t>Funkce: Prorážení nepřátelských formací, pronásledování prchajících bojovníků, psychologická zbraň, transport velitelů a elitních bojovníků.</a:t>
            </a:r>
          </a:p>
          <a:p>
            <a:r>
              <a:rPr lang="cs-CZ" dirty="0"/>
              <a:t>Teprve kolem roku 2200 se objevují lehčí vozy s jednou nápravou a loukoťovými koly.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F043BF-9F7A-40E9-9B3B-F3EDC9CD6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36" y="1825625"/>
            <a:ext cx="5351371" cy="32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6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28D09-D240-476D-A3FB-57A10202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0239B54-5312-4ECE-93B5-D9C734089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9" y="119410"/>
            <a:ext cx="3076198" cy="3841829"/>
          </a:xfrm>
          <a:prstGeom prst="rect">
            <a:avLst/>
          </a:prstGeo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F28196A0-16ED-4E1C-A408-DC0535563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42" y="119410"/>
            <a:ext cx="5532570" cy="3022834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CF68A61-7F59-494C-A280-F4B0303D0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35" y="3961239"/>
            <a:ext cx="4286250" cy="18573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189DEB0-6F1F-417B-A74F-F002CB1DF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16" y="3429000"/>
            <a:ext cx="1898484" cy="262867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039BDF6-4D96-4369-98F0-617ED1440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9" y="4099813"/>
            <a:ext cx="3076198" cy="25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94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C61D6-615A-451B-852C-2E39B680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Sumeřané</a:t>
            </a:r>
            <a:r>
              <a:rPr lang="cs-CZ" dirty="0"/>
              <a:t> a válka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CC394C9-D9DF-43C6-AADE-1D3D0D23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2779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Sakrální charakter – válečná božstva (</a:t>
            </a:r>
            <a:r>
              <a:rPr lang="cs-CZ" dirty="0" err="1"/>
              <a:t>Innana</a:t>
            </a:r>
            <a:r>
              <a:rPr lang="cs-CZ" dirty="0"/>
              <a:t>, </a:t>
            </a:r>
            <a:r>
              <a:rPr lang="cs-CZ" dirty="0" err="1"/>
              <a:t>Ninurta</a:t>
            </a:r>
            <a:r>
              <a:rPr lang="cs-CZ" dirty="0"/>
              <a:t>…).</a:t>
            </a:r>
          </a:p>
          <a:p>
            <a:r>
              <a:rPr lang="cs-CZ" dirty="0"/>
              <a:t>Mezi městskými státy. Příčinnou mohla být např. kontrola nad zavlažovacími kanály (Gilgameš a Aga) a </a:t>
            </a:r>
            <a:r>
              <a:rPr lang="cs-CZ"/>
              <a:t>zemědělskou půdou.</a:t>
            </a:r>
            <a:endParaRPr lang="cs-CZ" dirty="0"/>
          </a:p>
          <a:p>
            <a:r>
              <a:rPr lang="cs-CZ" dirty="0"/>
              <a:t>Obrana před nájezdníky (kmeny z pohoří Zagros, Elamité).</a:t>
            </a:r>
          </a:p>
          <a:p>
            <a:r>
              <a:rPr lang="cs-CZ" dirty="0"/>
              <a:t>Výboje za kořistí, otroky a surovinami (Gilgameš a cedrové háje obra </a:t>
            </a:r>
            <a:r>
              <a:rPr lang="cs-CZ" dirty="0" err="1"/>
              <a:t>Chuvavy</a:t>
            </a:r>
            <a:r>
              <a:rPr lang="cs-CZ" dirty="0"/>
              <a:t>).</a:t>
            </a:r>
          </a:p>
          <a:p>
            <a:r>
              <a:rPr lang="cs-CZ" dirty="0"/>
              <a:t>Města měla opevnění a během </a:t>
            </a:r>
            <a:r>
              <a:rPr lang="cs-CZ" dirty="0" err="1"/>
              <a:t>ranědynastického</a:t>
            </a:r>
            <a:r>
              <a:rPr lang="cs-CZ" dirty="0"/>
              <a:t> období zřejmě ještě nebylo časté jejich dobývání. 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251A86-F8D9-4EC4-B4CF-AA5D2094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99" y="1825625"/>
            <a:ext cx="4511106" cy="38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0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DE8EE-94B1-49DF-B5C1-78866F8E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Stručný chronologický přehled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207CA1-1CE4-4BB1-AB68-DF939398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1853248"/>
            <a:ext cx="6370762" cy="492053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4000 - Příchod sumerského etnika do jižní Mezopotámie</a:t>
            </a:r>
          </a:p>
          <a:p>
            <a:r>
              <a:rPr lang="cs-CZ" dirty="0"/>
              <a:t>3500 - 3000 – </a:t>
            </a:r>
            <a:r>
              <a:rPr lang="cs-CZ" dirty="0" err="1"/>
              <a:t>Sumeřané</a:t>
            </a:r>
            <a:r>
              <a:rPr lang="cs-CZ" dirty="0"/>
              <a:t> začínají používat skutečné písmo</a:t>
            </a:r>
          </a:p>
          <a:p>
            <a:r>
              <a:rPr lang="cs-CZ" dirty="0"/>
              <a:t>3000 – 2350 Raně dynastické období, soupeřící městské státy</a:t>
            </a:r>
          </a:p>
          <a:p>
            <a:r>
              <a:rPr lang="cs-CZ" dirty="0"/>
              <a:t>2350 - 2150 Nadvláda </a:t>
            </a:r>
            <a:r>
              <a:rPr lang="cs-CZ" dirty="0" err="1"/>
              <a:t>Akkadu</a:t>
            </a:r>
            <a:r>
              <a:rPr lang="cs-CZ" dirty="0"/>
              <a:t>, první velká říše</a:t>
            </a:r>
          </a:p>
          <a:p>
            <a:r>
              <a:rPr lang="cs-CZ" dirty="0"/>
              <a:t>2150 – 2000 Vláda III. dynastie z Uru, tzv. „Sumerská renesance“</a:t>
            </a:r>
          </a:p>
          <a:p>
            <a:r>
              <a:rPr lang="cs-CZ" dirty="0"/>
              <a:t>Po roce 2000 Sumer součástí dalších říší, sumerština přežívá jako liturgický a vědecký jazyk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5AC3DF3-CDC0-4454-85A1-0178E5D29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35" y="1999988"/>
            <a:ext cx="4971399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5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22A08-BF04-456F-AD91-23EFDE10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Sargon</a:t>
            </a:r>
            <a:r>
              <a:rPr lang="cs-CZ" dirty="0"/>
              <a:t> Akkadský (2334-2279) a první mezopotámská říše.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481DF-C119-4095-B07A-B73258D1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0253" cy="4351338"/>
          </a:xfrm>
        </p:spPr>
        <p:txBody>
          <a:bodyPr>
            <a:normAutofit fontScale="92500"/>
          </a:bodyPr>
          <a:lstStyle/>
          <a:p>
            <a:r>
              <a:rPr lang="cs-CZ" dirty="0" err="1"/>
              <a:t>Šarrukén</a:t>
            </a:r>
            <a:r>
              <a:rPr lang="cs-CZ" dirty="0"/>
              <a:t> – velký král (akkadština)</a:t>
            </a:r>
          </a:p>
          <a:p>
            <a:r>
              <a:rPr lang="cs-CZ" dirty="0"/>
              <a:t>Nejasný původ, sloužil jako vysoký hodnostář v městě </a:t>
            </a:r>
            <a:r>
              <a:rPr lang="cs-CZ" dirty="0" err="1"/>
              <a:t>Kiš</a:t>
            </a:r>
            <a:r>
              <a:rPr lang="cs-CZ" dirty="0"/>
              <a:t>, kde se později stal i králem. </a:t>
            </a:r>
          </a:p>
          <a:p>
            <a:r>
              <a:rPr lang="cs-CZ" dirty="0"/>
              <a:t>Poměrně rychle si podrobil sumerská města (obléhací techniky?)</a:t>
            </a:r>
          </a:p>
          <a:p>
            <a:r>
              <a:rPr lang="cs-CZ" dirty="0"/>
              <a:t>Následně si podmanil i okolní oblasti (přesný rozsah ovládaného území je sporný)</a:t>
            </a:r>
          </a:p>
          <a:p>
            <a:r>
              <a:rPr lang="cs-CZ" dirty="0"/>
              <a:t>Vedl dle pramenů 34 válek.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45EB7F-204B-4012-9B79-F9A76AE73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37" y="1452408"/>
            <a:ext cx="4039883" cy="54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1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53A33-187B-44E4-86D8-46555365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Armáda akkadských králů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B8DDB-3D9F-4445-AFC7-6097CA777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7287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Navázala na sumerské tradice</a:t>
            </a:r>
          </a:p>
          <a:p>
            <a:r>
              <a:rPr lang="cs-CZ" dirty="0"/>
              <a:t>Podepřena velmi rozvinutým systémem byrokracie</a:t>
            </a:r>
          </a:p>
          <a:p>
            <a:r>
              <a:rPr lang="cs-CZ" dirty="0"/>
              <a:t>Zřejmě součástí i vojáci z podrobených sumerských států, profesionální jádro mohlo mít asi 5400 mužů (pravděpodobně největší vojsko tehdejšího světa)</a:t>
            </a:r>
          </a:p>
          <a:p>
            <a:r>
              <a:rPr lang="cs-CZ" dirty="0"/>
              <a:t>Lučištníci vybavení kompozitními luky – nové taktické možnosti</a:t>
            </a:r>
          </a:p>
          <a:p>
            <a:r>
              <a:rPr lang="cs-CZ" dirty="0"/>
              <a:t>Vojáci odměňováni velkými příděly půdy. Tito pozemkoví vlastníci pak sloužili v říši jako prevence </a:t>
            </a:r>
            <a:r>
              <a:rPr lang="cs-CZ" dirty="0" err="1"/>
              <a:t>rebélií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F485F2-72AD-4EFB-8E7F-D5D22002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87" y="847725"/>
            <a:ext cx="29337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38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747CC-DA79-464E-8FFA-F8F89E1E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akkadského vojska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EA369C-E89F-47A7-9FCA-28265F58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92" y="1690688"/>
            <a:ext cx="5814646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Pěchota uspořádaná do praporů z nichž každý měl 600 mužů. Velitelem byl důstojník nazývaný </a:t>
            </a:r>
            <a:r>
              <a:rPr lang="cs-CZ" i="1" dirty="0" err="1"/>
              <a:t>gir-nita</a:t>
            </a:r>
            <a:endParaRPr lang="cs-CZ" i="1" dirty="0"/>
          </a:p>
          <a:p>
            <a:r>
              <a:rPr lang="cs-CZ" dirty="0"/>
              <a:t>Každý prapor se dělil na 10 rot po 60 mužích. Velitel roty se nazýval </a:t>
            </a:r>
            <a:r>
              <a:rPr lang="cs-CZ" i="1" dirty="0" err="1"/>
              <a:t>pa</a:t>
            </a:r>
            <a:r>
              <a:rPr lang="cs-CZ" i="1" dirty="0"/>
              <a:t> </a:t>
            </a:r>
            <a:r>
              <a:rPr lang="cs-CZ" i="1" dirty="0" err="1"/>
              <a:t>palsha</a:t>
            </a:r>
            <a:r>
              <a:rPr lang="cs-CZ" i="1" dirty="0"/>
              <a:t> </a:t>
            </a:r>
            <a:r>
              <a:rPr lang="cs-CZ" i="1" dirty="0" err="1"/>
              <a:t>khasim</a:t>
            </a:r>
            <a:r>
              <a:rPr lang="cs-CZ" dirty="0"/>
              <a:t>.</a:t>
            </a:r>
          </a:p>
          <a:p>
            <a:r>
              <a:rPr lang="cs-CZ" dirty="0"/>
              <a:t>Roty se dále dělily na čety (</a:t>
            </a:r>
            <a:r>
              <a:rPr lang="cs-CZ" i="1" dirty="0"/>
              <a:t>nu banda</a:t>
            </a:r>
            <a:r>
              <a:rPr lang="cs-CZ" dirty="0"/>
              <a:t>) a družstva (</a:t>
            </a:r>
            <a:r>
              <a:rPr lang="cs-CZ" i="1" dirty="0" err="1"/>
              <a:t>ugala</a:t>
            </a:r>
            <a:r>
              <a:rPr lang="cs-CZ" dirty="0"/>
              <a:t>)</a:t>
            </a:r>
          </a:p>
          <a:p>
            <a:r>
              <a:rPr lang="cs-CZ" dirty="0"/>
              <a:t>Kromě pravidelných jednotek mohlo být i akkadské vojsko doplněno odvedenci.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3CD912-1A95-4E0E-B8D8-17449C6A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66" y="1716281"/>
            <a:ext cx="3037742" cy="43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7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E6B0B-F18F-4F04-B90C-AD332438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Říše po </a:t>
            </a:r>
            <a:r>
              <a:rPr lang="cs-CZ" dirty="0" err="1"/>
              <a:t>Sargonovi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D5C2D-B053-4507-B21F-E8AEC5D1A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4501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Sargonovi</a:t>
            </a:r>
            <a:r>
              <a:rPr lang="cs-CZ" dirty="0"/>
              <a:t> nástupci museli potlačovat mnoho povstání a konsolidovat svoji moc.</a:t>
            </a:r>
          </a:p>
          <a:p>
            <a:r>
              <a:rPr lang="cs-CZ" dirty="0"/>
              <a:t>Silné postavení ještě za krále </a:t>
            </a:r>
            <a:r>
              <a:rPr lang="cs-CZ" dirty="0" err="1"/>
              <a:t>Naram-Sína</a:t>
            </a:r>
            <a:r>
              <a:rPr lang="cs-CZ" dirty="0"/>
              <a:t> (2254-2218) </a:t>
            </a:r>
            <a:r>
              <a:rPr lang="cs-CZ" dirty="0" err="1"/>
              <a:t>Akkaďané</a:t>
            </a:r>
            <a:r>
              <a:rPr lang="cs-CZ" dirty="0"/>
              <a:t> kontrolovali také </a:t>
            </a:r>
            <a:r>
              <a:rPr lang="cs-CZ" dirty="0" err="1"/>
              <a:t>Elam</a:t>
            </a:r>
            <a:r>
              <a:rPr lang="cs-CZ" dirty="0"/>
              <a:t>, části Iránu a Sýrie. </a:t>
            </a:r>
          </a:p>
          <a:p>
            <a:r>
              <a:rPr lang="cs-CZ" dirty="0"/>
              <a:t>Dle legendy urazil král boha </a:t>
            </a:r>
            <a:r>
              <a:rPr lang="cs-CZ" dirty="0" err="1"/>
              <a:t>Enlila</a:t>
            </a:r>
            <a:r>
              <a:rPr lang="cs-CZ" dirty="0"/>
              <a:t>, když zničil jeho chrám v </a:t>
            </a:r>
            <a:r>
              <a:rPr lang="cs-CZ" dirty="0" err="1"/>
              <a:t>Nippuru</a:t>
            </a:r>
            <a:r>
              <a:rPr lang="cs-CZ" dirty="0"/>
              <a:t>.</a:t>
            </a:r>
          </a:p>
          <a:p>
            <a:r>
              <a:rPr lang="cs-CZ" dirty="0"/>
              <a:t>Říše se následně nedokázala efektivně ubránit náporu kočovných etnik (</a:t>
            </a:r>
            <a:r>
              <a:rPr lang="cs-CZ" dirty="0" err="1"/>
              <a:t>Amoritů</a:t>
            </a:r>
            <a:r>
              <a:rPr lang="cs-CZ" dirty="0"/>
              <a:t> ze západu, </a:t>
            </a:r>
            <a:r>
              <a:rPr lang="cs-CZ" dirty="0" err="1"/>
              <a:t>Churritů</a:t>
            </a:r>
            <a:r>
              <a:rPr lang="cs-CZ" dirty="0"/>
              <a:t> ze severu a </a:t>
            </a:r>
            <a:r>
              <a:rPr lang="cs-CZ" dirty="0" err="1"/>
              <a:t>Gutejců</a:t>
            </a:r>
            <a:r>
              <a:rPr lang="cs-CZ" dirty="0"/>
              <a:t> z východu)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0ABD70-C190-44EE-99EC-403916257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01" y="1825625"/>
            <a:ext cx="520192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AFCF9-4024-42FE-8AD4-5403E440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tzv. sumerské renesance ve 22-20.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5D75B-156B-42D8-A7ED-5B2BC560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07215" cy="4351338"/>
          </a:xfrm>
        </p:spPr>
        <p:txBody>
          <a:bodyPr/>
          <a:lstStyle/>
          <a:p>
            <a:r>
              <a:rPr lang="cs-CZ" dirty="0"/>
              <a:t>Rozkvět sumerské kultury</a:t>
            </a:r>
          </a:p>
          <a:p>
            <a:r>
              <a:rPr lang="cs-CZ" dirty="0"/>
              <a:t>Hegemonie II. dynastie z </a:t>
            </a:r>
            <a:r>
              <a:rPr lang="cs-CZ" dirty="0" err="1"/>
              <a:t>Lagaše</a:t>
            </a:r>
            <a:r>
              <a:rPr lang="cs-CZ" dirty="0"/>
              <a:t> (král </a:t>
            </a:r>
            <a:r>
              <a:rPr lang="cs-CZ" dirty="0" err="1"/>
              <a:t>Gudea</a:t>
            </a:r>
            <a:r>
              <a:rPr lang="cs-CZ" dirty="0"/>
              <a:t>) a III. Dynastie z </a:t>
            </a:r>
            <a:r>
              <a:rPr lang="cs-CZ" dirty="0" err="1"/>
              <a:t>Uruku</a:t>
            </a:r>
            <a:r>
              <a:rPr lang="cs-CZ" dirty="0"/>
              <a:t> (král Utu </a:t>
            </a:r>
            <a:r>
              <a:rPr lang="cs-CZ" dirty="0" err="1"/>
              <a:t>Chengal</a:t>
            </a:r>
            <a:r>
              <a:rPr lang="cs-CZ" dirty="0"/>
              <a:t>, definitivně porazil v Sumeru usedlé </a:t>
            </a:r>
            <a:r>
              <a:rPr lang="cs-CZ" dirty="0" err="1"/>
              <a:t>Gutejce</a:t>
            </a:r>
            <a:r>
              <a:rPr lang="cs-CZ" dirty="0"/>
              <a:t>) </a:t>
            </a:r>
          </a:p>
          <a:p>
            <a:r>
              <a:rPr lang="cs-CZ" dirty="0" err="1"/>
              <a:t>Mistodržitel</a:t>
            </a:r>
            <a:r>
              <a:rPr lang="cs-CZ" dirty="0"/>
              <a:t> Uru Ur-</a:t>
            </a:r>
            <a:r>
              <a:rPr lang="cs-CZ" dirty="0" err="1"/>
              <a:t>namu</a:t>
            </a:r>
            <a:r>
              <a:rPr lang="cs-CZ" dirty="0"/>
              <a:t> se vymanil z vlivu </a:t>
            </a:r>
            <a:r>
              <a:rPr lang="cs-CZ" dirty="0" err="1"/>
              <a:t>Uruku</a:t>
            </a:r>
            <a:r>
              <a:rPr lang="cs-CZ" dirty="0"/>
              <a:t> a založil tzv. III. Dynastii z Uru. </a:t>
            </a:r>
          </a:p>
          <a:p>
            <a:r>
              <a:rPr lang="cs-CZ" dirty="0"/>
              <a:t>Za krále </a:t>
            </a:r>
            <a:r>
              <a:rPr lang="cs-CZ" dirty="0" err="1"/>
              <a:t>Šulgiho</a:t>
            </a:r>
            <a:r>
              <a:rPr lang="cs-CZ" dirty="0"/>
              <a:t> 2093-2046 ovládal Ur velkou část Mezopotámie i </a:t>
            </a:r>
            <a:r>
              <a:rPr lang="cs-CZ" dirty="0" err="1"/>
              <a:t>Elam</a:t>
            </a:r>
            <a:r>
              <a:rPr lang="cs-CZ" dirty="0"/>
              <a:t>. </a:t>
            </a:r>
          </a:p>
          <a:p>
            <a:r>
              <a:rPr lang="cs-CZ" dirty="0"/>
              <a:t>Doklady o žoldnéřích.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4DB28E-ECF3-4280-BA39-04153DCD3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23" y="1690688"/>
            <a:ext cx="2876184" cy="43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71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0EC57-AAA7-445D-923C-9630ADF0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Vojenská správa v urské říši.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ADD66-7235-4637-B472-1CB6E5CB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7728" cy="4351338"/>
          </a:xfrm>
        </p:spPr>
        <p:txBody>
          <a:bodyPr>
            <a:normAutofit/>
          </a:bodyPr>
          <a:lstStyle/>
          <a:p>
            <a:r>
              <a:rPr lang="cs-CZ" dirty="0"/>
              <a:t>Teritoriální rozdělení území. Jednotlivé provincie měli civilního předáka (</a:t>
            </a:r>
            <a:r>
              <a:rPr lang="cs-CZ" i="1" dirty="0" err="1"/>
              <a:t>Ensi</a:t>
            </a:r>
            <a:r>
              <a:rPr lang="cs-CZ" i="1" dirty="0"/>
              <a:t>) </a:t>
            </a:r>
            <a:r>
              <a:rPr lang="cs-CZ" dirty="0"/>
              <a:t>a vojenského velitele, který ale podléhal přímo králi (prevence povstání)</a:t>
            </a:r>
          </a:p>
          <a:p>
            <a:r>
              <a:rPr lang="cs-CZ" dirty="0"/>
              <a:t>Tyto velitele jmenoval král a často pocházeli z barbarských kmenů (</a:t>
            </a:r>
            <a:r>
              <a:rPr lang="cs-CZ" dirty="0" err="1"/>
              <a:t>Amorité</a:t>
            </a:r>
            <a:r>
              <a:rPr lang="cs-CZ" dirty="0"/>
              <a:t>, </a:t>
            </a:r>
            <a:r>
              <a:rPr lang="cs-CZ" dirty="0" err="1"/>
              <a:t>Churrité</a:t>
            </a:r>
            <a:r>
              <a:rPr lang="cs-CZ" dirty="0"/>
              <a:t>). </a:t>
            </a:r>
          </a:p>
          <a:p>
            <a:r>
              <a:rPr lang="cs-CZ" dirty="0"/>
              <a:t>Potíže s nájezdníky se snažil </a:t>
            </a:r>
            <a:r>
              <a:rPr lang="cs-CZ" dirty="0" err="1"/>
              <a:t>Šulgi</a:t>
            </a:r>
            <a:r>
              <a:rPr lang="cs-CZ" dirty="0"/>
              <a:t> vyřešit také stavbou asi 200 km dlouhé obrané zdi na východě země proti </a:t>
            </a:r>
            <a:r>
              <a:rPr lang="cs-CZ" dirty="0" err="1"/>
              <a:t>Amoritům</a:t>
            </a:r>
            <a:r>
              <a:rPr lang="cs-CZ" dirty="0"/>
              <a:t>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93FE7C-7477-4D4A-A0AA-FFB9BF9A7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84" y="1746984"/>
            <a:ext cx="3351962" cy="46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3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04559-8D3D-4A31-88DA-AE17CDA0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Váleční lékaři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0EF94-83B8-4FED-A615-EDD405AC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02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i="1" dirty="0" err="1"/>
              <a:t>Asu</a:t>
            </a:r>
            <a:r>
              <a:rPr lang="cs-CZ" i="1" dirty="0"/>
              <a:t> – </a:t>
            </a:r>
            <a:r>
              <a:rPr lang="cs-CZ" dirty="0"/>
              <a:t>Lékař, chirurg.</a:t>
            </a:r>
          </a:p>
          <a:p>
            <a:r>
              <a:rPr lang="cs-CZ" dirty="0"/>
              <a:t>Lékaři se vzdělávali ve školách (</a:t>
            </a:r>
            <a:r>
              <a:rPr lang="cs-CZ" i="1" dirty="0" err="1"/>
              <a:t>Edubba</a:t>
            </a:r>
            <a:r>
              <a:rPr lang="cs-CZ" i="1" dirty="0"/>
              <a:t>). </a:t>
            </a:r>
            <a:r>
              <a:rPr lang="cs-CZ" dirty="0"/>
              <a:t>Měli povědomí o hygieně, dovedli správně ošetřovat zranění. </a:t>
            </a:r>
          </a:p>
          <a:p>
            <a:r>
              <a:rPr lang="cs-CZ" dirty="0"/>
              <a:t>Dokázali připravit i dezinfekční prostředky (z bylin a dostupných minerálních látek).</a:t>
            </a:r>
          </a:p>
          <a:p>
            <a:r>
              <a:rPr lang="cs-CZ" dirty="0"/>
              <a:t>První známý lékař – Lulu, žijící v 27 století.</a:t>
            </a:r>
          </a:p>
          <a:p>
            <a:r>
              <a:rPr lang="cs-CZ" dirty="0"/>
              <a:t>Lékaři patřili ke královu dvoru a měli zřejmě odpovědnost za zdravotní stav jeho členů včetně vojáků. Špatný lékař mohl být i popraven. </a:t>
            </a:r>
          </a:p>
          <a:p>
            <a:r>
              <a:rPr lang="cs-CZ" dirty="0"/>
              <a:t>V období sumerské renesance (možná i dříve) byli lékaři přítomni ve vojenských pevnostech a byli přímo přiděleni k dané jednotce.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C5AB8E-6DC2-4802-A60F-1D619CAC5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18" y="1886743"/>
            <a:ext cx="4531597" cy="38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35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D29FF-F5E7-425E-9815-2C09B21F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samostatných sumerských států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AC946-C5FE-4877-B78E-8E80BBCB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7062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Říše Uru postupně slábla pod náporem kočovníků.</a:t>
            </a:r>
          </a:p>
          <a:p>
            <a:r>
              <a:rPr lang="cs-CZ" dirty="0"/>
              <a:t>Jednotlivá města se z vlivu urských panovníků postupně vymanila.</a:t>
            </a:r>
          </a:p>
          <a:p>
            <a:r>
              <a:rPr lang="cs-CZ" dirty="0"/>
              <a:t>Koncem 3 tisíciletí už Ur ovládal pouze okolí města. </a:t>
            </a:r>
          </a:p>
          <a:p>
            <a:r>
              <a:rPr lang="cs-CZ" dirty="0"/>
              <a:t>2003 byl Ur dobyl Elamity a poslední král </a:t>
            </a:r>
            <a:r>
              <a:rPr lang="cs-CZ" dirty="0" err="1"/>
              <a:t>Ibbi-Sín</a:t>
            </a:r>
            <a:r>
              <a:rPr lang="cs-CZ" dirty="0"/>
              <a:t> byl odvlečen do zajetí. (Nářek nad zkázou města Uru)</a:t>
            </a:r>
          </a:p>
          <a:p>
            <a:r>
              <a:rPr lang="cs-CZ" dirty="0"/>
              <a:t>Krátce potom ovládli území Sumeru </a:t>
            </a:r>
            <a:r>
              <a:rPr lang="cs-CZ" dirty="0" err="1"/>
              <a:t>Amorité</a:t>
            </a:r>
            <a:r>
              <a:rPr lang="cs-CZ" dirty="0"/>
              <a:t> a následně se stal součástí Starobabylonské říše.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4C3F95-D3F6-436E-A13A-B9F53179A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06" y="1981994"/>
            <a:ext cx="4794894" cy="36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32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1ABD9-AC88-4F34-A19B-309FCA1C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A05B9-7233-43C5-9F02-0091A9AF9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cs-CZ" i="1" dirty="0" err="1"/>
              <a:t>Ninisinna</a:t>
            </a:r>
            <a:r>
              <a:rPr lang="cs-CZ" i="1" dirty="0"/>
              <a:t> svatyni </a:t>
            </a:r>
            <a:r>
              <a:rPr lang="cs-CZ" i="1" dirty="0" err="1"/>
              <a:t>Egalmach</a:t>
            </a:r>
            <a:r>
              <a:rPr lang="cs-CZ" i="1" dirty="0"/>
              <a:t> opustila – její ohrada je prázdná. </a:t>
            </a:r>
          </a:p>
          <a:p>
            <a:pPr algn="ctr"/>
            <a:r>
              <a:rPr lang="cs-CZ" i="1" dirty="0"/>
              <a:t>Paní z </a:t>
            </a:r>
            <a:r>
              <a:rPr lang="cs-CZ" i="1" dirty="0" err="1"/>
              <a:t>Uruku</a:t>
            </a:r>
            <a:r>
              <a:rPr lang="cs-CZ" i="1" dirty="0"/>
              <a:t> opustila svůj dům – její ohrada je prázdná. </a:t>
            </a:r>
          </a:p>
          <a:p>
            <a:pPr algn="ctr"/>
            <a:r>
              <a:rPr lang="cs-CZ" i="1" dirty="0" err="1"/>
              <a:t>Inanna</a:t>
            </a:r>
            <a:r>
              <a:rPr lang="cs-CZ" i="1" dirty="0"/>
              <a:t> svůj chrám v </a:t>
            </a:r>
            <a:r>
              <a:rPr lang="cs-CZ" i="1" dirty="0" err="1"/>
              <a:t>Uruku</a:t>
            </a:r>
            <a:r>
              <a:rPr lang="cs-CZ" i="1" dirty="0"/>
              <a:t> opustila – její ohrada je prázdná. </a:t>
            </a:r>
          </a:p>
          <a:p>
            <a:pPr algn="ctr"/>
            <a:r>
              <a:rPr lang="cs-CZ" i="1" dirty="0" err="1"/>
              <a:t>Nannar</a:t>
            </a:r>
            <a:r>
              <a:rPr lang="cs-CZ" i="1" dirty="0"/>
              <a:t> opustil Ur – jeho ohrada je prázdná, </a:t>
            </a:r>
            <a:r>
              <a:rPr lang="cs-CZ" i="1" dirty="0" err="1"/>
              <a:t>Su'en</a:t>
            </a:r>
            <a:r>
              <a:rPr lang="cs-CZ" i="1" dirty="0"/>
              <a:t> </a:t>
            </a:r>
            <a:r>
              <a:rPr lang="cs-CZ" i="1" dirty="0" err="1"/>
              <a:t>Ekišnugal</a:t>
            </a:r>
            <a:r>
              <a:rPr lang="cs-CZ" i="1" dirty="0"/>
              <a:t> opustil – jeho ohrada je prázdná.</a:t>
            </a:r>
          </a:p>
          <a:p>
            <a:pPr marL="0" indent="0" algn="ctr">
              <a:buNone/>
            </a:pPr>
            <a:r>
              <a:rPr lang="cs-CZ" i="1" dirty="0"/>
              <a:t>…</a:t>
            </a:r>
          </a:p>
          <a:p>
            <a:pPr algn="ctr"/>
            <a:r>
              <a:rPr lang="cs-CZ" i="1" dirty="0"/>
              <a:t>Ptáčníky, kteří ti ptáky přinášeli, nepřítel odvlek. </a:t>
            </a:r>
          </a:p>
          <a:p>
            <a:pPr algn="ctr"/>
            <a:r>
              <a:rPr lang="cs-CZ" i="1" dirty="0"/>
              <a:t>V tvém kanálu, v němž kotvily nákladní lodi, rákosí teď bují, </a:t>
            </a:r>
          </a:p>
          <a:p>
            <a:pPr algn="ctr"/>
            <a:r>
              <a:rPr lang="cs-CZ" i="1" dirty="0"/>
              <a:t>na tvých cestách, jež byly pro vozy upraveny, horské trní se rozrůstá.</a:t>
            </a:r>
          </a:p>
          <a:p>
            <a:pPr algn="ctr"/>
            <a:r>
              <a:rPr lang="cs-CZ" i="1" dirty="0"/>
              <a:t> Má paní, tvé město jak pro rodnou matku pro tebe pláče</a:t>
            </a:r>
          </a:p>
        </p:txBody>
      </p:sp>
    </p:spTree>
    <p:extLst>
      <p:ext uri="{BB962C8B-B14F-4D97-AF65-F5344CB8AC3E}">
        <p14:creationId xmlns:p14="http://schemas.microsoft.com/office/powerpoint/2010/main" val="3279442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6666D-B65C-4DD9-B412-556C35BD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9E509-63E8-40EB-BF15-ECDA06F47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82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D2239-73FD-4032-A68F-7743B6C5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953BDC-6E5F-4A45-BC0A-F5C80DFC4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570832" cy="4195481"/>
          </a:xfrm>
        </p:spPr>
        <p:txBody>
          <a:bodyPr/>
          <a:lstStyle/>
          <a:p>
            <a:r>
              <a:rPr lang="cs-CZ" dirty="0"/>
              <a:t>Psané (Počty mužů v jednotkách, administrativa, organizace, zásobování, sociální status vojáků, zprávy o </a:t>
            </a:r>
            <a:r>
              <a:rPr lang="cs-CZ" dirty="0" err="1"/>
              <a:t>vítěztvích</a:t>
            </a:r>
            <a:r>
              <a:rPr lang="cs-CZ" dirty="0"/>
              <a:t>…)</a:t>
            </a:r>
          </a:p>
          <a:p>
            <a:r>
              <a:rPr lang="cs-CZ" dirty="0"/>
              <a:t>Ikonografické (Supí stéla, Standarta z Uru, </a:t>
            </a:r>
            <a:r>
              <a:rPr lang="cs-CZ" dirty="0" err="1"/>
              <a:t>Naram</a:t>
            </a:r>
            <a:r>
              <a:rPr lang="cs-CZ" dirty="0"/>
              <a:t> </a:t>
            </a:r>
            <a:r>
              <a:rPr lang="cs-CZ" dirty="0" err="1"/>
              <a:t>Sínova</a:t>
            </a:r>
            <a:r>
              <a:rPr lang="cs-CZ" dirty="0"/>
              <a:t> stéla.)</a:t>
            </a:r>
          </a:p>
          <a:p>
            <a:r>
              <a:rPr lang="cs-CZ" dirty="0"/>
              <a:t>Archeologické (Královské pohřebiště z Uru)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068D3F-1443-4D9D-8FAD-CC8B54A6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45" y="2149767"/>
            <a:ext cx="5942740" cy="34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F2AAE-0A6B-439F-91D9-608C2868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„Standarta z Uru“ 26. století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06843F86-DDEF-4C59-A524-C5C307D8F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660233"/>
            <a:ext cx="8148973" cy="4810326"/>
          </a:xfrm>
        </p:spPr>
      </p:pic>
    </p:spTree>
    <p:extLst>
      <p:ext uri="{BB962C8B-B14F-4D97-AF65-F5344CB8AC3E}">
        <p14:creationId xmlns:p14="http://schemas.microsoft.com/office/powerpoint/2010/main" val="84893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05075-8E55-4EB9-948A-C5AF5DA6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0A7C66D-D0A5-4B15-9818-C80DA2709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4" y="866206"/>
            <a:ext cx="11720192" cy="5125588"/>
          </a:xfrm>
        </p:spPr>
      </p:pic>
    </p:spTree>
    <p:extLst>
      <p:ext uri="{BB962C8B-B14F-4D97-AF65-F5344CB8AC3E}">
        <p14:creationId xmlns:p14="http://schemas.microsoft.com/office/powerpoint/2010/main" val="98335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47B76-11BF-4815-91FE-DFDFCD98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Supí stéla – 25. století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FA0C97-F401-48E1-B41A-A3FCF9F41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7" y="1968127"/>
            <a:ext cx="6851847" cy="468495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BAB094-0584-4FF9-BFA4-981C7CA75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30" y="1968127"/>
            <a:ext cx="4201748" cy="32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3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C8C0F-DD3B-4DE5-91B6-F122E6E0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Naram-Sínova</a:t>
            </a:r>
            <a:r>
              <a:rPr lang="cs-CZ" dirty="0"/>
              <a:t> stéla 23. století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AF7563-0ED4-44BB-9AFB-29ACC805C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21" y="1210802"/>
            <a:ext cx="3630193" cy="5445291"/>
          </a:xfrm>
        </p:spPr>
      </p:pic>
    </p:spTree>
    <p:extLst>
      <p:ext uri="{BB962C8B-B14F-4D97-AF65-F5344CB8AC3E}">
        <p14:creationId xmlns:p14="http://schemas.microsoft.com/office/powerpoint/2010/main" val="152596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AEDDE-69C1-47E8-AA59-771F0A78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lovce k vojákovi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48D2D-052A-4375-8A95-613A20E5D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575593" cy="419548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První zobrazení bojů mezi skupinami lidí již v neolitu (Afrika)</a:t>
            </a:r>
          </a:p>
          <a:p>
            <a:r>
              <a:rPr lang="cs-CZ" dirty="0"/>
              <a:t>Zemědělci vs. nomádské obyvatelstvo</a:t>
            </a:r>
          </a:p>
          <a:p>
            <a:r>
              <a:rPr lang="cs-CZ" dirty="0"/>
              <a:t>Zemědělci postupně ztrácejí lovecké/bojové dovednosti, ale jsou schopni vyprodukovat větší množství potravin.</a:t>
            </a:r>
          </a:p>
          <a:p>
            <a:r>
              <a:rPr lang="cs-CZ" dirty="0"/>
              <a:t>Tento nadbytek umožňuje vznik specializovaných vrstev společnosti – kněží, řemeslníků a profesionálních bojovníků.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ADE00A-E1FE-4949-9BD8-83A0F8872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16241" r="847" b="9204"/>
          <a:stretch/>
        </p:blipFill>
        <p:spPr>
          <a:xfrm>
            <a:off x="6096000" y="2478506"/>
            <a:ext cx="5472504" cy="31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AFF15-49CA-4DE9-8B46-D37EDFB2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Počátek sumerských profesionálních armád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987BD-2853-48B1-B58F-20C8E2CF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992688" cy="419548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 roce 3000 se v sumerských státech prosazuje vedle vlády kněžích také vláda králů (En, </a:t>
            </a:r>
            <a:r>
              <a:rPr lang="cs-CZ" dirty="0" err="1"/>
              <a:t>Lugal</a:t>
            </a:r>
            <a:r>
              <a:rPr lang="cs-CZ" dirty="0"/>
              <a:t>)</a:t>
            </a:r>
          </a:p>
          <a:p>
            <a:r>
              <a:rPr lang="cs-CZ" dirty="0"/>
              <a:t>Vojáci jsou součástí královy „družiny“ (Ti kteří s králem jedí chléb)</a:t>
            </a:r>
          </a:p>
          <a:p>
            <a:r>
              <a:rPr lang="cs-CZ" dirty="0"/>
              <a:t>Přinejmenším ještě v raně dynastickém období měli zřejmě vojáci i podíl na moci ve státě (Gilgameš vs Aga)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4DFA7B-9CA3-477E-8140-F8F3842ED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80" y="1601799"/>
            <a:ext cx="2524079" cy="46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227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D7F2DCB09AFB44B2F3C0C05F970EDC" ma:contentTypeVersion="6" ma:contentTypeDescription="Vytvoří nový dokument" ma:contentTypeScope="" ma:versionID="591489cdea9cc29996e89b6c844e2787">
  <xsd:schema xmlns:xsd="http://www.w3.org/2001/XMLSchema" xmlns:xs="http://www.w3.org/2001/XMLSchema" xmlns:p="http://schemas.microsoft.com/office/2006/metadata/properties" xmlns:ns2="e616fa86-d487-4209-b069-9b38e22d3398" targetNamespace="http://schemas.microsoft.com/office/2006/metadata/properties" ma:root="true" ma:fieldsID="69e173a98662be4a88d5c2e24a4df9e7" ns2:_="">
    <xsd:import namespace="e616fa86-d487-4209-b069-9b38e22d33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6fa86-d487-4209-b069-9b38e22d33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6FC75-610E-4277-BDCA-A8E7817F41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CD117F-46D1-428B-B833-15F1EEA4A4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231F19-F109-40B7-8471-661184C60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6fa86-d487-4209-b069-9b38e22d3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1195</Words>
  <Application>Microsoft Office PowerPoint</Application>
  <PresentationFormat>Widescreen</PresentationFormat>
  <Paragraphs>111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Motiv Office</vt:lpstr>
      <vt:lpstr>Vojenství starověkého Sumeru a Akkadské říše.</vt:lpstr>
      <vt:lpstr>Stručný chronologický přehled</vt:lpstr>
      <vt:lpstr>Prameny</vt:lpstr>
      <vt:lpstr>„Standarta z Uru“ 26. století</vt:lpstr>
      <vt:lpstr>PowerPoint Presentation</vt:lpstr>
      <vt:lpstr>Supí stéla – 25. století </vt:lpstr>
      <vt:lpstr>Naram-Sínova stéla 23. století</vt:lpstr>
      <vt:lpstr>Od lovce k vojákovi</vt:lpstr>
      <vt:lpstr>Počátek sumerských profesionálních armád</vt:lpstr>
      <vt:lpstr>Sumerské vojsko</vt:lpstr>
      <vt:lpstr>Zbraně sumerských válečníků</vt:lpstr>
      <vt:lpstr>PowerPoint Presentation</vt:lpstr>
      <vt:lpstr>PowerPoint Presentation</vt:lpstr>
      <vt:lpstr>PowerPoint Presentation</vt:lpstr>
      <vt:lpstr>Zbroj</vt:lpstr>
      <vt:lpstr>PowerPoint Presentation</vt:lpstr>
      <vt:lpstr>Bojové vozy</vt:lpstr>
      <vt:lpstr>PowerPoint Presentation</vt:lpstr>
      <vt:lpstr>Sumeřané a válka</vt:lpstr>
      <vt:lpstr>Sargon Akkadský (2334-2279) a první mezopotámská říše. </vt:lpstr>
      <vt:lpstr>Armáda akkadských králů</vt:lpstr>
      <vt:lpstr>Struktura akkadského vojska</vt:lpstr>
      <vt:lpstr>Říše po Sargonovi</vt:lpstr>
      <vt:lpstr>Období tzv. sumerské renesance ve 22-20. století</vt:lpstr>
      <vt:lpstr>Vojenská správa v urské říši.</vt:lpstr>
      <vt:lpstr>Váleční lékaři</vt:lpstr>
      <vt:lpstr>Konec samostatných sumerských států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Vojenství starověkého Sumeru a Akkadské říše.</dc:title>
  <dc:creator>Tomáš Antoš</dc:creator>
  <cp:lastModifiedBy>Tomáš Antoš</cp:lastModifiedBy>
  <cp:revision>48</cp:revision>
  <dcterms:created xsi:type="dcterms:W3CDTF">2020-02-26T14:01:04Z</dcterms:created>
  <dcterms:modified xsi:type="dcterms:W3CDTF">2021-05-23T07:58:51Z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0x01010012D7F2DCB09AFB44B2F3C0C05F970EDC</vt:lpwstr>
  </property>
</Properties>
</file>