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60" r:id="rId4"/>
    <p:sldId id="257" r:id="rId5"/>
    <p:sldId id="262" r:id="rId6"/>
    <p:sldId id="258" r:id="rId7"/>
    <p:sldId id="259" r:id="rId8"/>
    <p:sldId id="261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87" r:id="rId25"/>
    <p:sldId id="289" r:id="rId26"/>
    <p:sldId id="277" r:id="rId27"/>
    <p:sldId id="278" r:id="rId28"/>
    <p:sldId id="280" r:id="rId29"/>
    <p:sldId id="285" r:id="rId30"/>
    <p:sldId id="279" r:id="rId31"/>
    <p:sldId id="282" r:id="rId32"/>
    <p:sldId id="283" r:id="rId33"/>
    <p:sldId id="284" r:id="rId34"/>
    <p:sldId id="28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D805-975D-4272-BABF-4EA3E17572E7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D8C6-F601-46E0-BB6C-F9124A45C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D8C6-F601-46E0-BB6C-F9124A45C5F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7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282C-3EEB-4903-9481-8D9B9B7B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DA68D-D813-489A-8602-04FB7147F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94094-1311-4469-9B66-BE02CCF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3992A-01A4-4E37-8F31-FA4F1B24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CCF42-7BC3-4E0C-A33E-34413B93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17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9C9AD-B488-45A9-87C6-747CB21F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B34F87-2811-4C48-9F03-49EBD77D6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42B44-9C15-4DDA-9318-90304357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A0F56-93FF-40E0-ADCF-F12C6643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3CA7A-7F21-405A-A4AD-B9810D5F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7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E0CF6A-3737-43B3-9A6B-9FD156A4D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6C6C44-B826-48C3-A5E6-41C29107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C5C3C-886B-4BB0-872B-54036FE8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FED38-F0C4-4A82-8BA6-8821D0EE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0F5B52-7FD9-455C-B840-15CED322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C80BF-A58B-438E-8AD0-51C2AC0A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64C51-DEE8-4B10-A478-73334FB8C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35383-28FE-45A2-B9E0-BAE34EA0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80E28-78C5-4DD4-9C06-B5BFEB4E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9F0CE-9B49-4E7C-A4B0-5DF60E5B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9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DA617-48F4-4497-8032-D53DC8D2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A78F1F-DCA6-4D81-B7D5-3577E550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BCAA1A-D75E-4469-A7A9-A911F7D9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89C2F-6058-484F-90A9-70D7F8A9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264EC-E30A-4535-92AD-3F817621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74A04-607E-4C6E-97B1-A53F2438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510C2-BBAD-4853-A5C5-8D0E55495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D0BFA-7DE0-4BFA-8876-56723876C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0B8D44-9E62-43D4-8C7E-6B1B7EAA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7D0CE-C10D-49DA-85F0-C7871229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1B078F-3725-443C-8513-AD3F1CAB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5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B6E5F-B41E-4D77-8A4F-3E6DFABC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A138A4-1E45-461C-A539-0F842AFA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74C25A-A408-431E-9A30-F8A12D9D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8C205B-C0A5-4094-AB2D-4589E2BC1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1B0D68-237B-4073-8054-50E94908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534F08-E814-43EC-8BB0-0ACB8977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317122-6477-4BE9-A7A5-0C879D10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2EBAC9-C7BD-4A4C-9DBC-80B7A1F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9DD83-B835-4D03-814B-C982F736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E4A5E5-C250-4732-9860-C05A28D0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EF45A1-0D7D-4F85-954C-A4E3885F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7AC5AD-D927-4D0B-8039-DC3576E6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5B42D8-027D-4827-81BF-DF96EB92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E0F826-0C36-4E43-BDEF-12C8B1B7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9EDEBB-52C8-48AE-BBBC-49DE8286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3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F7853-A608-4EEF-A0BE-E31A0657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16554-4D1E-4D75-AF2A-638EBFEB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51D88F-2A76-4D1A-AA47-B4D6EC7F5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DEE57E-08E0-4225-8BDD-8D3CCF3B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729E8F-E7F1-469A-A7E0-8834D8F5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A866D4-173A-4D3E-B705-10482247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4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D180D-0CFD-4CA7-BE6E-1D574C5A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B49B5-7C8C-419C-9A18-8BC4466E7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1370D3-6001-4550-A237-8A68E69E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220E49-DCD4-40F6-B39F-34D227BF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8B04C6-9850-417C-93AF-4984C4F9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B82EDD-B599-44BC-A894-1861577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5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257A88-A955-444D-87F5-7E1F035E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9FC028-8528-4569-A5DC-C4B7C66E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E7655E-E9FD-464C-9F68-22D4AFDCA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294B-FA62-4750-831C-AF8ECBAB8043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AC309-D715-4A12-8BBC-ABDBD0071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C3FB39-D282-4D09-B8EA-044C79E1E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80D89-8608-4F08-A3F2-445C89F23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Válečníci </a:t>
            </a:r>
            <a:r>
              <a:rPr lang="cs-CZ" dirty="0" err="1"/>
              <a:t>mínojské</a:t>
            </a:r>
            <a:r>
              <a:rPr lang="cs-CZ" dirty="0"/>
              <a:t> civilizace.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4FE64E-6D24-445A-AF6B-8FB5BA6C2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</a:t>
            </a:r>
          </a:p>
        </p:txBody>
      </p:sp>
    </p:spTree>
    <p:extLst>
      <p:ext uri="{BB962C8B-B14F-4D97-AF65-F5344CB8AC3E}">
        <p14:creationId xmlns:p14="http://schemas.microsoft.com/office/powerpoint/2010/main" val="351165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F19D1-CF5A-409B-A96C-2257794F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B81926-E5F1-4BCB-9878-95649EC53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8" y="151289"/>
            <a:ext cx="4775013" cy="35766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B8BD7D-3064-4F56-9F1E-0953CDB5F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60" y="2782604"/>
            <a:ext cx="6630572" cy="37102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5675BE-BEA4-4986-87DF-75070F8D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" y="3829233"/>
            <a:ext cx="2832515" cy="28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5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66CDE-8CFF-4A1B-88A0-A31A72DA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Výzbroj a výstroj minojských válečníků.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91299-545D-4CFE-BBFD-FD2B9F99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9203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Zbraně – většinou z prostředí svatyň, nikoliv z hrobů. (Teoreticky mohly být majetkem paláce a válečníkům pouze přidělovány).</a:t>
            </a:r>
          </a:p>
          <a:p>
            <a:r>
              <a:rPr lang="cs-CZ" dirty="0"/>
              <a:t>Zbraň mohla sloužit jako obětina, ale to nevylučuje její předchozí použití v boji. </a:t>
            </a:r>
          </a:p>
          <a:p>
            <a:r>
              <a:rPr lang="cs-CZ" dirty="0"/>
              <a:t>Krom bronzových také zbraně kamenné (obsidián).</a:t>
            </a:r>
          </a:p>
          <a:p>
            <a:r>
              <a:rPr lang="cs-CZ" dirty="0"/>
              <a:t>Vedle samotných zbraní také dochované miniatury, které mohly sloužit jako amulety nebo votivní dary (hračky?)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071">
            <a:extLst>
              <a:ext uri="{FF2B5EF4-FFF2-40B4-BE49-F238E27FC236}">
                <a16:creationId xmlns:a16="http://schemas.microsoft.com/office/drawing/2014/main" id="{13CDD560-90A8-4C83-9E41-2A143AED6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83962" y="1825625"/>
            <a:ext cx="4220357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B87EB-F7D4-4F78-BCC1-668513A9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3D6B7-DC65-48AC-8A91-A5AE0EEA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72175" cy="4842461"/>
          </a:xfrm>
        </p:spPr>
        <p:txBody>
          <a:bodyPr>
            <a:normAutofit/>
          </a:bodyPr>
          <a:lstStyle/>
          <a:p>
            <a:r>
              <a:rPr lang="cs-CZ" dirty="0"/>
              <a:t>Tvoří drtivou většinu zbraní doby bronzové na Krétě. </a:t>
            </a:r>
          </a:p>
          <a:p>
            <a:r>
              <a:rPr lang="cs-CZ" dirty="0"/>
              <a:t>Měli zřejmě svůj vlastní znak v krétském hieroglyfickém písmu</a:t>
            </a:r>
          </a:p>
          <a:p>
            <a:r>
              <a:rPr lang="cs-CZ" dirty="0"/>
              <a:t>Zpočátku spíše krátké, navazovaly na předchozí tvary kamenných dýk. Později i delší vhodnější pro boj. </a:t>
            </a:r>
          </a:p>
          <a:p>
            <a:r>
              <a:rPr lang="cs-CZ" dirty="0"/>
              <a:t>V období EM a MM byla zřejmě dýka typickým atributem muže. </a:t>
            </a:r>
          </a:p>
          <a:p>
            <a:r>
              <a:rPr lang="cs-CZ" dirty="0"/>
              <a:t>I po objevení se mečů měly stále velký význam.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446072-0466-4C29-AB2C-E46A050F8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78" y="1825624"/>
            <a:ext cx="2130522" cy="45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3E350-9EBA-4797-8D66-0F16BE56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EF379C-6A9A-4E86-B40D-3C661FF6C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7" y="4521493"/>
            <a:ext cx="8369075" cy="1971382"/>
          </a:xfrm>
        </p:spPr>
      </p:pic>
      <p:pic>
        <p:nvPicPr>
          <p:cNvPr id="6" name="Picture 6571">
            <a:extLst>
              <a:ext uri="{FF2B5EF4-FFF2-40B4-BE49-F238E27FC236}">
                <a16:creationId xmlns:a16="http://schemas.microsoft.com/office/drawing/2014/main" id="{76D04ED1-77EE-4A99-B086-8B267F0372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597" y="0"/>
            <a:ext cx="8369075" cy="41640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688434-74B2-4E92-B9AC-23807628C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5018" y="2479500"/>
            <a:ext cx="6345632" cy="16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0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2C5BA-BE00-4222-8027-B974BBD2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DE155-AFAC-4A4C-8A1D-66244D53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803" cy="4351338"/>
          </a:xfrm>
        </p:spPr>
        <p:txBody>
          <a:bodyPr/>
          <a:lstStyle/>
          <a:p>
            <a:r>
              <a:rPr lang="cs-CZ" dirty="0"/>
              <a:t>Luxusní a prestižní zbraně (výroba trvala cca 20 dní).</a:t>
            </a:r>
          </a:p>
          <a:p>
            <a:r>
              <a:rPr lang="cs-CZ" dirty="0"/>
              <a:t>Asi 100 exemplářů z ostrova a další z Řecka byli na Krétě patrně vyrobeny.</a:t>
            </a:r>
          </a:p>
          <a:p>
            <a:r>
              <a:rPr lang="cs-CZ" dirty="0"/>
              <a:t>Zobrazení bohyně s mečem, ochránkyně válečníků?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F27E1-8366-494E-BBE3-EDA16FB1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88" y="1971675"/>
            <a:ext cx="5715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045A5-8EE9-412D-A3BF-50FC1490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A. (MM 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2F42B-6697-4FEE-AC91-B163F7F3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86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Navazoval na dýky, zpočátku čepel pouze přinýtována k rukojeti (nebezpečí rozpadnutí meče). </a:t>
            </a:r>
          </a:p>
          <a:p>
            <a:r>
              <a:rPr lang="cs-CZ" dirty="0"/>
              <a:t>Dlouhý, špatně vyvážený. </a:t>
            </a:r>
          </a:p>
          <a:p>
            <a:r>
              <a:rPr lang="cs-CZ" dirty="0"/>
              <a:t>Pouze pro velmi dobře trénované šermíře</a:t>
            </a:r>
          </a:p>
          <a:p>
            <a:r>
              <a:rPr lang="cs-CZ" dirty="0"/>
              <a:t>Duely.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5A9E96-034F-4165-8DD8-4283DC28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7" y="4214288"/>
            <a:ext cx="9186349" cy="22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DEBB2-7A56-4A4D-A2AC-2D305C97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B. (MM III/LM 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B6176-EC16-4206-A0BF-A66369A4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B. se poprvé objevil v </a:t>
            </a:r>
            <a:r>
              <a:rPr lang="cs-CZ" dirty="0" err="1"/>
              <a:t>Argolidě</a:t>
            </a:r>
            <a:r>
              <a:rPr lang="cs-CZ" dirty="0"/>
              <a:t>, později byl vyráběn i na Krétě. </a:t>
            </a:r>
          </a:p>
          <a:p>
            <a:r>
              <a:rPr lang="cs-CZ" dirty="0"/>
              <a:t>Byl kratší (60 cm), spolehlivější a umožňoval bojovníkovi šermovat daleko rychleji.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D77954-5538-4ECB-9832-51B2EE83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9854"/>
            <a:ext cx="5639533" cy="25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CDED9-B1B5-458D-94A5-DA8CF283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C. a D. (LM II/LM IIIA)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9FA27-C523-4D68-BB19-DDE0116E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C. Typický svoji „rohatou“ záštitou. Spojován s dílnou v </a:t>
            </a:r>
            <a:r>
              <a:rPr lang="cs-CZ" dirty="0" err="1"/>
              <a:t>Knossu</a:t>
            </a:r>
            <a:r>
              <a:rPr lang="cs-CZ" dirty="0"/>
              <a:t>, krátké i dlouhé varianty. </a:t>
            </a:r>
          </a:p>
          <a:p>
            <a:r>
              <a:rPr lang="cs-CZ" dirty="0"/>
              <a:t>Delší varianty umožnovaly bojovníku podobný styl boje jako s typem A. Čepel zřejmě již obstála v kontaktu s čepelí protivníka. </a:t>
            </a:r>
          </a:p>
          <a:p>
            <a:r>
              <a:rPr lang="cs-CZ" dirty="0"/>
              <a:t>Typ. D je kratší a podobný typu C. Také spojován s </a:t>
            </a:r>
            <a:r>
              <a:rPr lang="cs-CZ" dirty="0" err="1"/>
              <a:t>Knossem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A28446-0127-4718-9894-4048AC15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0877"/>
            <a:ext cx="5345723" cy="2352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C087B8-D11E-474A-95CC-652D63AC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38" y="4280876"/>
            <a:ext cx="5566264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3DE31-93DE-4FD4-9C69-F392B0B0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Meče z konce doby bronzové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657C6-3C95-4757-AC2C-4BF61A7B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období LM se objevují krátké a robustní meče. (Typy E, F, G, </a:t>
            </a:r>
            <a:r>
              <a:rPr lang="cs-CZ" dirty="0" err="1"/>
              <a:t>Naue</a:t>
            </a:r>
            <a:r>
              <a:rPr lang="cs-CZ" dirty="0"/>
              <a:t> </a:t>
            </a:r>
            <a:r>
              <a:rPr lang="cs-CZ" dirty="0" err="1"/>
              <a:t>ii</a:t>
            </a:r>
            <a:r>
              <a:rPr lang="cs-CZ" dirty="0"/>
              <a:t>.)</a:t>
            </a:r>
          </a:p>
          <a:p>
            <a:r>
              <a:rPr lang="cs-CZ" dirty="0"/>
              <a:t>Vhodnější proti obrněnému protivníkovi.</a:t>
            </a:r>
          </a:p>
          <a:p>
            <a:r>
              <a:rPr lang="cs-CZ" dirty="0"/>
              <a:t>„Demokratizace“ války.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D78596-B157-48C3-9CEE-14E09B09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3" y="4001294"/>
            <a:ext cx="4143375" cy="2200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B68BAF4-1945-4A0C-87BC-00436932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15" y="3654425"/>
            <a:ext cx="3810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047CA-B13D-487D-9A44-BC73B95E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3A0E26-BA62-4AA5-B540-11423305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0837"/>
            <a:ext cx="10636284" cy="5176325"/>
          </a:xfrm>
        </p:spPr>
      </p:pic>
    </p:spTree>
    <p:extLst>
      <p:ext uri="{BB962C8B-B14F-4D97-AF65-F5344CB8AC3E}">
        <p14:creationId xmlns:p14="http://schemas.microsoft.com/office/powerpoint/2010/main" val="386894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0337E-BB00-45A0-AFEF-50AB9E24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B87641-8FD8-40A7-9BC9-D7871D85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49417"/>
          </a:xfrm>
        </p:spPr>
      </p:pic>
    </p:spTree>
    <p:extLst>
      <p:ext uri="{BB962C8B-B14F-4D97-AF65-F5344CB8AC3E}">
        <p14:creationId xmlns:p14="http://schemas.microsoft.com/office/powerpoint/2010/main" val="380185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31620-DF81-4E69-AA7E-2EE45EB6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 a oštěpy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6CC83-727A-4ACC-A6D1-E963A930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4351338"/>
          </a:xfrm>
        </p:spPr>
        <p:txBody>
          <a:bodyPr/>
          <a:lstStyle/>
          <a:p>
            <a:r>
              <a:rPr lang="cs-CZ" dirty="0"/>
              <a:t>Kopí častou zbraní na výjevech s bojovníky</a:t>
            </a:r>
          </a:p>
          <a:p>
            <a:r>
              <a:rPr lang="cs-CZ" dirty="0"/>
              <a:t>Délka ratiště od 2 do 4 metrů.</a:t>
            </a:r>
          </a:p>
          <a:p>
            <a:r>
              <a:rPr lang="cs-CZ" dirty="0"/>
              <a:t>Starší typ A. se k ratišti pouze přivazoval, pozdější typy už byly vyráběny s tulejkou. </a:t>
            </a:r>
          </a:p>
          <a:p>
            <a:r>
              <a:rPr lang="cs-CZ" dirty="0"/>
              <a:t>Typ H. (LM II-IIIA) tzv. bajonetový typ, zřejmě uzpůsobený proti zbrojím.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92B941-7AD8-4606-A280-A3ABDAF2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62" y="1690688"/>
            <a:ext cx="3072619" cy="4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E3E82-87FB-426A-ADCC-CFC7A026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79D5EC-F08D-44C5-96A7-E1464D3F2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1109682"/>
            <a:ext cx="6245753" cy="18737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073722-46BE-48A4-BFDE-E1DD7415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48" y="1072674"/>
            <a:ext cx="4428105" cy="22738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88AED1-01C2-4AF3-90C2-F03AA22E0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3861912"/>
            <a:ext cx="11094424" cy="18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6F32-2A14-4CF2-8F0B-ABA172B7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Sekery a palcáty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554D6-C5AB-4289-9B7F-0106226A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0748" cy="4351338"/>
          </a:xfrm>
        </p:spPr>
        <p:txBody>
          <a:bodyPr/>
          <a:lstStyle/>
          <a:p>
            <a:r>
              <a:rPr lang="cs-CZ" dirty="0"/>
              <a:t>Z bronzu i kamene.</a:t>
            </a:r>
          </a:p>
          <a:p>
            <a:r>
              <a:rPr lang="cs-CZ" dirty="0"/>
              <a:t>Dvoubřité sekery (</a:t>
            </a:r>
            <a:r>
              <a:rPr lang="cs-CZ" dirty="0" err="1"/>
              <a:t>labrys</a:t>
            </a:r>
            <a:r>
              <a:rPr lang="cs-CZ" dirty="0"/>
              <a:t>) spíše jako odznak moci. </a:t>
            </a:r>
          </a:p>
          <a:p>
            <a:endParaRPr lang="cs-CZ" dirty="0"/>
          </a:p>
        </p:txBody>
      </p:sp>
      <p:pic>
        <p:nvPicPr>
          <p:cNvPr id="4" name="Picture 6069">
            <a:extLst>
              <a:ext uri="{FF2B5EF4-FFF2-40B4-BE49-F238E27FC236}">
                <a16:creationId xmlns:a16="http://schemas.microsoft.com/office/drawing/2014/main" id="{82EAE1E9-D779-41A5-9DE0-D24614976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399999">
            <a:off x="1583739" y="3159285"/>
            <a:ext cx="2439670" cy="4123690"/>
          </a:xfrm>
          <a:prstGeom prst="rect">
            <a:avLst/>
          </a:prstGeom>
        </p:spPr>
      </p:pic>
      <p:pic>
        <p:nvPicPr>
          <p:cNvPr id="5" name="Picture 6018">
            <a:extLst>
              <a:ext uri="{FF2B5EF4-FFF2-40B4-BE49-F238E27FC236}">
                <a16:creationId xmlns:a16="http://schemas.microsoft.com/office/drawing/2014/main" id="{80523BCF-E8A0-40A9-99C0-F71439BFB9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58425" y="848617"/>
            <a:ext cx="4736465" cy="3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D6DBB-B9B6-4697-86D0-6496A883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Válečné vozy (LM)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9DE3B-CABC-4AC6-B67A-848F235E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Pravděpodobně se na Krétě rozšiřují s vlivem </a:t>
            </a:r>
            <a:r>
              <a:rPr lang="cs-CZ" dirty="0" err="1"/>
              <a:t>Achájů</a:t>
            </a:r>
            <a:r>
              <a:rPr lang="cs-CZ" dirty="0"/>
              <a:t>. </a:t>
            </a:r>
          </a:p>
          <a:p>
            <a:r>
              <a:rPr lang="cs-CZ" dirty="0"/>
              <a:t>Bojové užití v podmínkách </a:t>
            </a:r>
            <a:r>
              <a:rPr lang="cs-CZ" dirty="0" err="1"/>
              <a:t>Egejdy</a:t>
            </a:r>
            <a:r>
              <a:rPr lang="cs-CZ" dirty="0"/>
              <a:t> je sporné, mohly sloužit jako transportní prostředek pro velitele a elitní bojovníky. </a:t>
            </a:r>
          </a:p>
          <a:p>
            <a:r>
              <a:rPr lang="cs-CZ" dirty="0"/>
              <a:t>Vládce </a:t>
            </a:r>
            <a:r>
              <a:rPr lang="cs-CZ" dirty="0" err="1"/>
              <a:t>Knossu</a:t>
            </a:r>
            <a:r>
              <a:rPr lang="cs-CZ" dirty="0"/>
              <a:t> měl k dispozici (LM IIB) 200 válečných vozů.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3A7E7B-8C7E-44C2-BEFC-B4070C79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5331"/>
            <a:ext cx="5571978" cy="2061632"/>
          </a:xfrm>
          <a:prstGeom prst="rect">
            <a:avLst/>
          </a:prstGeom>
        </p:spPr>
      </p:pic>
      <p:pic>
        <p:nvPicPr>
          <p:cNvPr id="6" name="Picture 6936">
            <a:extLst>
              <a:ext uri="{FF2B5EF4-FFF2-40B4-BE49-F238E27FC236}">
                <a16:creationId xmlns:a16="http://schemas.microsoft.com/office/drawing/2014/main" id="{9F772971-E558-4754-9784-AC15DDEA3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82592" y="4115331"/>
            <a:ext cx="3671229" cy="20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AFB06-0BD9-4C08-8B72-8DFEAC99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4B07E5-421E-4CC8-82F6-4957C70CE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32"/>
            <a:ext cx="12100055" cy="5514536"/>
          </a:xfrm>
        </p:spPr>
      </p:pic>
    </p:spTree>
    <p:extLst>
      <p:ext uri="{BB962C8B-B14F-4D97-AF65-F5344CB8AC3E}">
        <p14:creationId xmlns:p14="http://schemas.microsoft.com/office/powerpoint/2010/main" val="286822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517D9-1D09-44E0-B4A9-5604DCC4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07B3D1-EC02-4EBD-B1A8-948361D7A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8" y="41937"/>
            <a:ext cx="5132530" cy="6774126"/>
          </a:xfrm>
        </p:spPr>
      </p:pic>
    </p:spTree>
    <p:extLst>
      <p:ext uri="{BB962C8B-B14F-4D97-AF65-F5344CB8AC3E}">
        <p14:creationId xmlns:p14="http://schemas.microsoft.com/office/powerpoint/2010/main" val="1039755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AA688-F713-4945-AFD8-A6449572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Luky a praky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3C493-0E4B-4FD2-937D-A6B9E11F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4797" cy="4351338"/>
          </a:xfrm>
        </p:spPr>
        <p:txBody>
          <a:bodyPr/>
          <a:lstStyle/>
          <a:p>
            <a:r>
              <a:rPr lang="cs-CZ" dirty="0"/>
              <a:t>Již od neolitu.</a:t>
            </a:r>
          </a:p>
          <a:p>
            <a:r>
              <a:rPr lang="cs-CZ" dirty="0"/>
              <a:t>Luky a šípy se objevují v krétském hieroglyfickém písmu. Jejich skladování potvrzeno zápisy v lin. písmu B. (LM II-III).</a:t>
            </a:r>
          </a:p>
          <a:p>
            <a:r>
              <a:rPr lang="cs-CZ" dirty="0"/>
              <a:t>Otázka kompozitních luků a tradice krétských lučištníků.</a:t>
            </a:r>
          </a:p>
          <a:p>
            <a:r>
              <a:rPr lang="cs-CZ" dirty="0"/>
              <a:t>Praky určitě velmi rozšířené, ačkoliv dokladů je velmi málo (praky se vyráběly z organických materiálů a projektily byly z kamene nebo z vysušené hlíny).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8C4296-9DCA-4EDB-8AEA-F21B3145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3429000"/>
            <a:ext cx="4520495" cy="25408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739F75-7A06-450C-B32D-FF44555C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1027906"/>
            <a:ext cx="2253030" cy="22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59DEB-3A84-4C60-84C4-91183746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ED415-DA98-4DC0-95E8-030A1494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083" cy="4351338"/>
          </a:xfrm>
        </p:spPr>
        <p:txBody>
          <a:bodyPr/>
          <a:lstStyle/>
          <a:p>
            <a:r>
              <a:rPr lang="cs-CZ" dirty="0"/>
              <a:t>Velmi omezené doklady</a:t>
            </a:r>
          </a:p>
          <a:p>
            <a:r>
              <a:rPr lang="cs-CZ" dirty="0"/>
              <a:t>Přilby – z bronzu, kančích klů, kůže. </a:t>
            </a:r>
          </a:p>
          <a:p>
            <a:r>
              <a:rPr lang="cs-CZ" dirty="0"/>
              <a:t>Zbroje – žádné archeologické doklady, pouze ikonografické (sporný výklad). Teoreticky látkové a v pozdějších obdobích vzácněji i bronzové.</a:t>
            </a:r>
          </a:p>
          <a:p>
            <a:r>
              <a:rPr lang="cs-CZ" dirty="0"/>
              <a:t>Štíty – Především „Věžový“ v menší míře další typy („osmičkový“, </a:t>
            </a:r>
            <a:r>
              <a:rPr lang="cs-CZ" dirty="0" err="1"/>
              <a:t>dipylský</a:t>
            </a:r>
            <a:r>
              <a:rPr lang="cs-CZ" dirty="0"/>
              <a:t>).</a:t>
            </a:r>
          </a:p>
        </p:txBody>
      </p:sp>
      <p:pic>
        <p:nvPicPr>
          <p:cNvPr id="4" name="Picture 6690">
            <a:extLst>
              <a:ext uri="{FF2B5EF4-FFF2-40B4-BE49-F238E27FC236}">
                <a16:creationId xmlns:a16="http://schemas.microsoft.com/office/drawing/2014/main" id="{E1395F8D-0835-435A-BFEA-78260F047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86161" y="1487732"/>
            <a:ext cx="3905617" cy="50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BADB6-61F4-46EE-BCF6-BFBCE9E9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025">
            <a:extLst>
              <a:ext uri="{FF2B5EF4-FFF2-40B4-BE49-F238E27FC236}">
                <a16:creationId xmlns:a16="http://schemas.microsoft.com/office/drawing/2014/main" id="{B25AE1DC-921A-4930-A0BD-6BC272846C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46" y="193196"/>
            <a:ext cx="3361446" cy="4276469"/>
          </a:xfrm>
          <a:prstGeom prst="rect">
            <a:avLst/>
          </a:prstGeom>
        </p:spPr>
      </p:pic>
      <p:pic>
        <p:nvPicPr>
          <p:cNvPr id="5" name="Picture 6938">
            <a:extLst>
              <a:ext uri="{FF2B5EF4-FFF2-40B4-BE49-F238E27FC236}">
                <a16:creationId xmlns:a16="http://schemas.microsoft.com/office/drawing/2014/main" id="{DFB92E8C-2217-429F-9D4C-80FF0D930E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19696" y="177369"/>
            <a:ext cx="2182300" cy="43081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9A24B-5588-4DC4-848A-7A3654284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00" y="193196"/>
            <a:ext cx="3897828" cy="21654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6D507C-2795-4C3B-AA54-8D071E00A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00" y="2020461"/>
            <a:ext cx="2092916" cy="29068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830C79C-6DDC-4A45-910E-DE5870F38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64" y="193196"/>
            <a:ext cx="2381250" cy="25717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F20AC06-2FA3-4A65-ACA4-9A9CB94BB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64" y="2771869"/>
            <a:ext cx="1977913" cy="37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E66A1-F2CA-4F42-8017-F3F98BDB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A68C75-F3DF-4C54-A523-05A468BB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4605"/>
          </a:xfrm>
        </p:spPr>
      </p:pic>
    </p:spTree>
    <p:extLst>
      <p:ext uri="{BB962C8B-B14F-4D97-AF65-F5344CB8AC3E}">
        <p14:creationId xmlns:p14="http://schemas.microsoft.com/office/powerpoint/2010/main" val="42362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310EF-B81D-4DC2-9A43-CFF2B7F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D8BB94-9FD3-4B85-A290-B78C80251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" y="351484"/>
            <a:ext cx="6632578" cy="307751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12E4E9-DDEE-4737-B5D4-3F30194D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21" y="365125"/>
            <a:ext cx="4924014" cy="34085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B09278-BE88-4237-847A-4C88C3A0D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" y="3545059"/>
            <a:ext cx="5248421" cy="29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04810-BDFB-4ECC-B995-10D83548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BD44A5-0BEC-4A5E-A7DA-43DDDF485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8" y="689984"/>
            <a:ext cx="4492869" cy="5121871"/>
          </a:xfrm>
        </p:spPr>
      </p:pic>
      <p:pic>
        <p:nvPicPr>
          <p:cNvPr id="6" name="Picture 6793">
            <a:extLst>
              <a:ext uri="{FF2B5EF4-FFF2-40B4-BE49-F238E27FC236}">
                <a16:creationId xmlns:a16="http://schemas.microsoft.com/office/drawing/2014/main" id="{3D568C00-D8BD-4D33-A6FB-DEDA0D0715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1442" y="1367994"/>
            <a:ext cx="2843672" cy="3443156"/>
          </a:xfrm>
          <a:prstGeom prst="rect">
            <a:avLst/>
          </a:prstGeom>
        </p:spPr>
      </p:pic>
      <p:pic>
        <p:nvPicPr>
          <p:cNvPr id="7" name="Picture 6863">
            <a:extLst>
              <a:ext uri="{FF2B5EF4-FFF2-40B4-BE49-F238E27FC236}">
                <a16:creationId xmlns:a16="http://schemas.microsoft.com/office/drawing/2014/main" id="{EDC0EBF6-1EB4-457A-9997-7E11CAB740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29869" y="1147255"/>
            <a:ext cx="3323931" cy="38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416F7-7D26-4124-A795-0627A02D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Taktika a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11956-647B-4EA6-A40A-16FE5B64B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krétské </a:t>
            </a:r>
            <a:r>
              <a:rPr lang="cs-CZ" dirty="0" err="1"/>
              <a:t>thalassokracie</a:t>
            </a:r>
            <a:r>
              <a:rPr lang="cs-CZ" dirty="0"/>
              <a:t>. </a:t>
            </a:r>
          </a:p>
          <a:p>
            <a:r>
              <a:rPr lang="cs-CZ" dirty="0"/>
              <a:t>Velmi málo obranných staveb, téměř absence hradeb. </a:t>
            </a:r>
          </a:p>
          <a:p>
            <a:r>
              <a:rPr lang="cs-CZ" dirty="0"/>
              <a:t>V ranějších obdobích byla válka spíše záležitostí menších skupin nájezdníků.</a:t>
            </a:r>
          </a:p>
          <a:p>
            <a:r>
              <a:rPr lang="cs-CZ" dirty="0"/>
              <a:t>Ve vrcholném období civilizace se předpokládá vyšší organizace vojska a také lepší výcvik (včetně boje ve formacích). Bitvě mohl předcházet souboj velitelů nebo nejlepších bojovníků.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18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3B7FC-7CD8-45E3-A98C-CBE53EDF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52ECDC-1946-42D1-9ACA-39AE98D65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365124"/>
            <a:ext cx="6196112" cy="337688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898CAA-D7CC-45C2-A4F2-F884258C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02" y="1919914"/>
            <a:ext cx="5405344" cy="4009942"/>
          </a:xfrm>
          <a:prstGeom prst="rect">
            <a:avLst/>
          </a:prstGeom>
        </p:spPr>
      </p:pic>
      <p:pic>
        <p:nvPicPr>
          <p:cNvPr id="8" name="Picture 6795">
            <a:extLst>
              <a:ext uri="{FF2B5EF4-FFF2-40B4-BE49-F238E27FC236}">
                <a16:creationId xmlns:a16="http://schemas.microsoft.com/office/drawing/2014/main" id="{4DAA98CA-5DF1-4947-95A2-58ADCA4412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385" y="3924885"/>
            <a:ext cx="2828778" cy="27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1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42ED9-99E3-4FBA-B595-EC3604EA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4AA135-3CC9-4F9F-A51E-57FFF169F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365125"/>
            <a:ext cx="5609672" cy="346128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761110-1141-4906-BCDD-182D73AF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5125"/>
            <a:ext cx="3259015" cy="20988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FA7784-08EE-4AB9-A80A-19B072651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21" y="365125"/>
            <a:ext cx="2095500" cy="21621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4A1029-9501-4283-B387-E9C06C2DB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1" y="2635250"/>
            <a:ext cx="5715000" cy="38576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A814E21-D93A-43DD-B314-592A4629F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4017937"/>
            <a:ext cx="5127849" cy="22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0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D9AB-AB55-437A-8942-12661272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minojského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7B4AE-246D-4E07-91D6-287F84D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Koncem doby bronzové, s úpadkem mocenských struktur převažuje opět boj menších skupin. </a:t>
            </a:r>
          </a:p>
          <a:p>
            <a:r>
              <a:rPr lang="cs-CZ" dirty="0"/>
              <a:t>Obyvatelstvo ostrova se postupně stahuje od pobřeží do bezpečnějšího vnitrozemí.</a:t>
            </a:r>
          </a:p>
          <a:p>
            <a:r>
              <a:rPr lang="cs-CZ" dirty="0"/>
              <a:t>Krétu sice zřejmě ovládly řecké kmeny, nicméně např. v umění pokračují </a:t>
            </a:r>
            <a:r>
              <a:rPr lang="cs-CZ" dirty="0" err="1"/>
              <a:t>mínojské</a:t>
            </a:r>
            <a:r>
              <a:rPr lang="cs-CZ" dirty="0"/>
              <a:t> motivy až do doby železné. </a:t>
            </a:r>
          </a:p>
          <a:p>
            <a:r>
              <a:rPr lang="cs-CZ" dirty="0"/>
              <a:t>Přinejmenším do období helénismu je na ostrově doložena existence neřeckého obyvatelstva.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CB57EA-E3D7-42EC-8898-C01196996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54" y="1274372"/>
            <a:ext cx="3654246" cy="4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EFED1-F47F-4F50-8E17-4A04F433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doby bronzové na Krétě a v Řecku.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FB7C1C-AD76-4583-BD16-CD1AECB75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2" y="1677719"/>
            <a:ext cx="6305715" cy="507424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72FBA8-C4E0-4493-A236-D949D114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856840"/>
            <a:ext cx="3048000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D32FF-D850-409A-9692-DA0236E0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mezníky pro problematiku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F8535-A8F3-4C33-95C0-04CFFF0E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Raně </a:t>
            </a:r>
            <a:r>
              <a:rPr lang="cs-CZ" dirty="0" err="1"/>
              <a:t>mínojské</a:t>
            </a:r>
            <a:r>
              <a:rPr lang="cs-CZ" dirty="0"/>
              <a:t> období 3500-2100 (EM) - Postupné vytváření mocenských struktur na ostrově, na samém konci (EM III/MM IA) první náznaky boje v umění.</a:t>
            </a:r>
          </a:p>
          <a:p>
            <a:r>
              <a:rPr lang="cs-CZ" dirty="0"/>
              <a:t>Počátek středně minojského období 2100-1900 (MM IA) První palácová centra, v čele velekněz/</a:t>
            </a:r>
            <a:r>
              <a:rPr lang="cs-CZ" dirty="0" err="1"/>
              <a:t>velěkněžka</a:t>
            </a:r>
            <a:r>
              <a:rPr lang="cs-CZ" dirty="0"/>
              <a:t>. </a:t>
            </a:r>
          </a:p>
          <a:p>
            <a:r>
              <a:rPr lang="cs-CZ" dirty="0"/>
              <a:t>MM II (cca 1700) zničení paláců (zemětřesení, války, nájezdy?)</a:t>
            </a:r>
          </a:p>
          <a:p>
            <a:r>
              <a:rPr lang="cs-CZ" dirty="0"/>
              <a:t>MM III/LM IA (cca 1600) Pravděpodobný výbuch sopky na ostrově </a:t>
            </a:r>
            <a:r>
              <a:rPr lang="cs-CZ" dirty="0" err="1"/>
              <a:t>Thera</a:t>
            </a:r>
            <a:r>
              <a:rPr lang="cs-CZ" dirty="0"/>
              <a:t>, opět destrukce. </a:t>
            </a:r>
          </a:p>
          <a:p>
            <a:r>
              <a:rPr lang="cs-CZ" dirty="0"/>
              <a:t>LM I 1600-1450 Další přírodní katastrofa? Vládci </a:t>
            </a:r>
            <a:r>
              <a:rPr lang="cs-CZ" dirty="0" err="1"/>
              <a:t>Knossu</a:t>
            </a:r>
            <a:r>
              <a:rPr lang="cs-CZ" dirty="0"/>
              <a:t> pravděpodobně ovládají ostrov.</a:t>
            </a:r>
          </a:p>
          <a:p>
            <a:r>
              <a:rPr lang="cs-CZ" dirty="0"/>
              <a:t>Cca 1450 </a:t>
            </a:r>
            <a:r>
              <a:rPr lang="cs-CZ" dirty="0" err="1"/>
              <a:t>Achájové</a:t>
            </a:r>
            <a:r>
              <a:rPr lang="cs-CZ" dirty="0"/>
              <a:t> ovládli </a:t>
            </a:r>
            <a:r>
              <a:rPr lang="cs-CZ" dirty="0" err="1"/>
              <a:t>Knossos</a:t>
            </a:r>
            <a:r>
              <a:rPr lang="cs-CZ" dirty="0"/>
              <a:t>? Lineární písmo A postupně mizí. (LM II)</a:t>
            </a:r>
          </a:p>
          <a:p>
            <a:r>
              <a:rPr lang="cs-CZ" dirty="0"/>
              <a:t>Cca 1200 Mořské národy, vpád Dórů a kolaps civilizace doby bronzové. Poslední minojské centrum  -</a:t>
            </a:r>
            <a:r>
              <a:rPr lang="cs-CZ" dirty="0" err="1"/>
              <a:t>Karfi</a:t>
            </a:r>
            <a:r>
              <a:rPr lang="cs-CZ" dirty="0"/>
              <a:t> na východě ostrova. </a:t>
            </a:r>
          </a:p>
          <a:p>
            <a:r>
              <a:rPr lang="cs-CZ" dirty="0"/>
              <a:t>Doklady o neřeckém obyvatelstvu na ostrově ještě v klasickém a helenistickém období.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01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F36EC-E0EF-43D9-A380-4D98229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Kréty a rozšíření </a:t>
            </a:r>
            <a:r>
              <a:rPr lang="cs-CZ" dirty="0" err="1"/>
              <a:t>mínojské</a:t>
            </a:r>
            <a:r>
              <a:rPr lang="cs-CZ" dirty="0"/>
              <a:t> civilizace.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847FC5-D57E-4E0F-BE7A-03A148F6E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5605"/>
            <a:ext cx="4629443" cy="312744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E06025-61EA-4DDD-BD5E-45A587E7C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7" y="3429000"/>
            <a:ext cx="6319688" cy="29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A5CF3-DA39-4CAB-B5AC-3451EE53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„Pax </a:t>
            </a:r>
            <a:r>
              <a:rPr lang="cs-CZ" dirty="0" err="1"/>
              <a:t>Minoica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2B3F3-173F-4BF1-BAEA-CAF92CD5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8078" cy="4351338"/>
          </a:xfrm>
        </p:spPr>
        <p:txBody>
          <a:bodyPr/>
          <a:lstStyle/>
          <a:p>
            <a:r>
              <a:rPr lang="cs-CZ" dirty="0"/>
              <a:t>A. </a:t>
            </a:r>
            <a:r>
              <a:rPr lang="cs-CZ" dirty="0" err="1"/>
              <a:t>Evans</a:t>
            </a:r>
            <a:r>
              <a:rPr lang="cs-CZ" dirty="0"/>
              <a:t> se domníval, že </a:t>
            </a:r>
            <a:r>
              <a:rPr lang="cs-CZ" dirty="0" err="1"/>
              <a:t>Mínojci</a:t>
            </a:r>
            <a:r>
              <a:rPr lang="cs-CZ" dirty="0"/>
              <a:t> byli v podstatě mírumilovná společnost. </a:t>
            </a:r>
          </a:p>
          <a:p>
            <a:r>
              <a:rPr lang="cs-CZ" dirty="0"/>
              <a:t>Velmi málo dokladů o válečnících a vojenských stavbách. (Přesto však existují).</a:t>
            </a:r>
          </a:p>
          <a:p>
            <a:r>
              <a:rPr lang="cs-CZ" dirty="0"/>
              <a:t>Otázka interpretace některých pramenů (zejména ikonografických).</a:t>
            </a:r>
          </a:p>
          <a:p>
            <a:r>
              <a:rPr lang="cs-CZ" dirty="0"/>
              <a:t>Profesionální válečníci v </a:t>
            </a:r>
            <a:r>
              <a:rPr lang="cs-CZ" dirty="0" err="1"/>
              <a:t>mínojské</a:t>
            </a:r>
            <a:r>
              <a:rPr lang="cs-CZ" dirty="0"/>
              <a:t> společnosti?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A51668-755B-4C78-BC55-A1224D36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16" y="1825624"/>
            <a:ext cx="2444415" cy="41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9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A52E3-4EF1-4C08-BB95-835E806E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9BDB0-5FCB-4AB0-B293-45161D0C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Písemné – velmi omezené. </a:t>
            </a:r>
            <a:r>
              <a:rPr lang="cs-CZ" dirty="0" err="1"/>
              <a:t>Mínojský</a:t>
            </a:r>
            <a:r>
              <a:rPr lang="cs-CZ" dirty="0"/>
              <a:t> jazyk nebyl dosud rozluštěn. Pro pozdní období (LM II) Administrativní zápisy v archaické řečtině (lin. Písmu B.) Dále odrazy v pověstech klasického období. </a:t>
            </a:r>
          </a:p>
          <a:p>
            <a:r>
              <a:rPr lang="cs-CZ" dirty="0"/>
              <a:t>Ikonografické – fresky (</a:t>
            </a:r>
            <a:r>
              <a:rPr lang="cs-CZ" dirty="0" err="1"/>
              <a:t>Knossos</a:t>
            </a:r>
            <a:r>
              <a:rPr lang="cs-CZ" dirty="0"/>
              <a:t>, </a:t>
            </a:r>
            <a:r>
              <a:rPr lang="cs-CZ" dirty="0" err="1"/>
              <a:t>Akrotiri</a:t>
            </a:r>
            <a:r>
              <a:rPr lang="cs-CZ" dirty="0"/>
              <a:t>), rytiny, pečetě…</a:t>
            </a:r>
          </a:p>
          <a:p>
            <a:r>
              <a:rPr lang="cs-CZ" dirty="0"/>
              <a:t>Archeologické  -Zbraně ze svatyň, lidské ostatky, zbytky staveb.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6692">
            <a:extLst>
              <a:ext uri="{FF2B5EF4-FFF2-40B4-BE49-F238E27FC236}">
                <a16:creationId xmlns:a16="http://schemas.microsoft.com/office/drawing/2014/main" id="{0B479CD9-4878-4FA5-9571-1EACF634D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96309" y="1561868"/>
            <a:ext cx="3830882" cy="4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EEC8-27E1-4370-B2B8-B3F3AFE9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Doklady o možné existenci profesionálních válečníků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88334-8660-4541-964D-0BCDA967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Malé pevnůstky (</a:t>
            </a:r>
            <a:r>
              <a:rPr lang="cs-CZ" dirty="0" err="1"/>
              <a:t>vigla</a:t>
            </a:r>
            <a:r>
              <a:rPr lang="cs-CZ" dirty="0"/>
              <a:t>) stavěné už od dob prvních paláců na strategických místech (křižovatky, kopce). Potřeba stálé posádky. </a:t>
            </a:r>
          </a:p>
          <a:p>
            <a:r>
              <a:rPr lang="cs-CZ" dirty="0"/>
              <a:t>Specifická konstrukce některých zbraní (především mečů typu A </a:t>
            </a:r>
            <a:r>
              <a:rPr lang="cs-CZ" dirty="0" err="1"/>
              <a:t>a</a:t>
            </a:r>
            <a:r>
              <a:rPr lang="cs-CZ" dirty="0"/>
              <a:t> C) které vyžadují značnou obratnost a cvik k užívání.</a:t>
            </a:r>
          </a:p>
          <a:p>
            <a:r>
              <a:rPr lang="cs-CZ" dirty="0"/>
              <a:t>Hroby z období LM se zbraněmi a zlatými nákrčníky (odznak, vyznamenání). </a:t>
            </a:r>
          </a:p>
          <a:p>
            <a:r>
              <a:rPr lang="cs-CZ" dirty="0"/>
              <a:t>Fresky se sportujícími svalnatými mladíky (box, skok přes býka).  Kultovní význam nemusí být v rozporu s faktem, že jde o válečníky. Sportovní dovednosti mohly být velmi přínosné pro bojové dovednosti.</a:t>
            </a:r>
          </a:p>
          <a:p>
            <a:r>
              <a:rPr lang="cs-CZ" dirty="0"/>
              <a:t>V období LM zmínky o válečných vozech vládce v </a:t>
            </a:r>
            <a:r>
              <a:rPr lang="cs-CZ" dirty="0" err="1"/>
              <a:t>Knossu</a:t>
            </a:r>
            <a:r>
              <a:rPr lang="cs-CZ" dirty="0"/>
              <a:t>. (Pravděpodobně </a:t>
            </a:r>
            <a:r>
              <a:rPr lang="cs-CZ" dirty="0" err="1"/>
              <a:t>achájské</a:t>
            </a:r>
            <a:r>
              <a:rPr lang="cs-CZ" dirty="0"/>
              <a:t> prostředí) Boj a ovládání vozu vyžaduje mnoho zkušeností.</a:t>
            </a:r>
          </a:p>
        </p:txBody>
      </p:sp>
    </p:spTree>
    <p:extLst>
      <p:ext uri="{BB962C8B-B14F-4D97-AF65-F5344CB8AC3E}">
        <p14:creationId xmlns:p14="http://schemas.microsoft.com/office/powerpoint/2010/main" val="381615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1106</Words>
  <Application>Microsoft Office PowerPoint</Application>
  <PresentationFormat>Širokoúhlá obrazovka</PresentationFormat>
  <Paragraphs>99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Válečníci mínojské civilizace.</vt:lpstr>
      <vt:lpstr>Prezentace aplikace PowerPoint</vt:lpstr>
      <vt:lpstr>Prezentace aplikace PowerPoint</vt:lpstr>
      <vt:lpstr>Periodizace doby bronzové na Krétě a v Řecku. </vt:lpstr>
      <vt:lpstr>Důležité mezníky pro problematiku</vt:lpstr>
      <vt:lpstr>Geografie Kréty a rozšíření mínojské civilizace. </vt:lpstr>
      <vt:lpstr>„Pax Minoica“</vt:lpstr>
      <vt:lpstr>Prameny</vt:lpstr>
      <vt:lpstr>Doklady o možné existenci profesionálních válečníků</vt:lpstr>
      <vt:lpstr>Prezentace aplikace PowerPoint</vt:lpstr>
      <vt:lpstr>Výzbroj a výstroj minojských válečníků.</vt:lpstr>
      <vt:lpstr>Dýky</vt:lpstr>
      <vt:lpstr>Prezentace aplikace PowerPoint</vt:lpstr>
      <vt:lpstr>Meče</vt:lpstr>
      <vt:lpstr>Typ A. (MM I)</vt:lpstr>
      <vt:lpstr>Typ B. (MM III/LM I)</vt:lpstr>
      <vt:lpstr>Typ C. a D. (LM II/LM IIIA)</vt:lpstr>
      <vt:lpstr>Meče z konce doby bronzové</vt:lpstr>
      <vt:lpstr>Prezentace aplikace PowerPoint</vt:lpstr>
      <vt:lpstr>Kopí a oštěpy</vt:lpstr>
      <vt:lpstr>Prezentace aplikace PowerPoint</vt:lpstr>
      <vt:lpstr>Sekery a palcáty</vt:lpstr>
      <vt:lpstr>Válečné vozy (LM)</vt:lpstr>
      <vt:lpstr>Prezentace aplikace PowerPoint</vt:lpstr>
      <vt:lpstr>Prezentace aplikace PowerPoint</vt:lpstr>
      <vt:lpstr>Luky a praky</vt:lpstr>
      <vt:lpstr>Zbroj</vt:lpstr>
      <vt:lpstr>Prezentace aplikace PowerPoint</vt:lpstr>
      <vt:lpstr>Prezentace aplikace PowerPoint</vt:lpstr>
      <vt:lpstr>Prezentace aplikace PowerPoint</vt:lpstr>
      <vt:lpstr>Taktika a strategie</vt:lpstr>
      <vt:lpstr>Prezentace aplikace PowerPoint</vt:lpstr>
      <vt:lpstr>Prezentace aplikace PowerPoint</vt:lpstr>
      <vt:lpstr>Konec minojského období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Vojenství mínojské Kréty</dc:title>
  <dc:creator>Tomáš Antoš</dc:creator>
  <cp:lastModifiedBy>Tomáš Antoš</cp:lastModifiedBy>
  <cp:revision>34</cp:revision>
  <dcterms:created xsi:type="dcterms:W3CDTF">2021-03-15T08:26:22Z</dcterms:created>
  <dcterms:modified xsi:type="dcterms:W3CDTF">2022-04-12T15:30:26Z</dcterms:modified>
</cp:coreProperties>
</file>