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3" r:id="rId8"/>
    <p:sldId id="274" r:id="rId9"/>
    <p:sldId id="264" r:id="rId10"/>
    <p:sldId id="265" r:id="rId11"/>
    <p:sldId id="261" r:id="rId12"/>
    <p:sldId id="262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5DEB32-FEF6-6E6E-25A8-B6A5F77E9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02D07F5-CF32-C671-40E8-541A9A0DB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68D3E5-7218-0D8C-5580-158BA2F9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9CC8D0-DFAF-03C6-62AD-9F1EE16E8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DC4F55-B7BB-142D-194E-75B438BF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152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491C6-1BDB-7CE8-89A4-A2805DAED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8F39CE0-1A3F-836E-F3FD-EF4EC00F0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1C0B52-A093-9332-B1CA-CEA0EF680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3ACC73-3352-A52D-0803-BA8E30993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132A78-2261-BDD3-3686-D936F97AD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622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9BCD09A-62EE-4F03-EAC3-81B784D185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CE723AA-10DB-C6A4-A7C9-61684F7FF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B1ED59-01DD-A62B-F20A-06E905C9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FDC233-71DD-256A-635E-A9A85E3F0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CB91CD-8A92-7C64-063F-4111EFFD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252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AD5329-5C6A-9249-BABA-37389132A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1BED47-063E-FC1A-048B-2786E2FE0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41189A-DA3C-A152-AA0B-394F382F5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35F1A61-10D8-77AE-1AE9-29E4B3E8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3AC7DB-4145-5AF9-2C1D-D2C1524A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512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746EE5-670E-0CD5-199D-513B36B92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A49447C-D87D-FE9D-28A3-F74CB69B31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BE9C40-62B4-8D0E-D6D0-CA647460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3032FC-6384-BD84-8E6E-C6177CB72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CFD179-E672-6529-49B7-412EB0B9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5230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F6F34-D24A-ED99-6AC9-6EDE7D5F2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23AF9F-11B3-C2E2-A7E4-C7618EB93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1B9C58-CFB8-B222-1AE8-31A96F107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F524E5A-BD80-6942-10A2-26F0BEA04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CE9D3CA-8014-204C-EA1C-EE93BEE3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522082D-0F2E-E9DA-D923-4356AF54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2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DD3E13-CEC4-9064-41CC-08339FDE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EC5B7F0-C028-1B1B-FD1F-4C2C6D3D7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88A8629-20FB-FD8D-6A3B-3D0C42466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D91E60F-AE77-997C-0822-AE5322261D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F033CA2-70D1-0390-5008-BB91C0601F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DF51E6E-387E-994C-8CDD-63B36C5EB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809B682-397E-70A2-D34B-2877A7A2A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B6B04B7-8765-B69E-9DA4-9CF0AD544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70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8B59C6-CDAF-0BCC-5B83-A677B5E27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E4AD413-F107-2AB1-AAE2-9FF84DECF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C6A614D-98AC-55D7-EB69-89A21B48E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FE30B74-DD47-E869-0B77-6243ABEF1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2922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A2AB69E-DEF5-355F-1635-20553069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5D57CE6-00D6-0656-EDD7-AB356976C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F0FC2A8-4BF4-9CFC-F38F-793D768B6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516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0B7DAA-D79D-2373-A7E7-D60DC76A3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33F896-F868-820B-ADBE-17F9BB8E8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BD861C-F26B-CB9C-BE56-C657CB55E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1E8434A-B6AE-E057-558A-251D1521A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C890D38-6C56-5C0F-6BB0-0866A791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E00F290-85C3-8563-1CC1-1425B03A0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6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303467-AE39-6B24-4116-CBCFD6E8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49E824E-1E19-0148-6A27-7DD8AAE11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F2D10A-F0E8-DDD0-2E50-8966D47BE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94D9A4F-0466-5C50-D1E5-4F6E7889C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3161E-04E0-46CB-AE32-DB491C4A62C6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0989D98-64BB-3A74-62C8-FAA7F0C07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712975-4762-111D-470F-76BEE353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450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297A604-3EF8-1C7B-A048-6F3AD5AB9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77DA1A2-1618-C17D-7611-56C766684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BB40B6-86F9-0786-267F-3F71D15DC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3161E-04E0-46CB-AE32-DB491C4A62C6}" type="datetimeFigureOut">
              <a:rPr lang="cs-CZ" smtClean="0"/>
              <a:t>09.03.2023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739BF7-56E9-2038-C367-EDF4462D30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82E134-49F5-EFFF-3F93-78675534ED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78124-5ABE-4354-A05C-6DD6E8E7C3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099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7F7FF03-3786-2CF0-478A-86A234206D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" t="3154" r="11092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502DC72-06EB-5D8C-7387-5242A8853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800" b="1"/>
              <a:t>Vojenstvo starovekého Egypta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2AED02-7D7C-091C-7EC9-D8793860D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cs-CZ" sz="2000"/>
              <a:t>Mgr. Mirón Jurík</a:t>
            </a:r>
          </a:p>
          <a:p>
            <a:pPr algn="l"/>
            <a:r>
              <a:rPr lang="cs-CZ" sz="2000"/>
              <a:t>466660@mail.muni.cz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4773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CB28EE-34A7-6756-4C5C-0AA46AB5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ok 23" descr="Nubian Archers">
            <a:extLst>
              <a:ext uri="{FF2B5EF4-FFF2-40B4-BE49-F238E27FC236}">
                <a16:creationId xmlns:a16="http://schemas.microsoft.com/office/drawing/2014/main" id="{604E5543-FC98-E6E5-1670-2F4FC87E8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86" y="1373080"/>
            <a:ext cx="5952930" cy="4577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300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60A940-FEBD-E79B-D5A8-9C84B8DF9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r>
              <a:rPr lang="sk-SK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Fortifikačné systémy</a:t>
            </a:r>
            <a:endParaRPr lang="cs-CZ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AB9EBB-6548-63D8-FC9E-4680DC227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767" y="2476504"/>
            <a:ext cx="4800600" cy="3711571"/>
          </a:xfrm>
        </p:spPr>
        <p:txBody>
          <a:bodyPr>
            <a:normAutofit/>
          </a:bodyPr>
          <a:lstStyle/>
          <a:p>
            <a:r>
              <a:rPr lang="cs-CZ" sz="2000" dirty="0" err="1">
                <a:solidFill>
                  <a:schemeClr val="bg1"/>
                </a:solidFill>
              </a:rPr>
              <a:t>Buhen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</a:p>
          <a:p>
            <a:r>
              <a:rPr lang="cs-CZ" sz="2000" dirty="0" err="1">
                <a:solidFill>
                  <a:schemeClr val="bg1"/>
                </a:solidFill>
              </a:rPr>
              <a:t>Mirgissa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 err="1">
                <a:solidFill>
                  <a:schemeClr val="bg1"/>
                </a:solidFill>
              </a:rPr>
              <a:t>Uronarti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 err="1">
                <a:solidFill>
                  <a:schemeClr val="bg1"/>
                </a:solidFill>
              </a:rPr>
              <a:t>Migdol</a:t>
            </a:r>
            <a:r>
              <a:rPr lang="cs-CZ" sz="2000" dirty="0">
                <a:solidFill>
                  <a:schemeClr val="bg1"/>
                </a:solidFill>
              </a:rPr>
              <a:t> –</a:t>
            </a:r>
            <a:r>
              <a:rPr lang="cs-CZ" sz="2000" dirty="0" err="1">
                <a:solidFill>
                  <a:schemeClr val="bg1"/>
                </a:solidFill>
              </a:rPr>
              <a:t>Medined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Habu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D264515-A08A-46E1-2AE7-029E7620D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728" y="369913"/>
            <a:ext cx="2777570" cy="278453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1EB282-C6AA-DE76-1C0B-71E9CDB88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61" y="3933796"/>
            <a:ext cx="3588640" cy="2377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D5F9545-E721-E647-16F2-246A27423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439" y="4369204"/>
            <a:ext cx="4800601" cy="226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92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4163D86-B942-3CA1-EA4A-78A501C67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55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5913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4454B8-8F54-77D0-81CD-6DCF6F16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Vojenské ťaženia</a:t>
            </a:r>
            <a:b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273CAF-604B-37AA-CAE2-A2408775D5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46571" cy="4351338"/>
          </a:xfrm>
        </p:spPr>
        <p:txBody>
          <a:bodyPr/>
          <a:lstStyle/>
          <a:p>
            <a:r>
              <a:rPr lang="sk-SK" sz="1600" dirty="0" err="1"/>
              <a:t>Mentuhotep</a:t>
            </a:r>
            <a:r>
              <a:rPr lang="sk-SK" sz="1600" dirty="0"/>
              <a:t> II. a III. výboje na Sinaj, </a:t>
            </a:r>
            <a:r>
              <a:rPr lang="sk-SK" sz="1600" dirty="0" err="1"/>
              <a:t>Asuán</a:t>
            </a:r>
            <a:r>
              <a:rPr lang="sk-SK" sz="1600" dirty="0"/>
              <a:t>, </a:t>
            </a:r>
            <a:r>
              <a:rPr lang="sk-SK" sz="1600" dirty="0" err="1"/>
              <a:t>Libye</a:t>
            </a:r>
            <a:r>
              <a:rPr lang="sk-SK" sz="1600" dirty="0"/>
              <a:t> a </a:t>
            </a:r>
            <a:r>
              <a:rPr lang="sk-SK" sz="1600" dirty="0" err="1"/>
              <a:t>Puntu</a:t>
            </a:r>
            <a:endParaRPr lang="sk-SK" sz="1600" dirty="0"/>
          </a:p>
          <a:p>
            <a:r>
              <a:rPr lang="sk-SK" sz="1600" dirty="0" err="1"/>
              <a:t>Amenemhet</a:t>
            </a:r>
            <a:r>
              <a:rPr lang="sk-SK" sz="1600" dirty="0"/>
              <a:t> I. a </a:t>
            </a:r>
            <a:r>
              <a:rPr lang="sk-SK" sz="1600" dirty="0" err="1"/>
              <a:t>Senusret</a:t>
            </a:r>
            <a:r>
              <a:rPr lang="sk-SK" sz="1600" dirty="0"/>
              <a:t> III. – najvýznamnejší dobyvatelia a budovatelia pevností. </a:t>
            </a:r>
          </a:p>
          <a:p>
            <a:r>
              <a:rPr lang="sk-SK" sz="1600" dirty="0" err="1"/>
              <a:t>Senusret</a:t>
            </a:r>
            <a:r>
              <a:rPr lang="sk-SK" sz="1600" dirty="0"/>
              <a:t> až 4 výpravy na Sinaj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646DED5-D6F7-406E-4EC6-B757EC2A2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016" y="189000"/>
            <a:ext cx="4406994" cy="582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38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640D56-D219-BCC7-BCD6-E195DE09E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Pohýksoska</a:t>
            </a:r>
            <a:r>
              <a:rPr lang="sk-SK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doba, Nová ríša (1550 – 1069 </a:t>
            </a:r>
            <a:r>
              <a:rPr lang="sk-SK" sz="3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př.n.l</a:t>
            </a:r>
            <a:r>
              <a:rPr lang="sk-SK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cs-CZ" sz="32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26A2C7-675D-36FE-69F5-3A86ADD40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16559" cy="4351338"/>
          </a:xfrm>
        </p:spPr>
        <p:txBody>
          <a:bodyPr/>
          <a:lstStyle/>
          <a:p>
            <a:r>
              <a:rPr lang="cs-CZ" sz="2000" dirty="0" err="1"/>
              <a:t>Zdokonalenie</a:t>
            </a:r>
            <a:r>
              <a:rPr lang="cs-CZ" sz="2000" dirty="0"/>
              <a:t> zbraní</a:t>
            </a:r>
          </a:p>
          <a:p>
            <a:r>
              <a:rPr lang="cs-CZ" sz="2000" dirty="0" err="1"/>
              <a:t>Zmena</a:t>
            </a:r>
            <a:r>
              <a:rPr lang="cs-CZ" sz="2000" dirty="0"/>
              <a:t> </a:t>
            </a:r>
            <a:r>
              <a:rPr lang="cs-CZ" sz="2000" dirty="0" err="1"/>
              <a:t>bojovej</a:t>
            </a:r>
            <a:r>
              <a:rPr lang="cs-CZ" sz="2000" dirty="0"/>
              <a:t> taktiky</a:t>
            </a:r>
          </a:p>
          <a:p>
            <a:r>
              <a:rPr lang="cs-CZ" sz="2000" dirty="0"/>
              <a:t>Změna </a:t>
            </a:r>
            <a:r>
              <a:rPr lang="cs-CZ" sz="2000" dirty="0" err="1"/>
              <a:t>organizácie</a:t>
            </a:r>
            <a:r>
              <a:rPr lang="cs-CZ" sz="2000" dirty="0"/>
              <a:t> armády – </a:t>
            </a:r>
            <a:r>
              <a:rPr lang="cs-CZ" sz="2000" dirty="0" err="1"/>
              <a:t>Haremhebov</a:t>
            </a:r>
            <a:r>
              <a:rPr lang="cs-CZ" sz="2000" dirty="0"/>
              <a:t> edikt – Armáda Horného a Dolného Egypta – </a:t>
            </a:r>
            <a:r>
              <a:rPr lang="cs-CZ" sz="2000" dirty="0" err="1"/>
              <a:t>Divízie</a:t>
            </a:r>
            <a:r>
              <a:rPr lang="cs-CZ" sz="2000" dirty="0"/>
              <a:t> – 20 </a:t>
            </a:r>
            <a:r>
              <a:rPr lang="cs-CZ" sz="2000" dirty="0" err="1"/>
              <a:t>oddielov</a:t>
            </a:r>
            <a:r>
              <a:rPr lang="cs-CZ" sz="2000" dirty="0"/>
              <a:t> v jednej </a:t>
            </a:r>
            <a:r>
              <a:rPr lang="cs-CZ" sz="2000" dirty="0" err="1"/>
              <a:t>divízii</a:t>
            </a:r>
            <a:r>
              <a:rPr lang="cs-CZ" sz="2000" dirty="0"/>
              <a:t> - jeden </a:t>
            </a:r>
            <a:r>
              <a:rPr lang="cs-CZ" sz="2000" dirty="0" err="1"/>
              <a:t>oddiel</a:t>
            </a:r>
            <a:r>
              <a:rPr lang="cs-CZ" sz="2000" dirty="0"/>
              <a:t> 250 </a:t>
            </a:r>
            <a:r>
              <a:rPr lang="cs-CZ" sz="2000" dirty="0" err="1"/>
              <a:t>mužov</a:t>
            </a:r>
            <a:r>
              <a:rPr lang="cs-CZ" sz="2000" dirty="0"/>
              <a:t> z 5 </a:t>
            </a:r>
            <a:r>
              <a:rPr lang="cs-CZ" sz="2000" dirty="0" err="1"/>
              <a:t>čát</a:t>
            </a:r>
            <a:r>
              <a:rPr lang="cs-CZ" sz="2000" dirty="0"/>
              <a:t> po 50 </a:t>
            </a:r>
            <a:r>
              <a:rPr lang="cs-CZ" sz="2000" dirty="0" err="1"/>
              <a:t>mužov</a:t>
            </a:r>
            <a:endParaRPr lang="cs-CZ" sz="20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ok 10">
            <a:extLst>
              <a:ext uri="{FF2B5EF4-FFF2-40B4-BE49-F238E27FC236}">
                <a16:creationId xmlns:a16="http://schemas.microsoft.com/office/drawing/2014/main" id="{8540AFEE-E31D-249A-6299-E35D17174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9" y="2127120"/>
            <a:ext cx="3062838" cy="377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28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D14E99-4E2E-FD3F-7708-DCDF38BC4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ok 24">
            <a:extLst>
              <a:ext uri="{FF2B5EF4-FFF2-40B4-BE49-F238E27FC236}">
                <a16:creationId xmlns:a16="http://schemas.microsoft.com/office/drawing/2014/main" id="{BD4BDBB3-A51D-B18E-8AE2-6FC9EE641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676" y="582522"/>
            <a:ext cx="4124131" cy="5459504"/>
          </a:xfrm>
          <a:prstGeom prst="rect">
            <a:avLst/>
          </a:prstGeom>
          <a:noFill/>
        </p:spPr>
      </p:pic>
      <p:pic>
        <p:nvPicPr>
          <p:cNvPr id="5" name="Obrázok 25">
            <a:extLst>
              <a:ext uri="{FF2B5EF4-FFF2-40B4-BE49-F238E27FC236}">
                <a16:creationId xmlns:a16="http://schemas.microsoft.com/office/drawing/2014/main" id="{7E665935-80E1-C15D-18EE-A56FE8A1D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640" y="2379306"/>
            <a:ext cx="3923908" cy="29391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161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4AD499-D711-E5AB-6268-217E5B3D7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ok 26" descr="Obrázok, na ktorom je text, niekoľko&#10;&#10;Automaticky generovaný popis">
            <a:extLst>
              <a:ext uri="{FF2B5EF4-FFF2-40B4-BE49-F238E27FC236}">
                <a16:creationId xmlns:a16="http://schemas.microsoft.com/office/drawing/2014/main" id="{15D88E9D-A3C4-A4D7-31E5-54C6FD5E5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13" y="1617286"/>
            <a:ext cx="4291887" cy="3345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21" descr="Obrázok, na ktorom je text, mapa&#10;&#10;Automaticky generovaný popis">
            <a:extLst>
              <a:ext uri="{FF2B5EF4-FFF2-40B4-BE49-F238E27FC236}">
                <a16:creationId xmlns:a16="http://schemas.microsoft.com/office/drawing/2014/main" id="{69069879-B5BE-A4F1-DE1D-A74AB5B7A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575" y="2288583"/>
            <a:ext cx="4016305" cy="2600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022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A8BBF-226E-3B88-2B42-83FB731B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Vojnové vozy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32BF9B-2E4C-6A13-46A2-BA86D742E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624743" cy="993076"/>
          </a:xfrm>
        </p:spPr>
        <p:txBody>
          <a:bodyPr>
            <a:normAutofit/>
          </a:bodyPr>
          <a:lstStyle/>
          <a:p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Vojnové vozy - prevzali od </a:t>
            </a:r>
            <a:r>
              <a:rPr lang="sk-SK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Hyksósov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wrrt</a:t>
            </a:r>
            <a:r>
              <a:rPr lang="sk-SK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alebo </a:t>
            </a:r>
            <a:r>
              <a:rPr lang="sk-SK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mrkbt</a:t>
            </a:r>
            <a:endParaRPr lang="cs-CZ" sz="2000" dirty="0"/>
          </a:p>
        </p:txBody>
      </p:sp>
      <p:pic>
        <p:nvPicPr>
          <p:cNvPr id="4" name="Obrázok 15" descr="Obrázok, na ktorom je text, perokresba&#10;&#10;Automaticky generovaný popis">
            <a:extLst>
              <a:ext uri="{FF2B5EF4-FFF2-40B4-BE49-F238E27FC236}">
                <a16:creationId xmlns:a16="http://schemas.microsoft.com/office/drawing/2014/main" id="{544057F5-B70B-95F5-BD00-8623D7237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281" y="339836"/>
            <a:ext cx="3295650" cy="1930400"/>
          </a:xfrm>
          <a:prstGeom prst="rect">
            <a:avLst/>
          </a:prstGeom>
        </p:spPr>
      </p:pic>
      <p:pic>
        <p:nvPicPr>
          <p:cNvPr id="5" name="Obrázok 16" descr="Obrázok, na ktorom je perokresba&#10;&#10;Automaticky generovaný popis">
            <a:extLst>
              <a:ext uri="{FF2B5EF4-FFF2-40B4-BE49-F238E27FC236}">
                <a16:creationId xmlns:a16="http://schemas.microsoft.com/office/drawing/2014/main" id="{1FAEE9C7-FF67-B0AF-C108-ACBF799AC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998" y="3030699"/>
            <a:ext cx="3625850" cy="2457450"/>
          </a:xfrm>
          <a:prstGeom prst="rect">
            <a:avLst/>
          </a:prstGeom>
        </p:spPr>
      </p:pic>
      <p:pic>
        <p:nvPicPr>
          <p:cNvPr id="6" name="Obrázok 19" descr="Obrázok, na ktorom je vnútri&#10;&#10;Automaticky generovaný popis">
            <a:extLst>
              <a:ext uri="{FF2B5EF4-FFF2-40B4-BE49-F238E27FC236}">
                <a16:creationId xmlns:a16="http://schemas.microsoft.com/office/drawing/2014/main" id="{53C99088-83C2-5718-DF47-A22152DA4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080" y="2670201"/>
            <a:ext cx="5760720" cy="384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51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AEFAAA-10C9-E15E-5310-E4D1BECCA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ok 20" descr="Obrázok, na ktorom je zem, vonkajšie, jazda na koni, ťahanie&#10;&#10;Automaticky generovaný popis">
            <a:extLst>
              <a:ext uri="{FF2B5EF4-FFF2-40B4-BE49-F238E27FC236}">
                <a16:creationId xmlns:a16="http://schemas.microsoft.com/office/drawing/2014/main" id="{7EC25829-CAA6-C395-39DD-AD5F1AEB1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123" y="1791478"/>
            <a:ext cx="7232841" cy="40681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04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7D5EFF-CB9C-5D9B-7710-AAC44267D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Vojenské ťaženia</a:t>
            </a:r>
            <a:b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1A9ECC-C995-1498-7870-0EC6F48CF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Ahmose</a:t>
            </a:r>
            <a:r>
              <a:rPr lang="cs-CZ" dirty="0"/>
              <a:t> – pokus </a:t>
            </a:r>
            <a:r>
              <a:rPr lang="cs-CZ" dirty="0" err="1"/>
              <a:t>ovládnu´t</a:t>
            </a:r>
            <a:r>
              <a:rPr lang="cs-CZ" dirty="0"/>
              <a:t> </a:t>
            </a:r>
            <a:r>
              <a:rPr lang="cs-CZ" dirty="0" err="1"/>
              <a:t>Núbiu</a:t>
            </a:r>
            <a:r>
              <a:rPr lang="cs-CZ" dirty="0"/>
              <a:t> </a:t>
            </a:r>
          </a:p>
          <a:p>
            <a:r>
              <a:rPr lang="cs-CZ" dirty="0" err="1"/>
              <a:t>Amenhotep</a:t>
            </a:r>
            <a:r>
              <a:rPr lang="cs-CZ" dirty="0"/>
              <a:t> I – </a:t>
            </a:r>
            <a:r>
              <a:rPr lang="cs-CZ" dirty="0" err="1"/>
              <a:t>dobýja</a:t>
            </a:r>
            <a:r>
              <a:rPr lang="cs-CZ" dirty="0"/>
              <a:t> po II. katarakt</a:t>
            </a:r>
          </a:p>
          <a:p>
            <a:r>
              <a:rPr lang="cs-CZ" dirty="0" err="1"/>
              <a:t>Thutmose</a:t>
            </a:r>
            <a:r>
              <a:rPr lang="cs-CZ" dirty="0"/>
              <a:t> I – </a:t>
            </a:r>
            <a:r>
              <a:rPr lang="cs-CZ" dirty="0" err="1"/>
              <a:t>Ázia</a:t>
            </a:r>
            <a:r>
              <a:rPr lang="cs-CZ" dirty="0"/>
              <a:t>, na severe </a:t>
            </a:r>
            <a:r>
              <a:rPr lang="cs-CZ" dirty="0" err="1"/>
              <a:t>dochádza</a:t>
            </a:r>
            <a:r>
              <a:rPr lang="cs-CZ" dirty="0"/>
              <a:t> až po hranice </a:t>
            </a:r>
            <a:r>
              <a:rPr lang="cs-CZ" dirty="0" err="1"/>
              <a:t>ríše</a:t>
            </a:r>
            <a:r>
              <a:rPr lang="cs-CZ" dirty="0"/>
              <a:t> </a:t>
            </a:r>
            <a:r>
              <a:rPr lang="cs-CZ" dirty="0" err="1"/>
              <a:t>Mitanny</a:t>
            </a:r>
            <a:endParaRPr lang="cs-CZ" dirty="0"/>
          </a:p>
          <a:p>
            <a:r>
              <a:rPr lang="cs-CZ" dirty="0" err="1"/>
              <a:t>Amenhotep</a:t>
            </a:r>
            <a:r>
              <a:rPr lang="cs-CZ" dirty="0"/>
              <a:t> II.III.IV a </a:t>
            </a:r>
            <a:r>
              <a:rPr lang="cs-CZ" dirty="0" err="1"/>
              <a:t>Thutmose</a:t>
            </a:r>
            <a:r>
              <a:rPr lang="cs-CZ" dirty="0"/>
              <a:t> </a:t>
            </a:r>
            <a:r>
              <a:rPr lang="cs-CZ" dirty="0" err="1"/>
              <a:t>viac</a:t>
            </a:r>
            <a:r>
              <a:rPr lang="cs-CZ" dirty="0"/>
              <a:t> orientovaní na </a:t>
            </a:r>
            <a:r>
              <a:rPr lang="cs-CZ" dirty="0" err="1"/>
              <a:t>vnútrnú</a:t>
            </a:r>
            <a:r>
              <a:rPr lang="cs-CZ" dirty="0"/>
              <a:t> politiku.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Boj mocností o </a:t>
            </a:r>
            <a:r>
              <a:rPr lang="cs-CZ" dirty="0" err="1"/>
              <a:t>Sýro-Palestínu</a:t>
            </a:r>
            <a:r>
              <a:rPr lang="cs-CZ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Megido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Kádeš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4574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5CC1C-9D32-D7A6-F9C3-ECD57B277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Korene</a:t>
            </a:r>
            <a:r>
              <a:rPr lang="cs-CZ" dirty="0"/>
              <a:t>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3E892A1-E082-1ECB-5FA2-0636A7C57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9714" y="2063928"/>
            <a:ext cx="5551020" cy="37024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B2FC46-3091-FDB4-2575-04A44B947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338" y="4236098"/>
            <a:ext cx="1737396" cy="1555760"/>
          </a:xfrm>
          <a:prstGeom prst="rect">
            <a:avLst/>
          </a:prstGeom>
        </p:spPr>
      </p:pic>
      <p:pic>
        <p:nvPicPr>
          <p:cNvPr id="8" name="Obrázok 4" descr="Hierakonpolis, Tomb 100, Painting, king-executioner">
            <a:extLst>
              <a:ext uri="{FF2B5EF4-FFF2-40B4-BE49-F238E27FC236}">
                <a16:creationId xmlns:a16="http://schemas.microsoft.com/office/drawing/2014/main" id="{7440E536-702E-F81F-CD2B-36475F3919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452" y="2708599"/>
            <a:ext cx="3890348" cy="2917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924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94DD6C-6763-C583-59A3-B2225655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Megido</a:t>
            </a:r>
            <a:r>
              <a:rPr lang="cs-CZ" dirty="0"/>
              <a:t> (1457 </a:t>
            </a:r>
            <a:r>
              <a:rPr lang="cs-CZ" dirty="0" err="1"/>
              <a:t>pr.n.l</a:t>
            </a:r>
            <a:r>
              <a:rPr lang="cs-CZ" dirty="0"/>
              <a:t>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CD059C-3B75-A3CA-733C-8F6EB19A5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951914" cy="4351338"/>
          </a:xfrm>
        </p:spPr>
        <p:txBody>
          <a:bodyPr/>
          <a:lstStyle/>
          <a:p>
            <a:r>
              <a:rPr lang="cs-CZ" dirty="0" err="1"/>
              <a:t>Ťaženie</a:t>
            </a:r>
            <a:r>
              <a:rPr lang="cs-CZ" dirty="0"/>
              <a:t> </a:t>
            </a:r>
            <a:r>
              <a:rPr lang="cs-CZ" dirty="0" err="1"/>
              <a:t>Thutmósa</a:t>
            </a:r>
            <a:r>
              <a:rPr lang="cs-CZ" dirty="0"/>
              <a:t> III.</a:t>
            </a:r>
          </a:p>
          <a:p>
            <a:r>
              <a:rPr lang="cs-CZ" dirty="0" err="1"/>
              <a:t>Vzbura</a:t>
            </a:r>
            <a:r>
              <a:rPr lang="cs-CZ" dirty="0"/>
              <a:t> </a:t>
            </a:r>
            <a:r>
              <a:rPr lang="cs-CZ" dirty="0" err="1"/>
              <a:t>sýrských</a:t>
            </a:r>
            <a:r>
              <a:rPr lang="cs-CZ" dirty="0"/>
              <a:t> </a:t>
            </a:r>
            <a:r>
              <a:rPr lang="cs-CZ" dirty="0" err="1"/>
              <a:t>miest</a:t>
            </a:r>
            <a:r>
              <a:rPr lang="cs-CZ" dirty="0"/>
              <a:t> pod </a:t>
            </a:r>
            <a:r>
              <a:rPr lang="cs-CZ" dirty="0" err="1"/>
              <a:t>vplyvom</a:t>
            </a:r>
            <a:r>
              <a:rPr lang="cs-CZ" dirty="0"/>
              <a:t> </a:t>
            </a:r>
            <a:r>
              <a:rPr lang="cs-CZ" dirty="0" err="1"/>
              <a:t>ríše</a:t>
            </a:r>
            <a:r>
              <a:rPr lang="cs-CZ" dirty="0"/>
              <a:t> </a:t>
            </a:r>
            <a:r>
              <a:rPr lang="cs-CZ" dirty="0" err="1"/>
              <a:t>Mitanny</a:t>
            </a:r>
            <a:endParaRPr lang="cs-CZ" dirty="0"/>
          </a:p>
          <a:p>
            <a:r>
              <a:rPr lang="cs-CZ" dirty="0" err="1"/>
              <a:t>Obliehnie</a:t>
            </a:r>
            <a:r>
              <a:rPr lang="cs-CZ" dirty="0"/>
              <a:t> </a:t>
            </a:r>
            <a:r>
              <a:rPr lang="cs-CZ" dirty="0" err="1"/>
              <a:t>mesta</a:t>
            </a:r>
            <a:r>
              <a:rPr lang="cs-CZ" dirty="0"/>
              <a:t> – 7 </a:t>
            </a:r>
            <a:r>
              <a:rPr lang="cs-CZ" dirty="0" err="1"/>
              <a:t>mesiacov</a:t>
            </a:r>
            <a:endParaRPr lang="cs-CZ" dirty="0"/>
          </a:p>
        </p:txBody>
      </p:sp>
      <p:pic>
        <p:nvPicPr>
          <p:cNvPr id="4" name="Obrázok 27" descr="Model of Megiddo, 1457 BC.">
            <a:extLst>
              <a:ext uri="{FF2B5EF4-FFF2-40B4-BE49-F238E27FC236}">
                <a16:creationId xmlns:a16="http://schemas.microsoft.com/office/drawing/2014/main" id="{9B6514B6-D4DC-722A-E87F-5027588C2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503" y="524967"/>
            <a:ext cx="5442834" cy="3328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ok 28" descr="Relief in the Karnak Temple showing Thutmosis III slaying Canaanite captives from the Battle of Megiddo, 15th Century BC.Photo Olaf Tausch / CC BY 3.0">
            <a:extLst>
              <a:ext uri="{FF2B5EF4-FFF2-40B4-BE49-F238E27FC236}">
                <a16:creationId xmlns:a16="http://schemas.microsoft.com/office/drawing/2014/main" id="{0F48B408-A985-DB64-E069-67BFCCC13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08" y="2967615"/>
            <a:ext cx="4948645" cy="37114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1525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8CA906-4B04-FBED-965A-F4FDFFA72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Kádeš</a:t>
            </a:r>
            <a:r>
              <a:rPr lang="cs-CZ" b="1" dirty="0"/>
              <a:t> (1274 </a:t>
            </a:r>
            <a:r>
              <a:rPr lang="cs-CZ" b="1" dirty="0" err="1"/>
              <a:t>pr.n.l</a:t>
            </a:r>
            <a:r>
              <a:rPr lang="cs-CZ" b="1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5F2A0C-1A27-BB7A-06C5-6420F3585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3514" cy="4351338"/>
          </a:xfrm>
        </p:spPr>
        <p:txBody>
          <a:bodyPr/>
          <a:lstStyle/>
          <a:p>
            <a:r>
              <a:rPr lang="cs-CZ" dirty="0" err="1"/>
              <a:t>Ramesse</a:t>
            </a:r>
            <a:r>
              <a:rPr lang="cs-CZ" dirty="0"/>
              <a:t> II  x </a:t>
            </a:r>
            <a:r>
              <a:rPr lang="cs-CZ" dirty="0" err="1"/>
              <a:t>Muvatališ</a:t>
            </a:r>
            <a:r>
              <a:rPr lang="cs-CZ" dirty="0"/>
              <a:t> II</a:t>
            </a:r>
          </a:p>
          <a:p>
            <a:r>
              <a:rPr lang="cs-CZ" dirty="0" err="1"/>
              <a:t>Dobytie</a:t>
            </a:r>
            <a:r>
              <a:rPr lang="cs-CZ" dirty="0"/>
              <a:t> </a:t>
            </a:r>
            <a:r>
              <a:rPr lang="cs-CZ" dirty="0" err="1"/>
              <a:t>Amurru</a:t>
            </a:r>
            <a:endParaRPr lang="cs-CZ" dirty="0"/>
          </a:p>
          <a:p>
            <a:r>
              <a:rPr lang="cs-CZ" dirty="0"/>
              <a:t>Nerozhodný </a:t>
            </a:r>
            <a:r>
              <a:rPr lang="cs-CZ" dirty="0" err="1"/>
              <a:t>výsledok</a:t>
            </a:r>
            <a:endParaRPr lang="cs-CZ" dirty="0"/>
          </a:p>
          <a:p>
            <a:r>
              <a:rPr lang="cs-CZ" dirty="0" err="1"/>
              <a:t>Prímerie</a:t>
            </a:r>
            <a:endParaRPr lang="cs-CZ" dirty="0"/>
          </a:p>
          <a:p>
            <a:r>
              <a:rPr lang="cs-CZ" dirty="0" err="1"/>
              <a:t>Neskor</a:t>
            </a:r>
            <a:r>
              <a:rPr lang="cs-CZ" dirty="0"/>
              <a:t> </a:t>
            </a:r>
            <a:r>
              <a:rPr lang="cs-CZ" dirty="0" err="1"/>
              <a:t>mierová</a:t>
            </a:r>
            <a:r>
              <a:rPr lang="cs-CZ" dirty="0"/>
              <a:t> </a:t>
            </a:r>
            <a:r>
              <a:rPr lang="cs-CZ" dirty="0" err="1"/>
              <a:t>zmluva</a:t>
            </a:r>
            <a:r>
              <a:rPr lang="cs-CZ" dirty="0"/>
              <a:t> s </a:t>
            </a:r>
            <a:r>
              <a:rPr lang="cs-CZ" dirty="0" err="1"/>
              <a:t>Chatušillišom</a:t>
            </a:r>
            <a:r>
              <a:rPr lang="cs-CZ" dirty="0"/>
              <a:t> III. (1259 </a:t>
            </a:r>
            <a:r>
              <a:rPr lang="cs-CZ" dirty="0" err="1"/>
              <a:t>pr.n.l</a:t>
            </a:r>
            <a:r>
              <a:rPr lang="cs-CZ" dirty="0"/>
              <a:t>.)</a:t>
            </a:r>
          </a:p>
        </p:txBody>
      </p:sp>
      <p:pic>
        <p:nvPicPr>
          <p:cNvPr id="4" name="Obrázok 29">
            <a:extLst>
              <a:ext uri="{FF2B5EF4-FFF2-40B4-BE49-F238E27FC236}">
                <a16:creationId xmlns:a16="http://schemas.microsoft.com/office/drawing/2014/main" id="{CFB355C0-B2FF-8DBC-BC7F-3C8567492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298" y="365125"/>
            <a:ext cx="3392326" cy="55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62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25382E-7610-FBEC-F8DF-EF0657E31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398595D-8156-64E2-6D01-CB86A8863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1005" y="4154877"/>
            <a:ext cx="5985273" cy="2337997"/>
          </a:xfrm>
        </p:spPr>
      </p:pic>
      <p:pic>
        <p:nvPicPr>
          <p:cNvPr id="2050" name="Picture 2" descr="Egypt's Ancient King Khufu's Boat Is Moved From Giza Pyramids to a New Home">
            <a:extLst>
              <a:ext uri="{FF2B5EF4-FFF2-40B4-BE49-F238E27FC236}">
                <a16:creationId xmlns:a16="http://schemas.microsoft.com/office/drawing/2014/main" id="{62D6F968-C3AB-8AE9-BC85-37256D66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297" y="608337"/>
            <a:ext cx="5872585" cy="330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702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50483A-75DA-6A1F-69BC-1C8CA0C5F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EE87209-5E19-94E9-DA18-A3FB99D67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17" y="250916"/>
            <a:ext cx="6258798" cy="35819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A5B1D81-8F9F-5CD7-15D6-F3CF597C8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431" y="3015765"/>
            <a:ext cx="6106377" cy="34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17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DAE1F-2057-611E-526C-19F306A58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ok 6">
            <a:extLst>
              <a:ext uri="{FF2B5EF4-FFF2-40B4-BE49-F238E27FC236}">
                <a16:creationId xmlns:a16="http://schemas.microsoft.com/office/drawing/2014/main" id="{424FC99D-A75E-7EAB-A6F8-746A7ED12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69" y="1188017"/>
            <a:ext cx="6018983" cy="4559640"/>
          </a:xfrm>
          <a:prstGeom prst="rect">
            <a:avLst/>
          </a:prstGeom>
          <a:noFill/>
        </p:spPr>
      </p:pic>
      <p:pic>
        <p:nvPicPr>
          <p:cNvPr id="5" name="Obrázok 7" descr="r/ancientrome - Trajan, ca. 115, as Pharaoh on a relief at Esna">
            <a:extLst>
              <a:ext uri="{FF2B5EF4-FFF2-40B4-BE49-F238E27FC236}">
                <a16:creationId xmlns:a16="http://schemas.microsoft.com/office/drawing/2014/main" id="{98513A6B-042C-5666-C85E-3E84D51D8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94" y="1307306"/>
            <a:ext cx="3731006" cy="42433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476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5179F-77E1-60B5-9F13-A002C4CB9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Vojenstvo v období Starej ríše a prvého prechodného obdobia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CC1BDA-980E-88DB-31E0-408FBF774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514" y="3429000"/>
            <a:ext cx="4228323" cy="2938672"/>
          </a:xfrm>
        </p:spPr>
        <p:txBody>
          <a:bodyPr>
            <a:normAutofit fontScale="55000" lnSpcReduction="20000"/>
          </a:bodyPr>
          <a:lstStyle/>
          <a:p>
            <a:r>
              <a:rPr lang="cs-CZ" dirty="0" err="1"/>
              <a:t>Neprofesionálna</a:t>
            </a:r>
            <a:r>
              <a:rPr lang="cs-CZ" dirty="0"/>
              <a:t> armáda</a:t>
            </a:r>
          </a:p>
          <a:p>
            <a:r>
              <a:rPr lang="cs-CZ" b="1" dirty="0" err="1"/>
              <a:t>Pechota</a:t>
            </a:r>
            <a:r>
              <a:rPr lang="cs-CZ" dirty="0"/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Palcáty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Sekery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Kopije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Dýky </a:t>
            </a:r>
          </a:p>
          <a:p>
            <a:r>
              <a:rPr lang="cs-CZ" b="1" dirty="0" err="1"/>
              <a:t>Strelci</a:t>
            </a:r>
            <a:endParaRPr lang="cs-CZ" b="1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Luk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Šípy – hrot – </a:t>
            </a:r>
            <a:r>
              <a:rPr lang="cs-CZ" dirty="0" err="1"/>
              <a:t>tvrdené</a:t>
            </a:r>
            <a:r>
              <a:rPr lang="cs-CZ" dirty="0"/>
              <a:t> </a:t>
            </a:r>
            <a:r>
              <a:rPr lang="cs-CZ" dirty="0" err="1"/>
              <a:t>drevo</a:t>
            </a:r>
            <a:r>
              <a:rPr lang="cs-CZ" dirty="0"/>
              <a:t>, </a:t>
            </a:r>
            <a:r>
              <a:rPr lang="cs-CZ" dirty="0" err="1"/>
              <a:t>pazúrik</a:t>
            </a:r>
            <a:r>
              <a:rPr lang="cs-CZ" dirty="0"/>
              <a:t>, bronz. </a:t>
            </a:r>
          </a:p>
          <a:p>
            <a:pPr marL="0" indent="0">
              <a:buNone/>
            </a:pPr>
            <a:r>
              <a:rPr lang="cs-CZ" dirty="0"/>
              <a:t>	</a:t>
            </a:r>
          </a:p>
        </p:txBody>
      </p:sp>
      <p:pic>
        <p:nvPicPr>
          <p:cNvPr id="6" name="Obrázok 6">
            <a:extLst>
              <a:ext uri="{FF2B5EF4-FFF2-40B4-BE49-F238E27FC236}">
                <a16:creationId xmlns:a16="http://schemas.microsoft.com/office/drawing/2014/main" id="{2FC2089E-284E-2A13-C8FC-0B729AD3B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589" y="3862873"/>
            <a:ext cx="3576039" cy="2709004"/>
          </a:xfrm>
          <a:prstGeom prst="rect">
            <a:avLst/>
          </a:prstGeom>
          <a:noFill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BC6BC60-EF77-08FB-DC87-E086231E2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508" y="286124"/>
            <a:ext cx="1803719" cy="211184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09C4300-4188-6842-7534-2367A587F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586" y="1159171"/>
            <a:ext cx="2636704" cy="2477592"/>
          </a:xfrm>
          <a:prstGeom prst="rect">
            <a:avLst/>
          </a:prstGeom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8BF8FD79-23D6-FF30-D5C2-7A1AFD256520}"/>
              </a:ext>
            </a:extLst>
          </p:cNvPr>
          <p:cNvSpPr txBox="1">
            <a:spLocks/>
          </p:cNvSpPr>
          <p:nvPr/>
        </p:nvSpPr>
        <p:spPr>
          <a:xfrm>
            <a:off x="1019882" y="1465829"/>
            <a:ext cx="3995586" cy="1864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 </a:t>
            </a:r>
          </a:p>
          <a:p>
            <a:r>
              <a:rPr lang="cs-CZ" sz="1800" dirty="0" err="1"/>
              <a:t>Veniho</a:t>
            </a:r>
            <a:r>
              <a:rPr lang="cs-CZ" sz="1800" dirty="0"/>
              <a:t> hrobka – správa o </a:t>
            </a:r>
            <a:r>
              <a:rPr lang="cs-CZ" sz="1800" dirty="0" err="1"/>
              <a:t>ťažení</a:t>
            </a:r>
            <a:r>
              <a:rPr lang="cs-CZ" sz="1800" dirty="0"/>
              <a:t> do </a:t>
            </a:r>
            <a:r>
              <a:rPr lang="cs-CZ" sz="1800" dirty="0" err="1"/>
              <a:t>Palestíny</a:t>
            </a:r>
            <a:endParaRPr lang="cs-CZ" sz="1800" dirty="0"/>
          </a:p>
          <a:p>
            <a:r>
              <a:rPr lang="cs-CZ" sz="1800" dirty="0" err="1"/>
              <a:t>Údajne</a:t>
            </a:r>
            <a:r>
              <a:rPr lang="cs-CZ" sz="1800" dirty="0"/>
              <a:t> 10 000 </a:t>
            </a:r>
            <a:r>
              <a:rPr lang="cs-CZ" sz="1800" dirty="0" err="1"/>
              <a:t>vojakov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1453392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4C111D9-5C19-7DBA-E8E5-0628E2D90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495" y="4983095"/>
            <a:ext cx="5605369" cy="131512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27CEFA7-54AB-E817-732D-B3471C6E2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376" y="801033"/>
            <a:ext cx="5605369" cy="248534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5BB5BBC-0A30-CAE8-6DAC-A26D1433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317CF10-4F27-9470-185C-BDAFCDF87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920" y="836359"/>
            <a:ext cx="2926141" cy="469669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7ADE08A-BA8B-D3DE-4040-EDE1C5DBE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358" y="734334"/>
            <a:ext cx="3243353" cy="538933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B3045FE-7659-1F12-F435-D47EFE17F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7711" y="3498805"/>
            <a:ext cx="5367153" cy="13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78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216CB1-3788-9BE5-F175-F0A76D6FA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/>
              <a:t>Fortifikačné</a:t>
            </a:r>
            <a:r>
              <a:rPr lang="cs-CZ" b="1" dirty="0"/>
              <a:t> systémy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E61C2B-BF14-E9D6-6E38-09EEE8090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Memfis</a:t>
            </a:r>
          </a:p>
          <a:p>
            <a:r>
              <a:rPr lang="cs-CZ" dirty="0"/>
              <a:t>Chrámy</a:t>
            </a:r>
          </a:p>
          <a:p>
            <a:r>
              <a:rPr lang="sk-SK" dirty="0"/>
              <a:t>Mestá</a:t>
            </a:r>
          </a:p>
          <a:p>
            <a:r>
              <a:rPr lang="cs-CZ" dirty="0"/>
              <a:t>Pyramidové komplex</a:t>
            </a:r>
          </a:p>
          <a:p>
            <a:r>
              <a:rPr lang="cs-CZ" dirty="0"/>
              <a:t>Pevnosti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0299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7F8C73-F88A-0D04-DF1E-ADEE19450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Vojenské ťaženia</a:t>
            </a:r>
            <a:b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9C4D285-2102-CFE2-4A15-C5BED37C3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582798" cy="2444371"/>
          </a:xfrm>
        </p:spPr>
        <p:txBody>
          <a:bodyPr>
            <a:normAutofit/>
          </a:bodyPr>
          <a:lstStyle/>
          <a:p>
            <a:r>
              <a:rPr lang="cs-CZ" sz="1800" dirty="0" err="1"/>
              <a:t>Veniho</a:t>
            </a:r>
            <a:r>
              <a:rPr lang="cs-CZ" sz="1800" dirty="0"/>
              <a:t> výprava</a:t>
            </a:r>
          </a:p>
          <a:p>
            <a:r>
              <a:rPr lang="cs-CZ" sz="1800" dirty="0"/>
              <a:t>Scéna z </a:t>
            </a:r>
            <a:r>
              <a:rPr lang="cs-CZ" sz="1800" dirty="0" err="1"/>
              <a:t>Intiho</a:t>
            </a:r>
            <a:r>
              <a:rPr lang="cs-CZ" sz="1800" dirty="0"/>
              <a:t> hrobky (V. </a:t>
            </a:r>
            <a:r>
              <a:rPr lang="cs-CZ" sz="1800" dirty="0" err="1"/>
              <a:t>dynastia</a:t>
            </a:r>
            <a:r>
              <a:rPr lang="cs-CZ" sz="1800" dirty="0"/>
              <a:t>) – </a:t>
            </a:r>
            <a:r>
              <a:rPr lang="cs-CZ" sz="1800" dirty="0" err="1"/>
              <a:t>dobýjanie</a:t>
            </a:r>
            <a:r>
              <a:rPr lang="cs-CZ" sz="1800" dirty="0"/>
              <a:t> pevnosti v </a:t>
            </a:r>
            <a:r>
              <a:rPr lang="cs-CZ" sz="1800" dirty="0" err="1"/>
              <a:t>Palestíne</a:t>
            </a:r>
            <a:endParaRPr lang="cs-CZ" sz="1800" dirty="0"/>
          </a:p>
          <a:p>
            <a:r>
              <a:rPr lang="cs-CZ" sz="1800" dirty="0" err="1"/>
              <a:t>Snofru</a:t>
            </a:r>
            <a:r>
              <a:rPr lang="cs-CZ" sz="1800" dirty="0"/>
              <a:t>, </a:t>
            </a:r>
            <a:r>
              <a:rPr lang="cs-CZ" sz="1800" dirty="0" err="1"/>
              <a:t>Džoser</a:t>
            </a:r>
            <a:endParaRPr lang="cs-CZ" sz="1800" dirty="0"/>
          </a:p>
          <a:p>
            <a:pPr marL="0" indent="0">
              <a:buNone/>
            </a:pPr>
            <a:endParaRPr lang="cs-CZ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03368F0-CF1F-5844-58EA-A42168F5E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092" y="912581"/>
            <a:ext cx="6604209" cy="50328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FCB9EC3-28CB-860D-FE7B-5B1F14EDE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890" y="3531296"/>
            <a:ext cx="2588016" cy="302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65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33EAEA-3712-513C-5C34-9011114E3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Dobýjanie pevnosti, XI. dynastia, scéna z hrobky generála </a:t>
            </a:r>
            <a:r>
              <a:rPr lang="sk-SK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Intefa</a:t>
            </a:r>
            <a:endParaRPr lang="cs-CZ" dirty="0"/>
          </a:p>
        </p:txBody>
      </p:sp>
      <p:pic>
        <p:nvPicPr>
          <p:cNvPr id="4" name="Obrázok 14" descr="Obrázok, na ktorom je text, mapa&#10;&#10;Automaticky generovaný popis">
            <a:extLst>
              <a:ext uri="{FF2B5EF4-FFF2-40B4-BE49-F238E27FC236}">
                <a16:creationId xmlns:a16="http://schemas.microsoft.com/office/drawing/2014/main" id="{B41B820B-865E-E043-6C56-012EC5A60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6012" y="2519265"/>
            <a:ext cx="8249354" cy="264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62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58473E-5ABA-013E-EF1E-0D462B256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Stredná ríša a </a:t>
            </a:r>
            <a:r>
              <a:rPr lang="sk-SK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predhýksóska</a:t>
            </a:r>
            <a:r>
              <a:rPr lang="sk-SK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doba (2040-1786)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CE5170-FC7A-D45B-F5EA-7A84C6DF5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58967" cy="2628929"/>
          </a:xfrm>
        </p:spPr>
        <p:txBody>
          <a:bodyPr/>
          <a:lstStyle/>
          <a:p>
            <a:r>
              <a:rPr lang="sk-SK" sz="1600" dirty="0"/>
              <a:t>Pechota – výzbroj podobná tej v Starej ríši, viac bronzových zbraní</a:t>
            </a:r>
          </a:p>
          <a:p>
            <a:r>
              <a:rPr lang="sk-SK" sz="1600" dirty="0"/>
              <a:t>Vznikajú profesionálne oddiely</a:t>
            </a:r>
          </a:p>
          <a:p>
            <a:r>
              <a:rPr lang="sk-SK" sz="1600" dirty="0"/>
              <a:t>Formovanie hierarchie </a:t>
            </a:r>
          </a:p>
          <a:p>
            <a:r>
              <a:rPr lang="sk-SK" sz="1600" dirty="0"/>
              <a:t>Byrokratický aparát</a:t>
            </a:r>
          </a:p>
          <a:p>
            <a:r>
              <a:rPr lang="sk-SK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Mesehtiho</a:t>
            </a:r>
            <a:r>
              <a:rPr lang="sk-S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hrobka</a:t>
            </a:r>
            <a:endParaRPr lang="sk-SK" sz="16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074AD51-CB13-9FC7-8967-07E1363BB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06" y="4222627"/>
            <a:ext cx="4761389" cy="1999661"/>
          </a:xfrm>
          <a:prstGeom prst="rect">
            <a:avLst/>
          </a:prstGeom>
        </p:spPr>
      </p:pic>
      <p:pic>
        <p:nvPicPr>
          <p:cNvPr id="5" name="Obrázok 8">
            <a:extLst>
              <a:ext uri="{FF2B5EF4-FFF2-40B4-BE49-F238E27FC236}">
                <a16:creationId xmlns:a16="http://schemas.microsoft.com/office/drawing/2014/main" id="{903A4231-ACD1-B2D8-341A-F92064687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760" y="1609034"/>
            <a:ext cx="5231965" cy="3382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8854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</Words>
  <Application>Microsoft Office PowerPoint</Application>
  <PresentationFormat>Širokoúhlá obrazovka</PresentationFormat>
  <Paragraphs>69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Vojenstvo starovekého Egypta</vt:lpstr>
      <vt:lpstr>Korene </vt:lpstr>
      <vt:lpstr>Prezentace aplikace PowerPoint</vt:lpstr>
      <vt:lpstr>Vojenstvo v období Starej ríše a prvého prechodného obdobia</vt:lpstr>
      <vt:lpstr>Prezentace aplikace PowerPoint</vt:lpstr>
      <vt:lpstr>Fortifikačné systémy</vt:lpstr>
      <vt:lpstr>Vojenské ťaženia </vt:lpstr>
      <vt:lpstr>Dobýjanie pevnosti, XI. dynastia, scéna z hrobky generála Intefa</vt:lpstr>
      <vt:lpstr>Stredná ríša a predhýksóska doba (2040-1786)</vt:lpstr>
      <vt:lpstr>Prezentace aplikace PowerPoint</vt:lpstr>
      <vt:lpstr>Fortifikačné systémy</vt:lpstr>
      <vt:lpstr>Prezentace aplikace PowerPoint</vt:lpstr>
      <vt:lpstr>Vojenské ťaženia </vt:lpstr>
      <vt:lpstr>Pohýksoska doba, Nová ríša (1550 – 1069 př.n.l.)</vt:lpstr>
      <vt:lpstr>Prezentace aplikace PowerPoint</vt:lpstr>
      <vt:lpstr>Prezentace aplikace PowerPoint</vt:lpstr>
      <vt:lpstr>Vojnové vozy</vt:lpstr>
      <vt:lpstr>Prezentace aplikace PowerPoint</vt:lpstr>
      <vt:lpstr>Vojenské ťaženia </vt:lpstr>
      <vt:lpstr>Megido (1457 pr.n.l.)</vt:lpstr>
      <vt:lpstr>Kádeš (1274 pr.n.l)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Vojenstvo starovekého Egypta</dc:title>
  <dc:creator>Mirón Jurík</dc:creator>
  <cp:lastModifiedBy>Mirón Jurík</cp:lastModifiedBy>
  <cp:revision>2</cp:revision>
  <dcterms:created xsi:type="dcterms:W3CDTF">2023-03-09T14:53:03Z</dcterms:created>
  <dcterms:modified xsi:type="dcterms:W3CDTF">2023-03-09T16:47:36Z</dcterms:modified>
</cp:coreProperties>
</file>