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57" r:id="rId4"/>
    <p:sldId id="280" r:id="rId5"/>
    <p:sldId id="281" r:id="rId6"/>
    <p:sldId id="258" r:id="rId7"/>
    <p:sldId id="267" r:id="rId8"/>
    <p:sldId id="282" r:id="rId9"/>
    <p:sldId id="268" r:id="rId10"/>
    <p:sldId id="283" r:id="rId11"/>
    <p:sldId id="259" r:id="rId12"/>
    <p:sldId id="273" r:id="rId13"/>
    <p:sldId id="274" r:id="rId14"/>
    <p:sldId id="287" r:id="rId15"/>
    <p:sldId id="266" r:id="rId16"/>
    <p:sldId id="272" r:id="rId17"/>
    <p:sldId id="260" r:id="rId18"/>
    <p:sldId id="288" r:id="rId19"/>
    <p:sldId id="279" r:id="rId20"/>
    <p:sldId id="262" r:id="rId21"/>
    <p:sldId id="289" r:id="rId22"/>
    <p:sldId id="290" r:id="rId23"/>
    <p:sldId id="300" r:id="rId24"/>
    <p:sldId id="261" r:id="rId25"/>
    <p:sldId id="301" r:id="rId26"/>
    <p:sldId id="302" r:id="rId27"/>
    <p:sldId id="293" r:id="rId28"/>
    <p:sldId id="291" r:id="rId29"/>
    <p:sldId id="303" r:id="rId30"/>
    <p:sldId id="294" r:id="rId31"/>
    <p:sldId id="304" r:id="rId32"/>
    <p:sldId id="284" r:id="rId33"/>
    <p:sldId id="306" r:id="rId34"/>
    <p:sldId id="305" r:id="rId35"/>
    <p:sldId id="295" r:id="rId36"/>
    <p:sldId id="296" r:id="rId37"/>
    <p:sldId id="297" r:id="rId38"/>
    <p:sldId id="285" r:id="rId39"/>
    <p:sldId id="307" r:id="rId40"/>
    <p:sldId id="264" r:id="rId41"/>
    <p:sldId id="276" r:id="rId42"/>
    <p:sldId id="277" r:id="rId43"/>
    <p:sldId id="265" r:id="rId44"/>
    <p:sldId id="275" r:id="rId4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4DAB47-718D-4D74-B1DF-D4C2B954E658}"/>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0513673A-7CFF-410F-BD14-D2914DB4ED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8B42D623-19E8-40D3-820A-0BFCE85E0DEF}"/>
              </a:ext>
            </a:extLst>
          </p:cNvPr>
          <p:cNvSpPr>
            <a:spLocks noGrp="1"/>
          </p:cNvSpPr>
          <p:nvPr>
            <p:ph type="dt" sz="half" idx="10"/>
          </p:nvPr>
        </p:nvSpPr>
        <p:spPr/>
        <p:txBody>
          <a:bodyPr/>
          <a:lstStyle/>
          <a:p>
            <a:fld id="{51A9065A-9E28-4605-A68F-95F6F44658F9}" type="datetimeFigureOut">
              <a:rPr lang="cs-CZ" smtClean="0"/>
              <a:t>04.06.2021</a:t>
            </a:fld>
            <a:endParaRPr lang="cs-CZ"/>
          </a:p>
        </p:txBody>
      </p:sp>
      <p:sp>
        <p:nvSpPr>
          <p:cNvPr id="5" name="Zástupný symbol pro zápatí 4">
            <a:extLst>
              <a:ext uri="{FF2B5EF4-FFF2-40B4-BE49-F238E27FC236}">
                <a16:creationId xmlns:a16="http://schemas.microsoft.com/office/drawing/2014/main" id="{AB25B971-7321-4E07-B2D8-111204BA076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ABE673D-66E4-42CB-9A2C-9ECF1FF0A354}"/>
              </a:ext>
            </a:extLst>
          </p:cNvPr>
          <p:cNvSpPr>
            <a:spLocks noGrp="1"/>
          </p:cNvSpPr>
          <p:nvPr>
            <p:ph type="sldNum" sz="quarter" idx="12"/>
          </p:nvPr>
        </p:nvSpPr>
        <p:spPr/>
        <p:txBody>
          <a:bodyPr/>
          <a:lstStyle/>
          <a:p>
            <a:fld id="{F9DD7079-362A-4381-8F71-47D70644A207}" type="slidenum">
              <a:rPr lang="cs-CZ" smtClean="0"/>
              <a:t>‹#›</a:t>
            </a:fld>
            <a:endParaRPr lang="cs-CZ"/>
          </a:p>
        </p:txBody>
      </p:sp>
    </p:spTree>
    <p:extLst>
      <p:ext uri="{BB962C8B-B14F-4D97-AF65-F5344CB8AC3E}">
        <p14:creationId xmlns:p14="http://schemas.microsoft.com/office/powerpoint/2010/main" val="972447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419060-19A6-4A53-A013-4D41F92ADEE0}"/>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F831F7BF-80E9-44AB-9A36-C68CD1138B8A}"/>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549B7A7-928B-42BA-8B2E-98C783E56469}"/>
              </a:ext>
            </a:extLst>
          </p:cNvPr>
          <p:cNvSpPr>
            <a:spLocks noGrp="1"/>
          </p:cNvSpPr>
          <p:nvPr>
            <p:ph type="dt" sz="half" idx="10"/>
          </p:nvPr>
        </p:nvSpPr>
        <p:spPr/>
        <p:txBody>
          <a:bodyPr/>
          <a:lstStyle/>
          <a:p>
            <a:fld id="{51A9065A-9E28-4605-A68F-95F6F44658F9}" type="datetimeFigureOut">
              <a:rPr lang="cs-CZ" smtClean="0"/>
              <a:t>04.06.2021</a:t>
            </a:fld>
            <a:endParaRPr lang="cs-CZ"/>
          </a:p>
        </p:txBody>
      </p:sp>
      <p:sp>
        <p:nvSpPr>
          <p:cNvPr id="5" name="Zástupný symbol pro zápatí 4">
            <a:extLst>
              <a:ext uri="{FF2B5EF4-FFF2-40B4-BE49-F238E27FC236}">
                <a16:creationId xmlns:a16="http://schemas.microsoft.com/office/drawing/2014/main" id="{3CA56FAF-D317-418E-BE0F-41501359B1E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8F90040-32E1-4636-9A61-A77F3776B449}"/>
              </a:ext>
            </a:extLst>
          </p:cNvPr>
          <p:cNvSpPr>
            <a:spLocks noGrp="1"/>
          </p:cNvSpPr>
          <p:nvPr>
            <p:ph type="sldNum" sz="quarter" idx="12"/>
          </p:nvPr>
        </p:nvSpPr>
        <p:spPr/>
        <p:txBody>
          <a:bodyPr/>
          <a:lstStyle/>
          <a:p>
            <a:fld id="{F9DD7079-362A-4381-8F71-47D70644A207}" type="slidenum">
              <a:rPr lang="cs-CZ" smtClean="0"/>
              <a:t>‹#›</a:t>
            </a:fld>
            <a:endParaRPr lang="cs-CZ"/>
          </a:p>
        </p:txBody>
      </p:sp>
    </p:spTree>
    <p:extLst>
      <p:ext uri="{BB962C8B-B14F-4D97-AF65-F5344CB8AC3E}">
        <p14:creationId xmlns:p14="http://schemas.microsoft.com/office/powerpoint/2010/main" val="1620383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766B9709-D151-4279-A955-25535C9C4CE1}"/>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B0077311-ADB3-4E29-B9E5-C98B3EC4BB13}"/>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7090ACA-E84A-421E-BFCB-34765E747C1E}"/>
              </a:ext>
            </a:extLst>
          </p:cNvPr>
          <p:cNvSpPr>
            <a:spLocks noGrp="1"/>
          </p:cNvSpPr>
          <p:nvPr>
            <p:ph type="dt" sz="half" idx="10"/>
          </p:nvPr>
        </p:nvSpPr>
        <p:spPr/>
        <p:txBody>
          <a:bodyPr/>
          <a:lstStyle/>
          <a:p>
            <a:fld id="{51A9065A-9E28-4605-A68F-95F6F44658F9}" type="datetimeFigureOut">
              <a:rPr lang="cs-CZ" smtClean="0"/>
              <a:t>04.06.2021</a:t>
            </a:fld>
            <a:endParaRPr lang="cs-CZ"/>
          </a:p>
        </p:txBody>
      </p:sp>
      <p:sp>
        <p:nvSpPr>
          <p:cNvPr id="5" name="Zástupný symbol pro zápatí 4">
            <a:extLst>
              <a:ext uri="{FF2B5EF4-FFF2-40B4-BE49-F238E27FC236}">
                <a16:creationId xmlns:a16="http://schemas.microsoft.com/office/drawing/2014/main" id="{A3BF8A8D-857D-41A5-8951-E6FE5B132F9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1AE7980-F409-4C28-B214-A5F11B043032}"/>
              </a:ext>
            </a:extLst>
          </p:cNvPr>
          <p:cNvSpPr>
            <a:spLocks noGrp="1"/>
          </p:cNvSpPr>
          <p:nvPr>
            <p:ph type="sldNum" sz="quarter" idx="12"/>
          </p:nvPr>
        </p:nvSpPr>
        <p:spPr/>
        <p:txBody>
          <a:bodyPr/>
          <a:lstStyle/>
          <a:p>
            <a:fld id="{F9DD7079-362A-4381-8F71-47D70644A207}" type="slidenum">
              <a:rPr lang="cs-CZ" smtClean="0"/>
              <a:t>‹#›</a:t>
            </a:fld>
            <a:endParaRPr lang="cs-CZ"/>
          </a:p>
        </p:txBody>
      </p:sp>
    </p:spTree>
    <p:extLst>
      <p:ext uri="{BB962C8B-B14F-4D97-AF65-F5344CB8AC3E}">
        <p14:creationId xmlns:p14="http://schemas.microsoft.com/office/powerpoint/2010/main" val="300020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3AD895-96ED-4BD2-B7E5-CE0FAE5837C0}"/>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0A553A02-F617-45F3-BD65-6076751DCFCE}"/>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5E6C288-FBF9-4967-8F65-54E74A7891E5}"/>
              </a:ext>
            </a:extLst>
          </p:cNvPr>
          <p:cNvSpPr>
            <a:spLocks noGrp="1"/>
          </p:cNvSpPr>
          <p:nvPr>
            <p:ph type="dt" sz="half" idx="10"/>
          </p:nvPr>
        </p:nvSpPr>
        <p:spPr/>
        <p:txBody>
          <a:bodyPr/>
          <a:lstStyle/>
          <a:p>
            <a:fld id="{51A9065A-9E28-4605-A68F-95F6F44658F9}" type="datetimeFigureOut">
              <a:rPr lang="cs-CZ" smtClean="0"/>
              <a:t>04.06.2021</a:t>
            </a:fld>
            <a:endParaRPr lang="cs-CZ"/>
          </a:p>
        </p:txBody>
      </p:sp>
      <p:sp>
        <p:nvSpPr>
          <p:cNvPr id="5" name="Zástupný symbol pro zápatí 4">
            <a:extLst>
              <a:ext uri="{FF2B5EF4-FFF2-40B4-BE49-F238E27FC236}">
                <a16:creationId xmlns:a16="http://schemas.microsoft.com/office/drawing/2014/main" id="{5B5803FC-0646-4652-B221-65E64DA6B62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D22622E-4ECC-421F-96E8-13DBF819EF63}"/>
              </a:ext>
            </a:extLst>
          </p:cNvPr>
          <p:cNvSpPr>
            <a:spLocks noGrp="1"/>
          </p:cNvSpPr>
          <p:nvPr>
            <p:ph type="sldNum" sz="quarter" idx="12"/>
          </p:nvPr>
        </p:nvSpPr>
        <p:spPr/>
        <p:txBody>
          <a:bodyPr/>
          <a:lstStyle/>
          <a:p>
            <a:fld id="{F9DD7079-362A-4381-8F71-47D70644A207}" type="slidenum">
              <a:rPr lang="cs-CZ" smtClean="0"/>
              <a:t>‹#›</a:t>
            </a:fld>
            <a:endParaRPr lang="cs-CZ"/>
          </a:p>
        </p:txBody>
      </p:sp>
    </p:spTree>
    <p:extLst>
      <p:ext uri="{BB962C8B-B14F-4D97-AF65-F5344CB8AC3E}">
        <p14:creationId xmlns:p14="http://schemas.microsoft.com/office/powerpoint/2010/main" val="2202837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6359FF-4724-4557-99EE-9F7F6CC1A50B}"/>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A1C15179-D45E-4886-844A-8E70F63DA5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6DC39971-9D8C-4694-8A46-3493C04D3B6E}"/>
              </a:ext>
            </a:extLst>
          </p:cNvPr>
          <p:cNvSpPr>
            <a:spLocks noGrp="1"/>
          </p:cNvSpPr>
          <p:nvPr>
            <p:ph type="dt" sz="half" idx="10"/>
          </p:nvPr>
        </p:nvSpPr>
        <p:spPr/>
        <p:txBody>
          <a:bodyPr/>
          <a:lstStyle/>
          <a:p>
            <a:fld id="{51A9065A-9E28-4605-A68F-95F6F44658F9}" type="datetimeFigureOut">
              <a:rPr lang="cs-CZ" smtClean="0"/>
              <a:t>04.06.2021</a:t>
            </a:fld>
            <a:endParaRPr lang="cs-CZ"/>
          </a:p>
        </p:txBody>
      </p:sp>
      <p:sp>
        <p:nvSpPr>
          <p:cNvPr id="5" name="Zástupný symbol pro zápatí 4">
            <a:extLst>
              <a:ext uri="{FF2B5EF4-FFF2-40B4-BE49-F238E27FC236}">
                <a16:creationId xmlns:a16="http://schemas.microsoft.com/office/drawing/2014/main" id="{5DDAC073-1B30-45C7-B6A5-077DA4EDD6E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B549067-91E6-4C98-AFDD-9AFC4347427E}"/>
              </a:ext>
            </a:extLst>
          </p:cNvPr>
          <p:cNvSpPr>
            <a:spLocks noGrp="1"/>
          </p:cNvSpPr>
          <p:nvPr>
            <p:ph type="sldNum" sz="quarter" idx="12"/>
          </p:nvPr>
        </p:nvSpPr>
        <p:spPr/>
        <p:txBody>
          <a:bodyPr/>
          <a:lstStyle/>
          <a:p>
            <a:fld id="{F9DD7079-362A-4381-8F71-47D70644A207}" type="slidenum">
              <a:rPr lang="cs-CZ" smtClean="0"/>
              <a:t>‹#›</a:t>
            </a:fld>
            <a:endParaRPr lang="cs-CZ"/>
          </a:p>
        </p:txBody>
      </p:sp>
    </p:spTree>
    <p:extLst>
      <p:ext uri="{BB962C8B-B14F-4D97-AF65-F5344CB8AC3E}">
        <p14:creationId xmlns:p14="http://schemas.microsoft.com/office/powerpoint/2010/main" val="1164306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448FAB-78AA-422F-A554-544C25A9ED0B}"/>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9A371A1D-92FA-4819-AC14-06F6D3167091}"/>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05B322FE-9CFD-4A14-8A8A-04FA8E6C56BB}"/>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36AAC9B8-5143-46A4-BDCF-5978E53F585D}"/>
              </a:ext>
            </a:extLst>
          </p:cNvPr>
          <p:cNvSpPr>
            <a:spLocks noGrp="1"/>
          </p:cNvSpPr>
          <p:nvPr>
            <p:ph type="dt" sz="half" idx="10"/>
          </p:nvPr>
        </p:nvSpPr>
        <p:spPr/>
        <p:txBody>
          <a:bodyPr/>
          <a:lstStyle/>
          <a:p>
            <a:fld id="{51A9065A-9E28-4605-A68F-95F6F44658F9}" type="datetimeFigureOut">
              <a:rPr lang="cs-CZ" smtClean="0"/>
              <a:t>04.06.2021</a:t>
            </a:fld>
            <a:endParaRPr lang="cs-CZ"/>
          </a:p>
        </p:txBody>
      </p:sp>
      <p:sp>
        <p:nvSpPr>
          <p:cNvPr id="6" name="Zástupný symbol pro zápatí 5">
            <a:extLst>
              <a:ext uri="{FF2B5EF4-FFF2-40B4-BE49-F238E27FC236}">
                <a16:creationId xmlns:a16="http://schemas.microsoft.com/office/drawing/2014/main" id="{1343B155-1291-4DA8-A9E3-CEDCB5E1517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544A01C-C2CB-4EC9-B29F-480BE84F2611}"/>
              </a:ext>
            </a:extLst>
          </p:cNvPr>
          <p:cNvSpPr>
            <a:spLocks noGrp="1"/>
          </p:cNvSpPr>
          <p:nvPr>
            <p:ph type="sldNum" sz="quarter" idx="12"/>
          </p:nvPr>
        </p:nvSpPr>
        <p:spPr/>
        <p:txBody>
          <a:bodyPr/>
          <a:lstStyle/>
          <a:p>
            <a:fld id="{F9DD7079-362A-4381-8F71-47D70644A207}" type="slidenum">
              <a:rPr lang="cs-CZ" smtClean="0"/>
              <a:t>‹#›</a:t>
            </a:fld>
            <a:endParaRPr lang="cs-CZ"/>
          </a:p>
        </p:txBody>
      </p:sp>
    </p:spTree>
    <p:extLst>
      <p:ext uri="{BB962C8B-B14F-4D97-AF65-F5344CB8AC3E}">
        <p14:creationId xmlns:p14="http://schemas.microsoft.com/office/powerpoint/2010/main" val="3055303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6CD10C-6B7F-4824-B9A5-6A6761B34077}"/>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F8F1DD8D-AA8F-4622-B601-AD92CCD413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615F1F7C-CB94-4101-ADAE-4F8CD2DD37AF}"/>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F054C9B9-5787-4415-8338-7310F728DF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41E37EFA-F1C8-49E5-BB69-802413352ED8}"/>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A2A75804-94D0-4910-8AD2-F89F5041B352}"/>
              </a:ext>
            </a:extLst>
          </p:cNvPr>
          <p:cNvSpPr>
            <a:spLocks noGrp="1"/>
          </p:cNvSpPr>
          <p:nvPr>
            <p:ph type="dt" sz="half" idx="10"/>
          </p:nvPr>
        </p:nvSpPr>
        <p:spPr/>
        <p:txBody>
          <a:bodyPr/>
          <a:lstStyle/>
          <a:p>
            <a:fld id="{51A9065A-9E28-4605-A68F-95F6F44658F9}" type="datetimeFigureOut">
              <a:rPr lang="cs-CZ" smtClean="0"/>
              <a:t>04.06.2021</a:t>
            </a:fld>
            <a:endParaRPr lang="cs-CZ"/>
          </a:p>
        </p:txBody>
      </p:sp>
      <p:sp>
        <p:nvSpPr>
          <p:cNvPr id="8" name="Zástupný symbol pro zápatí 7">
            <a:extLst>
              <a:ext uri="{FF2B5EF4-FFF2-40B4-BE49-F238E27FC236}">
                <a16:creationId xmlns:a16="http://schemas.microsoft.com/office/drawing/2014/main" id="{78FD1CB8-46D7-490B-A447-81B42659FD63}"/>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3BD4FBB3-1A0C-49E2-A507-D4FCFB128CCE}"/>
              </a:ext>
            </a:extLst>
          </p:cNvPr>
          <p:cNvSpPr>
            <a:spLocks noGrp="1"/>
          </p:cNvSpPr>
          <p:nvPr>
            <p:ph type="sldNum" sz="quarter" idx="12"/>
          </p:nvPr>
        </p:nvSpPr>
        <p:spPr/>
        <p:txBody>
          <a:bodyPr/>
          <a:lstStyle/>
          <a:p>
            <a:fld id="{F9DD7079-362A-4381-8F71-47D70644A207}" type="slidenum">
              <a:rPr lang="cs-CZ" smtClean="0"/>
              <a:t>‹#›</a:t>
            </a:fld>
            <a:endParaRPr lang="cs-CZ"/>
          </a:p>
        </p:txBody>
      </p:sp>
    </p:spTree>
    <p:extLst>
      <p:ext uri="{BB962C8B-B14F-4D97-AF65-F5344CB8AC3E}">
        <p14:creationId xmlns:p14="http://schemas.microsoft.com/office/powerpoint/2010/main" val="1101143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2EAD8D-6969-4E27-9746-A00B5D45116C}"/>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C06709C9-7E03-4FA8-AC99-009BCE3788BA}"/>
              </a:ext>
            </a:extLst>
          </p:cNvPr>
          <p:cNvSpPr>
            <a:spLocks noGrp="1"/>
          </p:cNvSpPr>
          <p:nvPr>
            <p:ph type="dt" sz="half" idx="10"/>
          </p:nvPr>
        </p:nvSpPr>
        <p:spPr/>
        <p:txBody>
          <a:bodyPr/>
          <a:lstStyle/>
          <a:p>
            <a:fld id="{51A9065A-9E28-4605-A68F-95F6F44658F9}" type="datetimeFigureOut">
              <a:rPr lang="cs-CZ" smtClean="0"/>
              <a:t>04.06.2021</a:t>
            </a:fld>
            <a:endParaRPr lang="cs-CZ"/>
          </a:p>
        </p:txBody>
      </p:sp>
      <p:sp>
        <p:nvSpPr>
          <p:cNvPr id="4" name="Zástupný symbol pro zápatí 3">
            <a:extLst>
              <a:ext uri="{FF2B5EF4-FFF2-40B4-BE49-F238E27FC236}">
                <a16:creationId xmlns:a16="http://schemas.microsoft.com/office/drawing/2014/main" id="{57A87356-B89B-433D-8190-1EDDCC450031}"/>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2D39691C-3D1B-4215-8179-16BC078CB2E3}"/>
              </a:ext>
            </a:extLst>
          </p:cNvPr>
          <p:cNvSpPr>
            <a:spLocks noGrp="1"/>
          </p:cNvSpPr>
          <p:nvPr>
            <p:ph type="sldNum" sz="quarter" idx="12"/>
          </p:nvPr>
        </p:nvSpPr>
        <p:spPr/>
        <p:txBody>
          <a:bodyPr/>
          <a:lstStyle/>
          <a:p>
            <a:fld id="{F9DD7079-362A-4381-8F71-47D70644A207}" type="slidenum">
              <a:rPr lang="cs-CZ" smtClean="0"/>
              <a:t>‹#›</a:t>
            </a:fld>
            <a:endParaRPr lang="cs-CZ"/>
          </a:p>
        </p:txBody>
      </p:sp>
    </p:spTree>
    <p:extLst>
      <p:ext uri="{BB962C8B-B14F-4D97-AF65-F5344CB8AC3E}">
        <p14:creationId xmlns:p14="http://schemas.microsoft.com/office/powerpoint/2010/main" val="2303993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B632C961-3623-4950-B967-4242133C10E2}"/>
              </a:ext>
            </a:extLst>
          </p:cNvPr>
          <p:cNvSpPr>
            <a:spLocks noGrp="1"/>
          </p:cNvSpPr>
          <p:nvPr>
            <p:ph type="dt" sz="half" idx="10"/>
          </p:nvPr>
        </p:nvSpPr>
        <p:spPr/>
        <p:txBody>
          <a:bodyPr/>
          <a:lstStyle/>
          <a:p>
            <a:fld id="{51A9065A-9E28-4605-A68F-95F6F44658F9}" type="datetimeFigureOut">
              <a:rPr lang="cs-CZ" smtClean="0"/>
              <a:t>04.06.2021</a:t>
            </a:fld>
            <a:endParaRPr lang="cs-CZ"/>
          </a:p>
        </p:txBody>
      </p:sp>
      <p:sp>
        <p:nvSpPr>
          <p:cNvPr id="3" name="Zástupný symbol pro zápatí 2">
            <a:extLst>
              <a:ext uri="{FF2B5EF4-FFF2-40B4-BE49-F238E27FC236}">
                <a16:creationId xmlns:a16="http://schemas.microsoft.com/office/drawing/2014/main" id="{AE9AB7F0-8A34-4364-BB37-D212A0A5AA67}"/>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318E8A46-AF04-45C3-841C-16B895255FB3}"/>
              </a:ext>
            </a:extLst>
          </p:cNvPr>
          <p:cNvSpPr>
            <a:spLocks noGrp="1"/>
          </p:cNvSpPr>
          <p:nvPr>
            <p:ph type="sldNum" sz="quarter" idx="12"/>
          </p:nvPr>
        </p:nvSpPr>
        <p:spPr/>
        <p:txBody>
          <a:bodyPr/>
          <a:lstStyle/>
          <a:p>
            <a:fld id="{F9DD7079-362A-4381-8F71-47D70644A207}" type="slidenum">
              <a:rPr lang="cs-CZ" smtClean="0"/>
              <a:t>‹#›</a:t>
            </a:fld>
            <a:endParaRPr lang="cs-CZ"/>
          </a:p>
        </p:txBody>
      </p:sp>
    </p:spTree>
    <p:extLst>
      <p:ext uri="{BB962C8B-B14F-4D97-AF65-F5344CB8AC3E}">
        <p14:creationId xmlns:p14="http://schemas.microsoft.com/office/powerpoint/2010/main" val="3408106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A4992D-43BF-4A9C-97DD-2247A9C10F6F}"/>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5A97954E-CBDB-43A7-A731-0A16C4E685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F1182937-2813-488B-BA41-A1EA92E4A2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040C08D2-B07C-41F9-8C2C-C8C14C923A2C}"/>
              </a:ext>
            </a:extLst>
          </p:cNvPr>
          <p:cNvSpPr>
            <a:spLocks noGrp="1"/>
          </p:cNvSpPr>
          <p:nvPr>
            <p:ph type="dt" sz="half" idx="10"/>
          </p:nvPr>
        </p:nvSpPr>
        <p:spPr/>
        <p:txBody>
          <a:bodyPr/>
          <a:lstStyle/>
          <a:p>
            <a:fld id="{51A9065A-9E28-4605-A68F-95F6F44658F9}" type="datetimeFigureOut">
              <a:rPr lang="cs-CZ" smtClean="0"/>
              <a:t>04.06.2021</a:t>
            </a:fld>
            <a:endParaRPr lang="cs-CZ"/>
          </a:p>
        </p:txBody>
      </p:sp>
      <p:sp>
        <p:nvSpPr>
          <p:cNvPr id="6" name="Zástupný symbol pro zápatí 5">
            <a:extLst>
              <a:ext uri="{FF2B5EF4-FFF2-40B4-BE49-F238E27FC236}">
                <a16:creationId xmlns:a16="http://schemas.microsoft.com/office/drawing/2014/main" id="{B8730A81-CA68-4FEF-A7E4-70248D2B623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122B90D-8CB8-47C6-93E8-F017C214DE54}"/>
              </a:ext>
            </a:extLst>
          </p:cNvPr>
          <p:cNvSpPr>
            <a:spLocks noGrp="1"/>
          </p:cNvSpPr>
          <p:nvPr>
            <p:ph type="sldNum" sz="quarter" idx="12"/>
          </p:nvPr>
        </p:nvSpPr>
        <p:spPr/>
        <p:txBody>
          <a:bodyPr/>
          <a:lstStyle/>
          <a:p>
            <a:fld id="{F9DD7079-362A-4381-8F71-47D70644A207}" type="slidenum">
              <a:rPr lang="cs-CZ" smtClean="0"/>
              <a:t>‹#›</a:t>
            </a:fld>
            <a:endParaRPr lang="cs-CZ"/>
          </a:p>
        </p:txBody>
      </p:sp>
    </p:spTree>
    <p:extLst>
      <p:ext uri="{BB962C8B-B14F-4D97-AF65-F5344CB8AC3E}">
        <p14:creationId xmlns:p14="http://schemas.microsoft.com/office/powerpoint/2010/main" val="2327733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D02CDF-FF96-417F-AC2C-338D10C7703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5FBA4AF5-620B-4569-A642-96CBE6F385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9C0293B6-E6D8-4194-BE8C-6579A480B5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597207E8-3D73-4CAF-AE9C-117889B49B97}"/>
              </a:ext>
            </a:extLst>
          </p:cNvPr>
          <p:cNvSpPr>
            <a:spLocks noGrp="1"/>
          </p:cNvSpPr>
          <p:nvPr>
            <p:ph type="dt" sz="half" idx="10"/>
          </p:nvPr>
        </p:nvSpPr>
        <p:spPr/>
        <p:txBody>
          <a:bodyPr/>
          <a:lstStyle/>
          <a:p>
            <a:fld id="{51A9065A-9E28-4605-A68F-95F6F44658F9}" type="datetimeFigureOut">
              <a:rPr lang="cs-CZ" smtClean="0"/>
              <a:t>04.06.2021</a:t>
            </a:fld>
            <a:endParaRPr lang="cs-CZ"/>
          </a:p>
        </p:txBody>
      </p:sp>
      <p:sp>
        <p:nvSpPr>
          <p:cNvPr id="6" name="Zástupný symbol pro zápatí 5">
            <a:extLst>
              <a:ext uri="{FF2B5EF4-FFF2-40B4-BE49-F238E27FC236}">
                <a16:creationId xmlns:a16="http://schemas.microsoft.com/office/drawing/2014/main" id="{F12F4342-92DD-43F5-9F8C-2518D709DBC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F23F73C9-4295-4BF2-AA8A-5D70B00632C3}"/>
              </a:ext>
            </a:extLst>
          </p:cNvPr>
          <p:cNvSpPr>
            <a:spLocks noGrp="1"/>
          </p:cNvSpPr>
          <p:nvPr>
            <p:ph type="sldNum" sz="quarter" idx="12"/>
          </p:nvPr>
        </p:nvSpPr>
        <p:spPr/>
        <p:txBody>
          <a:bodyPr/>
          <a:lstStyle/>
          <a:p>
            <a:fld id="{F9DD7079-362A-4381-8F71-47D70644A207}" type="slidenum">
              <a:rPr lang="cs-CZ" smtClean="0"/>
              <a:t>‹#›</a:t>
            </a:fld>
            <a:endParaRPr lang="cs-CZ"/>
          </a:p>
        </p:txBody>
      </p:sp>
    </p:spTree>
    <p:extLst>
      <p:ext uri="{BB962C8B-B14F-4D97-AF65-F5344CB8AC3E}">
        <p14:creationId xmlns:p14="http://schemas.microsoft.com/office/powerpoint/2010/main" val="154059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0702BA7D-162C-4FE9-A854-E49ED520FD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AA9AAD2F-007B-467E-92E7-1EE467D7C1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3F8A66E-05CC-44F5-B1B4-2C050AA37A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A9065A-9E28-4605-A68F-95F6F44658F9}" type="datetimeFigureOut">
              <a:rPr lang="cs-CZ" smtClean="0"/>
              <a:t>04.06.2021</a:t>
            </a:fld>
            <a:endParaRPr lang="cs-CZ"/>
          </a:p>
        </p:txBody>
      </p:sp>
      <p:sp>
        <p:nvSpPr>
          <p:cNvPr id="5" name="Zástupný symbol pro zápatí 4">
            <a:extLst>
              <a:ext uri="{FF2B5EF4-FFF2-40B4-BE49-F238E27FC236}">
                <a16:creationId xmlns:a16="http://schemas.microsoft.com/office/drawing/2014/main" id="{C309BC3F-E615-45CB-86F9-9DDC65B4FD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FF3F4C32-F80B-457B-900B-3338A6822A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DD7079-362A-4381-8F71-47D70644A207}" type="slidenum">
              <a:rPr lang="cs-CZ" smtClean="0"/>
              <a:t>‹#›</a:t>
            </a:fld>
            <a:endParaRPr lang="cs-CZ"/>
          </a:p>
        </p:txBody>
      </p:sp>
    </p:spTree>
    <p:extLst>
      <p:ext uri="{BB962C8B-B14F-4D97-AF65-F5344CB8AC3E}">
        <p14:creationId xmlns:p14="http://schemas.microsoft.com/office/powerpoint/2010/main" val="2005553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A60D98-4E38-4D93-A9D8-FBB09BD1DA66}"/>
              </a:ext>
            </a:extLst>
          </p:cNvPr>
          <p:cNvSpPr>
            <a:spLocks noGrp="1"/>
          </p:cNvSpPr>
          <p:nvPr>
            <p:ph type="ctrTitle"/>
          </p:nvPr>
        </p:nvSpPr>
        <p:spPr/>
        <p:txBody>
          <a:bodyPr/>
          <a:lstStyle/>
          <a:p>
            <a:r>
              <a:rPr lang="cs-CZ" b="1" dirty="0"/>
              <a:t>Vojenství starověké Indie</a:t>
            </a:r>
          </a:p>
        </p:txBody>
      </p:sp>
      <p:sp>
        <p:nvSpPr>
          <p:cNvPr id="3" name="Podnadpis 2">
            <a:extLst>
              <a:ext uri="{FF2B5EF4-FFF2-40B4-BE49-F238E27FC236}">
                <a16:creationId xmlns:a16="http://schemas.microsoft.com/office/drawing/2014/main" id="{6F636BD8-7E4D-48CF-AAC4-F931D4814796}"/>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1716001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A17AAA-7FAE-4408-8358-BA11D9D8A03B}"/>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EA41789C-7887-4675-ACE2-D76AAD704280}"/>
              </a:ext>
            </a:extLst>
          </p:cNvPr>
          <p:cNvSpPr>
            <a:spLocks noGrp="1"/>
          </p:cNvSpPr>
          <p:nvPr>
            <p:ph idx="1"/>
          </p:nvPr>
        </p:nvSpPr>
        <p:spPr/>
        <p:txBody>
          <a:bodyPr>
            <a:normAutofit/>
          </a:bodyPr>
          <a:lstStyle/>
          <a:p>
            <a:r>
              <a:rPr lang="cs-CZ" sz="2200" dirty="0">
                <a:effectLst/>
                <a:ea typeface="Calibri" panose="020F0502020204030204" pitchFamily="34" charset="0"/>
                <a:cs typeface="Times New Roman" panose="02020603050405020304" pitchFamily="18" charset="0"/>
              </a:rPr>
              <a:t>Dynastie </a:t>
            </a:r>
            <a:r>
              <a:rPr lang="cs-CZ" sz="2200" dirty="0" err="1">
                <a:effectLst/>
                <a:ea typeface="Calibri" panose="020F0502020204030204" pitchFamily="34" charset="0"/>
                <a:cs typeface="Times New Roman" panose="02020603050405020304" pitchFamily="18" charset="0"/>
              </a:rPr>
              <a:t>Maurijů</a:t>
            </a:r>
            <a:r>
              <a:rPr lang="cs-CZ" sz="2200" dirty="0">
                <a:effectLst/>
                <a:ea typeface="Calibri" panose="020F0502020204030204" pitchFamily="34" charset="0"/>
                <a:cs typeface="Times New Roman" panose="02020603050405020304" pitchFamily="18" charset="0"/>
              </a:rPr>
              <a:t> byla založena </a:t>
            </a:r>
            <a:r>
              <a:rPr lang="cs-CZ" sz="2200" b="1" dirty="0" err="1">
                <a:effectLst/>
                <a:ea typeface="Calibri" panose="020F0502020204030204" pitchFamily="34" charset="0"/>
                <a:cs typeface="Times New Roman" panose="02020603050405020304" pitchFamily="18" charset="0"/>
              </a:rPr>
              <a:t>Čandraguprou</a:t>
            </a:r>
            <a:r>
              <a:rPr lang="cs-CZ" sz="2200" b="1" dirty="0">
                <a:effectLst/>
                <a:ea typeface="Calibri" panose="020F0502020204030204" pitchFamily="34" charset="0"/>
                <a:cs typeface="Times New Roman" panose="02020603050405020304" pitchFamily="18" charset="0"/>
              </a:rPr>
              <a:t> </a:t>
            </a:r>
            <a:r>
              <a:rPr lang="cs-CZ" sz="2200" b="1" dirty="0" err="1">
                <a:effectLst/>
                <a:ea typeface="Calibri" panose="020F0502020204030204" pitchFamily="34" charset="0"/>
                <a:cs typeface="Times New Roman" panose="02020603050405020304" pitchFamily="18" charset="0"/>
              </a:rPr>
              <a:t>Maurjou</a:t>
            </a:r>
            <a:r>
              <a:rPr lang="cs-CZ" sz="2200" b="1" dirty="0">
                <a:ea typeface="Calibri" panose="020F0502020204030204" pitchFamily="34" charset="0"/>
                <a:cs typeface="Times New Roman" panose="02020603050405020304" pitchFamily="18" charset="0"/>
              </a:rPr>
              <a:t> </a:t>
            </a:r>
            <a:r>
              <a:rPr lang="cs-CZ" sz="2200" dirty="0">
                <a:ea typeface="Calibri" panose="020F0502020204030204" pitchFamily="34" charset="0"/>
                <a:cs typeface="Times New Roman" panose="02020603050405020304" pitchFamily="18" charset="0"/>
              </a:rPr>
              <a:t>(vládl 321-297 př. n. l.). Tento panovník získal moc v oblasti </a:t>
            </a:r>
            <a:r>
              <a:rPr lang="cs-CZ" sz="2200" dirty="0" err="1">
                <a:ea typeface="Calibri" panose="020F0502020204030204" pitchFamily="34" charset="0"/>
                <a:cs typeface="Times New Roman" panose="02020603050405020304" pitchFamily="18" charset="0"/>
              </a:rPr>
              <a:t>Magadhy</a:t>
            </a:r>
            <a:r>
              <a:rPr lang="cs-CZ" sz="2200" dirty="0">
                <a:ea typeface="Calibri" panose="020F0502020204030204" pitchFamily="34" charset="0"/>
                <a:cs typeface="Times New Roman" panose="02020603050405020304" pitchFamily="18" charset="0"/>
              </a:rPr>
              <a:t>, kde před ním vládla dynastie </a:t>
            </a:r>
            <a:r>
              <a:rPr lang="cs-CZ" sz="2200" dirty="0" err="1">
                <a:ea typeface="Calibri" panose="020F0502020204030204" pitchFamily="34" charset="0"/>
                <a:cs typeface="Times New Roman" panose="02020603050405020304" pitchFamily="18" charset="0"/>
              </a:rPr>
              <a:t>Nandovců</a:t>
            </a:r>
            <a:r>
              <a:rPr lang="cs-CZ" sz="2200" dirty="0">
                <a:ea typeface="Calibri" panose="020F0502020204030204" pitchFamily="34" charset="0"/>
                <a:cs typeface="Times New Roman" panose="02020603050405020304" pitchFamily="18" charset="0"/>
              </a:rPr>
              <a:t>. Během krátké doby dobyl většinu severní Indie, vytlačil Řeky v oblasti Paňdžábu a okolo roku 305 př. n. l. porazil </a:t>
            </a:r>
            <a:r>
              <a:rPr lang="cs-CZ" sz="2200" dirty="0" err="1">
                <a:ea typeface="Calibri" panose="020F0502020204030204" pitchFamily="34" charset="0"/>
                <a:cs typeface="Times New Roman" panose="02020603050405020304" pitchFamily="18" charset="0"/>
              </a:rPr>
              <a:t>Seleuka</a:t>
            </a:r>
            <a:r>
              <a:rPr lang="cs-CZ" sz="2200" dirty="0">
                <a:ea typeface="Calibri" panose="020F0502020204030204" pitchFamily="34" charset="0"/>
                <a:cs typeface="Times New Roman" panose="02020603050405020304" pitchFamily="18" charset="0"/>
              </a:rPr>
              <a:t> I. </a:t>
            </a:r>
            <a:r>
              <a:rPr lang="cs-CZ" sz="2200" dirty="0" err="1">
                <a:ea typeface="Calibri" panose="020F0502020204030204" pitchFamily="34" charset="0"/>
                <a:cs typeface="Times New Roman" panose="02020603050405020304" pitchFamily="18" charset="0"/>
              </a:rPr>
              <a:t>Nikátóra</a:t>
            </a:r>
            <a:r>
              <a:rPr lang="cs-CZ" sz="2200" dirty="0">
                <a:ea typeface="Calibri" panose="020F0502020204030204" pitchFamily="34" charset="0"/>
                <a:cs typeface="Times New Roman" panose="02020603050405020304" pitchFamily="18" charset="0"/>
              </a:rPr>
              <a:t> (358-281 př. n. l.), čímž rozšířil svoji říši ještě více na západ. Za </a:t>
            </a:r>
            <a:r>
              <a:rPr lang="cs-CZ" sz="2200" dirty="0" err="1">
                <a:ea typeface="Calibri" panose="020F0502020204030204" pitchFamily="34" charset="0"/>
                <a:cs typeface="Times New Roman" panose="02020603050405020304" pitchFamily="18" charset="0"/>
              </a:rPr>
              <a:t>Čandraguptovy</a:t>
            </a:r>
            <a:r>
              <a:rPr lang="cs-CZ" sz="2200" dirty="0">
                <a:ea typeface="Calibri" panose="020F0502020204030204" pitchFamily="34" charset="0"/>
                <a:cs typeface="Times New Roman" panose="02020603050405020304" pitchFamily="18" charset="0"/>
              </a:rPr>
              <a:t> vlády byla dobyla nejvíce území. V mocenské a expanzivní politice pokračoval také jeho syn </a:t>
            </a:r>
            <a:r>
              <a:rPr lang="cs-CZ" sz="2200" b="1" dirty="0" err="1">
                <a:ea typeface="Calibri" panose="020F0502020204030204" pitchFamily="34" charset="0"/>
                <a:cs typeface="Times New Roman" panose="02020603050405020304" pitchFamily="18" charset="0"/>
              </a:rPr>
              <a:t>Bindusára</a:t>
            </a:r>
            <a:r>
              <a:rPr lang="cs-CZ" sz="2200" dirty="0">
                <a:ea typeface="Calibri" panose="020F0502020204030204" pitchFamily="34" charset="0"/>
                <a:cs typeface="Times New Roman" panose="02020603050405020304" pitchFamily="18" charset="0"/>
              </a:rPr>
              <a:t> (vládl 298-272 př. n. l.). Avšak největšího rozsahu dosáhla říše až za vlády </a:t>
            </a:r>
            <a:r>
              <a:rPr lang="cs-CZ" sz="2200" dirty="0" err="1">
                <a:ea typeface="Calibri" panose="020F0502020204030204" pitchFamily="34" charset="0"/>
                <a:cs typeface="Times New Roman" panose="02020603050405020304" pitchFamily="18" charset="0"/>
              </a:rPr>
              <a:t>Čandraguptova</a:t>
            </a:r>
            <a:r>
              <a:rPr lang="cs-CZ" sz="2200" dirty="0">
                <a:ea typeface="Calibri" panose="020F0502020204030204" pitchFamily="34" charset="0"/>
                <a:cs typeface="Times New Roman" panose="02020603050405020304" pitchFamily="18" charset="0"/>
              </a:rPr>
              <a:t> vnuka </a:t>
            </a:r>
            <a:r>
              <a:rPr lang="cs-CZ" sz="2200" b="1" dirty="0" err="1">
                <a:ea typeface="Calibri" panose="020F0502020204030204" pitchFamily="34" charset="0"/>
                <a:cs typeface="Times New Roman" panose="02020603050405020304" pitchFamily="18" charset="0"/>
              </a:rPr>
              <a:t>Ašóky</a:t>
            </a:r>
            <a:r>
              <a:rPr lang="cs-CZ" sz="2200" dirty="0">
                <a:ea typeface="Calibri" panose="020F0502020204030204" pitchFamily="34" charset="0"/>
                <a:cs typeface="Times New Roman" panose="02020603050405020304" pitchFamily="18" charset="0"/>
              </a:rPr>
              <a:t> (vládl 273-232 př. n. l.). Tento panovník rozšířil říši také na západ – o oblast </a:t>
            </a:r>
            <a:r>
              <a:rPr lang="cs-CZ" sz="2200" dirty="0" err="1">
                <a:ea typeface="Calibri" panose="020F0502020204030204" pitchFamily="34" charset="0"/>
                <a:cs typeface="Times New Roman" panose="02020603050405020304" pitchFamily="18" charset="0"/>
              </a:rPr>
              <a:t>Kalinga</a:t>
            </a:r>
            <a:r>
              <a:rPr lang="cs-CZ" sz="2200" dirty="0">
                <a:ea typeface="Calibri" panose="020F0502020204030204" pitchFamily="34" charset="0"/>
                <a:cs typeface="Times New Roman" panose="02020603050405020304" pitchFamily="18" charset="0"/>
              </a:rPr>
              <a:t>, kterou dobyl v roce 260 př. n. l. </a:t>
            </a:r>
          </a:p>
          <a:p>
            <a:endParaRPr lang="cs-CZ" sz="1800" dirty="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1842848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6C5924F-C710-40D1-94D3-ECFF3C1B6230}"/>
              </a:ext>
            </a:extLst>
          </p:cNvPr>
          <p:cNvSpPr>
            <a:spLocks noGrp="1"/>
          </p:cNvSpPr>
          <p:nvPr>
            <p:ph type="title"/>
          </p:nvPr>
        </p:nvSpPr>
        <p:spPr>
          <a:xfrm>
            <a:off x="7531610" y="365125"/>
            <a:ext cx="3822189" cy="1899912"/>
          </a:xfrm>
        </p:spPr>
        <p:txBody>
          <a:bodyPr>
            <a:normAutofit/>
          </a:bodyPr>
          <a:lstStyle/>
          <a:p>
            <a:r>
              <a:rPr lang="cs-CZ" sz="4000" dirty="0" err="1"/>
              <a:t>Ašóka</a:t>
            </a:r>
            <a:endParaRPr lang="cs-CZ" sz="4000" dirty="0"/>
          </a:p>
        </p:txBody>
      </p:sp>
      <p:pic>
        <p:nvPicPr>
          <p:cNvPr id="5" name="Zástupný obsah 4" descr="Obsah obrázku mapa&#10;&#10;Popis byl vytvořen automaticky">
            <a:extLst>
              <a:ext uri="{FF2B5EF4-FFF2-40B4-BE49-F238E27FC236}">
                <a16:creationId xmlns:a16="http://schemas.microsoft.com/office/drawing/2014/main" id="{54BD583E-2019-4FDE-9F92-3BAEEDC20BE4}"/>
              </a:ext>
            </a:extLst>
          </p:cNvPr>
          <p:cNvPicPr>
            <a:picLocks noChangeAspect="1"/>
          </p:cNvPicPr>
          <p:nvPr/>
        </p:nvPicPr>
        <p:blipFill rotWithShape="1">
          <a:blip r:embed="rId2">
            <a:extLst>
              <a:ext uri="{28A0092B-C50C-407E-A947-70E740481C1C}">
                <a14:useLocalDpi xmlns:a14="http://schemas.microsoft.com/office/drawing/2010/main" val="0"/>
              </a:ext>
            </a:extLst>
          </a:blip>
          <a:srcRect l="5431" r="1" b="1"/>
          <a:stretch/>
        </p:blipFill>
        <p:spPr>
          <a:xfrm>
            <a:off x="1" y="10"/>
            <a:ext cx="6936390" cy="6857990"/>
          </a:xfrm>
          <a:prstGeom prst="rect">
            <a:avLst/>
          </a:prstGeom>
        </p:spPr>
      </p:pic>
      <p:sp>
        <p:nvSpPr>
          <p:cNvPr id="9" name="Content Placeholder 8">
            <a:extLst>
              <a:ext uri="{FF2B5EF4-FFF2-40B4-BE49-F238E27FC236}">
                <a16:creationId xmlns:a16="http://schemas.microsoft.com/office/drawing/2014/main" id="{22875A1C-872C-4D5D-AF3E-50A3403E6229}"/>
              </a:ext>
            </a:extLst>
          </p:cNvPr>
          <p:cNvSpPr>
            <a:spLocks noGrp="1"/>
          </p:cNvSpPr>
          <p:nvPr>
            <p:ph idx="1"/>
          </p:nvPr>
        </p:nvSpPr>
        <p:spPr>
          <a:xfrm>
            <a:off x="7531610" y="1899821"/>
            <a:ext cx="4213547" cy="4277142"/>
          </a:xfrm>
        </p:spPr>
        <p:txBody>
          <a:bodyPr>
            <a:normAutofit lnSpcReduction="10000"/>
          </a:bodyPr>
          <a:lstStyle/>
          <a:p>
            <a:r>
              <a:rPr lang="cs-CZ" sz="2000" dirty="0">
                <a:effectLst/>
                <a:ea typeface="Calibri" panose="020F0502020204030204" pitchFamily="34" charset="0"/>
                <a:cs typeface="Times New Roman" panose="02020603050405020304" pitchFamily="18" charset="0"/>
              </a:rPr>
              <a:t>Po dobytí </a:t>
            </a:r>
            <a:r>
              <a:rPr lang="cs-CZ" sz="2000" dirty="0" err="1">
                <a:effectLst/>
                <a:ea typeface="Calibri" panose="020F0502020204030204" pitchFamily="34" charset="0"/>
                <a:cs typeface="Times New Roman" panose="02020603050405020304" pitchFamily="18" charset="0"/>
              </a:rPr>
              <a:t>Kalingy</a:t>
            </a:r>
            <a:r>
              <a:rPr lang="cs-CZ" sz="2000" dirty="0">
                <a:effectLst/>
                <a:ea typeface="Calibri" panose="020F0502020204030204" pitchFamily="34" charset="0"/>
                <a:cs typeface="Times New Roman" panose="02020603050405020304" pitchFamily="18" charset="0"/>
              </a:rPr>
              <a:t> začal </a:t>
            </a:r>
            <a:r>
              <a:rPr lang="cs-CZ" sz="2000" dirty="0" err="1">
                <a:effectLst/>
                <a:ea typeface="Calibri" panose="020F0502020204030204" pitchFamily="34" charset="0"/>
                <a:cs typeface="Times New Roman" panose="02020603050405020304" pitchFamily="18" charset="0"/>
              </a:rPr>
              <a:t>Ašóka</a:t>
            </a:r>
            <a:r>
              <a:rPr lang="cs-CZ" sz="2000" dirty="0">
                <a:effectLst/>
                <a:ea typeface="Calibri" panose="020F0502020204030204" pitchFamily="34" charset="0"/>
                <a:cs typeface="Times New Roman" panose="02020603050405020304" pitchFamily="18" charset="0"/>
              </a:rPr>
              <a:t> hlásat politiku nenásilí. V jednom ze svých skalních nápisů prohlašuje, že je mu líto každého zmařeného života, který byl při dobývání ztracen. Budhistické prameny v tomto spatřují </a:t>
            </a:r>
            <a:r>
              <a:rPr lang="cs-CZ" sz="2000" dirty="0" err="1">
                <a:effectLst/>
                <a:ea typeface="Calibri" panose="020F0502020204030204" pitchFamily="34" charset="0"/>
                <a:cs typeface="Times New Roman" panose="02020603050405020304" pitchFamily="18" charset="0"/>
              </a:rPr>
              <a:t>Ašókův</a:t>
            </a:r>
            <a:r>
              <a:rPr lang="cs-CZ" sz="2000" dirty="0">
                <a:effectLst/>
                <a:ea typeface="Calibri" panose="020F0502020204030204" pitchFamily="34" charset="0"/>
                <a:cs typeface="Times New Roman" panose="02020603050405020304" pitchFamily="18" charset="0"/>
              </a:rPr>
              <a:t> přechod k budhismu, je však dost možné, že </a:t>
            </a:r>
            <a:r>
              <a:rPr lang="cs-CZ" sz="2000" dirty="0" err="1">
                <a:effectLst/>
                <a:ea typeface="Calibri" panose="020F0502020204030204" pitchFamily="34" charset="0"/>
                <a:cs typeface="Times New Roman" panose="02020603050405020304" pitchFamily="18" charset="0"/>
              </a:rPr>
              <a:t>Ašóka</a:t>
            </a:r>
            <a:r>
              <a:rPr lang="cs-CZ" sz="2000" dirty="0">
                <a:effectLst/>
                <a:ea typeface="Calibri" panose="020F0502020204030204" pitchFamily="34" charset="0"/>
                <a:cs typeface="Times New Roman" panose="02020603050405020304" pitchFamily="18" charset="0"/>
              </a:rPr>
              <a:t> sledoval spíše politické než náboženské cíle, a sice, že jeho říše již dosáhla takových rozměrů, že nebylo možné ji spravovat pouze vojenskou silou. Proto mohla být cesta nenásilí – dharmy, vhodnějším prostředkem, jak udržet říši pohromadě a lidem tak poskytnout sociální jistoty</a:t>
            </a:r>
          </a:p>
          <a:p>
            <a:endParaRPr lang="en-US" sz="2000" dirty="0"/>
          </a:p>
        </p:txBody>
      </p:sp>
    </p:spTree>
    <p:extLst>
      <p:ext uri="{BB962C8B-B14F-4D97-AF65-F5344CB8AC3E}">
        <p14:creationId xmlns:p14="http://schemas.microsoft.com/office/powerpoint/2010/main" val="3300179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CB1BE1-3EB5-4424-8820-8BD6F98A38B7}"/>
              </a:ext>
            </a:extLst>
          </p:cNvPr>
          <p:cNvSpPr>
            <a:spLocks noGrp="1"/>
          </p:cNvSpPr>
          <p:nvPr>
            <p:ph type="title"/>
          </p:nvPr>
        </p:nvSpPr>
        <p:spPr/>
        <p:txBody>
          <a:bodyPr/>
          <a:lstStyle/>
          <a:p>
            <a:r>
              <a:rPr lang="cs-CZ" dirty="0"/>
              <a:t>Dobytí </a:t>
            </a:r>
            <a:r>
              <a:rPr lang="cs-CZ" dirty="0" err="1"/>
              <a:t>Kalingy</a:t>
            </a:r>
            <a:r>
              <a:rPr lang="cs-CZ" dirty="0"/>
              <a:t> a hlásání dharmy</a:t>
            </a:r>
          </a:p>
        </p:txBody>
      </p:sp>
      <p:sp>
        <p:nvSpPr>
          <p:cNvPr id="3" name="Zástupný obsah 2">
            <a:extLst>
              <a:ext uri="{FF2B5EF4-FFF2-40B4-BE49-F238E27FC236}">
                <a16:creationId xmlns:a16="http://schemas.microsoft.com/office/drawing/2014/main" id="{F377CEA5-D8B1-4FD0-B6C0-086220E3655B}"/>
              </a:ext>
            </a:extLst>
          </p:cNvPr>
          <p:cNvSpPr>
            <a:spLocks noGrp="1"/>
          </p:cNvSpPr>
          <p:nvPr>
            <p:ph idx="1"/>
          </p:nvPr>
        </p:nvSpPr>
        <p:spPr/>
        <p:txBody>
          <a:bodyPr/>
          <a:lstStyle/>
          <a:p>
            <a:r>
              <a:rPr lang="cs-CZ" b="0" i="1" dirty="0">
                <a:solidFill>
                  <a:srgbClr val="202122"/>
                </a:solidFill>
                <a:effectLst/>
              </a:rPr>
              <a:t>„Když byl bohům milý král </a:t>
            </a:r>
            <a:r>
              <a:rPr lang="cs-CZ" b="0" i="1" dirty="0" err="1">
                <a:solidFill>
                  <a:srgbClr val="202122"/>
                </a:solidFill>
                <a:effectLst/>
              </a:rPr>
              <a:t>Prijadaršin</a:t>
            </a:r>
            <a:r>
              <a:rPr lang="cs-CZ" b="0" i="1" dirty="0">
                <a:solidFill>
                  <a:srgbClr val="202122"/>
                </a:solidFill>
                <a:effectLst/>
              </a:rPr>
              <a:t> pomazán osm let, byla dobyta </a:t>
            </a:r>
            <a:r>
              <a:rPr lang="cs-CZ" b="0" i="1" dirty="0" err="1">
                <a:solidFill>
                  <a:srgbClr val="202122"/>
                </a:solidFill>
                <a:effectLst/>
              </a:rPr>
              <a:t>Kalinga</a:t>
            </a:r>
            <a:r>
              <a:rPr lang="cs-CZ" b="0" i="1" dirty="0">
                <a:solidFill>
                  <a:srgbClr val="202122"/>
                </a:solidFill>
                <a:effectLst/>
              </a:rPr>
              <a:t>. Půldruhého sta tisíc lidí bylo odvlečeno, sta tisíce tam byly zabity a mnohokrát více jich zahynulo. Nyní, po tom, když byla dobyta </a:t>
            </a:r>
            <a:r>
              <a:rPr lang="cs-CZ" b="0" i="1" dirty="0" err="1">
                <a:solidFill>
                  <a:srgbClr val="202122"/>
                </a:solidFill>
                <a:effectLst/>
              </a:rPr>
              <a:t>Kalinga</a:t>
            </a:r>
            <a:r>
              <a:rPr lang="cs-CZ" b="0" i="1" dirty="0">
                <a:solidFill>
                  <a:srgbClr val="202122"/>
                </a:solidFill>
                <a:effectLst/>
              </a:rPr>
              <a:t>, se bohům milý horlivě snaží o provozování dharmy. Tak bohům milý lituje, že dobyl </a:t>
            </a:r>
            <a:r>
              <a:rPr lang="cs-CZ" b="0" i="1" dirty="0" err="1">
                <a:solidFill>
                  <a:srgbClr val="202122"/>
                </a:solidFill>
                <a:effectLst/>
              </a:rPr>
              <a:t>Kalingu</a:t>
            </a:r>
            <a:r>
              <a:rPr lang="cs-CZ" b="0" i="1" dirty="0">
                <a:solidFill>
                  <a:srgbClr val="202122"/>
                </a:solidFill>
                <a:effectLst/>
              </a:rPr>
              <a:t>. Neboť bohům milý považuje zabíjení, smrt nebo odvlékání lidí při dobývání nezávislé </a:t>
            </a:r>
            <a:r>
              <a:rPr lang="el-GR" b="0" i="1" dirty="0">
                <a:solidFill>
                  <a:srgbClr val="202122"/>
                </a:solidFill>
                <a:effectLst/>
              </a:rPr>
              <a:t>[</a:t>
            </a:r>
            <a:r>
              <a:rPr lang="cs-CZ" b="0" i="1" dirty="0">
                <a:solidFill>
                  <a:srgbClr val="202122"/>
                </a:solidFill>
                <a:effectLst/>
              </a:rPr>
              <a:t>země</a:t>
            </a:r>
            <a:r>
              <a:rPr lang="el-GR" b="0" i="1" dirty="0">
                <a:solidFill>
                  <a:srgbClr val="202122"/>
                </a:solidFill>
                <a:effectLst/>
              </a:rPr>
              <a:t>]</a:t>
            </a:r>
            <a:r>
              <a:rPr lang="cs-CZ" b="0" i="1" dirty="0">
                <a:solidFill>
                  <a:srgbClr val="202122"/>
                </a:solidFill>
                <a:effectLst/>
              </a:rPr>
              <a:t> za velice bolestné a politováníhodné. </a:t>
            </a:r>
            <a:r>
              <a:rPr lang="el-GR" b="0" i="1" dirty="0">
                <a:solidFill>
                  <a:srgbClr val="202122"/>
                </a:solidFill>
                <a:effectLst/>
              </a:rPr>
              <a:t>[</a:t>
            </a:r>
            <a:r>
              <a:rPr lang="cs-CZ" b="0" i="1" dirty="0">
                <a:solidFill>
                  <a:srgbClr val="202122"/>
                </a:solidFill>
                <a:effectLst/>
              </a:rPr>
              <a:t>…</a:t>
            </a:r>
            <a:r>
              <a:rPr lang="el-GR" b="0" i="1" dirty="0">
                <a:solidFill>
                  <a:srgbClr val="202122"/>
                </a:solidFill>
                <a:effectLst/>
              </a:rPr>
              <a:t>]</a:t>
            </a:r>
            <a:r>
              <a:rPr lang="cs-CZ" b="0" i="1" dirty="0">
                <a:solidFill>
                  <a:srgbClr val="202122"/>
                </a:solidFill>
                <a:effectLst/>
              </a:rPr>
              <a:t>“</a:t>
            </a:r>
            <a:r>
              <a:rPr lang="cs-CZ" b="0" dirty="0">
                <a:solidFill>
                  <a:srgbClr val="202122"/>
                </a:solidFill>
                <a:effectLst/>
              </a:rPr>
              <a:t> 	</a:t>
            </a:r>
            <a:r>
              <a:rPr lang="cs-CZ" sz="2200" b="0" dirty="0" err="1">
                <a:solidFill>
                  <a:srgbClr val="202122"/>
                </a:solidFill>
                <a:effectLst/>
              </a:rPr>
              <a:t>Ašóka</a:t>
            </a:r>
            <a:r>
              <a:rPr lang="cs-CZ" sz="2200" b="0" dirty="0">
                <a:solidFill>
                  <a:srgbClr val="202122"/>
                </a:solidFill>
                <a:effectLst/>
              </a:rPr>
              <a:t>, 13. skalní nápis</a:t>
            </a:r>
            <a:endParaRPr lang="cs-CZ" sz="2200" dirty="0"/>
          </a:p>
        </p:txBody>
      </p:sp>
    </p:spTree>
    <p:extLst>
      <p:ext uri="{BB962C8B-B14F-4D97-AF65-F5344CB8AC3E}">
        <p14:creationId xmlns:p14="http://schemas.microsoft.com/office/powerpoint/2010/main" val="2295571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34573E-ABA8-4FE4-9A83-7607C62A713C}"/>
              </a:ext>
            </a:extLst>
          </p:cNvPr>
          <p:cNvSpPr>
            <a:spLocks noGrp="1"/>
          </p:cNvSpPr>
          <p:nvPr>
            <p:ph type="title"/>
          </p:nvPr>
        </p:nvSpPr>
        <p:spPr/>
        <p:txBody>
          <a:bodyPr/>
          <a:lstStyle/>
          <a:p>
            <a:r>
              <a:rPr lang="cs-CZ" dirty="0"/>
              <a:t>Dharma</a:t>
            </a:r>
          </a:p>
        </p:txBody>
      </p:sp>
      <p:sp>
        <p:nvSpPr>
          <p:cNvPr id="3" name="Zástupný obsah 2">
            <a:extLst>
              <a:ext uri="{FF2B5EF4-FFF2-40B4-BE49-F238E27FC236}">
                <a16:creationId xmlns:a16="http://schemas.microsoft.com/office/drawing/2014/main" id="{A51473A4-6381-4EB7-BED8-AD5A9FDB57AE}"/>
              </a:ext>
            </a:extLst>
          </p:cNvPr>
          <p:cNvSpPr>
            <a:spLocks noGrp="1"/>
          </p:cNvSpPr>
          <p:nvPr>
            <p:ph idx="1"/>
          </p:nvPr>
        </p:nvSpPr>
        <p:spPr/>
        <p:txBody>
          <a:bodyPr>
            <a:normAutofit/>
          </a:bodyPr>
          <a:lstStyle/>
          <a:p>
            <a:r>
              <a:rPr lang="cs-CZ" dirty="0"/>
              <a:t>Dharma – šlo o jistý společenský postoj, soucit nejen vůči lidem, ale také všemu živému, hlásání nenásilí</a:t>
            </a:r>
          </a:p>
          <a:p>
            <a:r>
              <a:rPr lang="cs-CZ" sz="2400" i="1" dirty="0"/>
              <a:t>„Bohům milý král </a:t>
            </a:r>
            <a:r>
              <a:rPr lang="cs-CZ" sz="2400" i="1" dirty="0" err="1"/>
              <a:t>Prijadaršin</a:t>
            </a:r>
            <a:r>
              <a:rPr lang="cs-CZ" sz="2400" i="1" dirty="0"/>
              <a:t> takto praví: není takového daru, který by byl jako štědrost při šíření dharmy, sdílení dharmy, přátelství na základě dharmy, příbuzenství na základě dharmy. Toto pak jsou: laskavost vůči otrokům a sluhům, poslušnost vůči rodičům, štědrost k přátelům, známým a příbuzným a k asketům a bráhmanům, nezabíjení živých tvorů… Když člověk takto jedná, získá tento svět a na onom světě se pro něho zrodí nekonečná zásluha.“	</a:t>
            </a:r>
            <a:r>
              <a:rPr lang="cs-CZ" sz="2000" b="0" dirty="0" err="1">
                <a:solidFill>
                  <a:srgbClr val="202122"/>
                </a:solidFill>
                <a:effectLst/>
              </a:rPr>
              <a:t>Ašóka</a:t>
            </a:r>
            <a:r>
              <a:rPr lang="cs-CZ" sz="2000" b="0" dirty="0">
                <a:solidFill>
                  <a:srgbClr val="202122"/>
                </a:solidFill>
                <a:effectLst/>
              </a:rPr>
              <a:t>, 13. skalní nápis</a:t>
            </a:r>
          </a:p>
          <a:p>
            <a:r>
              <a:rPr lang="cs-CZ" sz="2400" i="1" dirty="0">
                <a:solidFill>
                  <a:srgbClr val="202122"/>
                </a:solidFill>
              </a:rPr>
              <a:t>„Dharmou všech je nikomu neubližovat, být pravdomluvný, čistý, vzdát se nenávisti, být laskavý a trpělivý. Dodržování vlastní dharmy vede do nebe a k věčnosti.“			</a:t>
            </a:r>
            <a:r>
              <a:rPr lang="cs-CZ" sz="2400" i="1" dirty="0">
                <a:effectLst/>
                <a:ea typeface="Calibri" panose="020F0502020204030204" pitchFamily="34" charset="0"/>
                <a:cs typeface="Times New Roman" panose="02020603050405020304" pitchFamily="18" charset="0"/>
              </a:rPr>
              <a:t> 				</a:t>
            </a:r>
            <a:r>
              <a:rPr lang="cs-CZ" sz="2000" i="1" dirty="0" err="1">
                <a:effectLst/>
                <a:ea typeface="Calibri" panose="020F0502020204030204" pitchFamily="34" charset="0"/>
                <a:cs typeface="Times New Roman" panose="02020603050405020304" pitchFamily="18" charset="0"/>
              </a:rPr>
              <a:t>Arthašastra</a:t>
            </a:r>
            <a:r>
              <a:rPr lang="cs-CZ" sz="2000" i="1" dirty="0">
                <a:effectLst/>
                <a:ea typeface="Calibri" panose="020F0502020204030204" pitchFamily="34" charset="0"/>
                <a:cs typeface="Times New Roman" panose="02020603050405020304" pitchFamily="18" charset="0"/>
              </a:rPr>
              <a:t> I.1</a:t>
            </a:r>
            <a:endParaRPr lang="cs-CZ" sz="2000" i="1" dirty="0"/>
          </a:p>
        </p:txBody>
      </p:sp>
    </p:spTree>
    <p:extLst>
      <p:ext uri="{BB962C8B-B14F-4D97-AF65-F5344CB8AC3E}">
        <p14:creationId xmlns:p14="http://schemas.microsoft.com/office/powerpoint/2010/main" val="2325433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EA1254-61BF-4D65-994C-9383BB64AD00}"/>
              </a:ext>
            </a:extLst>
          </p:cNvPr>
          <p:cNvSpPr>
            <a:spLocks noGrp="1"/>
          </p:cNvSpPr>
          <p:nvPr>
            <p:ph type="title"/>
          </p:nvPr>
        </p:nvSpPr>
        <p:spPr/>
        <p:txBody>
          <a:bodyPr/>
          <a:lstStyle/>
          <a:p>
            <a:r>
              <a:rPr lang="cs-CZ" dirty="0"/>
              <a:t>Indická armáda a její jednotlivé složky</a:t>
            </a:r>
          </a:p>
        </p:txBody>
      </p:sp>
      <p:sp>
        <p:nvSpPr>
          <p:cNvPr id="7" name="Zástupný obsah 6">
            <a:extLst>
              <a:ext uri="{FF2B5EF4-FFF2-40B4-BE49-F238E27FC236}">
                <a16:creationId xmlns:a16="http://schemas.microsoft.com/office/drawing/2014/main" id="{BF61D0A4-A57B-4960-978A-A7F24C381565}"/>
              </a:ext>
            </a:extLst>
          </p:cNvPr>
          <p:cNvSpPr>
            <a:spLocks noGrp="1"/>
          </p:cNvSpPr>
          <p:nvPr>
            <p:ph idx="1"/>
          </p:nvPr>
        </p:nvSpPr>
        <p:spPr>
          <a:xfrm>
            <a:off x="4386118" y="5994112"/>
            <a:ext cx="4398818" cy="498763"/>
          </a:xfrm>
        </p:spPr>
        <p:txBody>
          <a:bodyPr/>
          <a:lstStyle/>
          <a:p>
            <a:r>
              <a:rPr lang="cs-CZ" dirty="0"/>
              <a:t>stupa v </a:t>
            </a:r>
            <a:r>
              <a:rPr lang="cs-CZ" dirty="0" err="1"/>
              <a:t>Sanchi</a:t>
            </a:r>
            <a:endParaRPr lang="cs-CZ" dirty="0"/>
          </a:p>
        </p:txBody>
      </p:sp>
      <p:pic>
        <p:nvPicPr>
          <p:cNvPr id="9" name="Obrázek 8">
            <a:extLst>
              <a:ext uri="{FF2B5EF4-FFF2-40B4-BE49-F238E27FC236}">
                <a16:creationId xmlns:a16="http://schemas.microsoft.com/office/drawing/2014/main" id="{5FA3BB4C-E7C9-46B2-9264-3945840101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28603"/>
            <a:ext cx="12192000" cy="3743836"/>
          </a:xfrm>
          <a:prstGeom prst="rect">
            <a:avLst/>
          </a:prstGeom>
        </p:spPr>
      </p:pic>
    </p:spTree>
    <p:extLst>
      <p:ext uri="{BB962C8B-B14F-4D97-AF65-F5344CB8AC3E}">
        <p14:creationId xmlns:p14="http://schemas.microsoft.com/office/powerpoint/2010/main" val="1718986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89DFCA-BBBD-4232-81FC-DB5E01899399}"/>
              </a:ext>
            </a:extLst>
          </p:cNvPr>
          <p:cNvSpPr>
            <a:spLocks noGrp="1"/>
          </p:cNvSpPr>
          <p:nvPr>
            <p:ph type="title"/>
          </p:nvPr>
        </p:nvSpPr>
        <p:spPr/>
        <p:txBody>
          <a:bodyPr/>
          <a:lstStyle/>
          <a:p>
            <a:r>
              <a:rPr lang="cs-CZ" dirty="0"/>
              <a:t>Obecná charakteristika</a:t>
            </a:r>
          </a:p>
        </p:txBody>
      </p:sp>
      <p:sp>
        <p:nvSpPr>
          <p:cNvPr id="3" name="Zástupný obsah 2">
            <a:extLst>
              <a:ext uri="{FF2B5EF4-FFF2-40B4-BE49-F238E27FC236}">
                <a16:creationId xmlns:a16="http://schemas.microsoft.com/office/drawing/2014/main" id="{2E3BF8EB-5345-4970-B5AA-6480691871D1}"/>
              </a:ext>
            </a:extLst>
          </p:cNvPr>
          <p:cNvSpPr>
            <a:spLocks noGrp="1"/>
          </p:cNvSpPr>
          <p:nvPr>
            <p:ph idx="1"/>
          </p:nvPr>
        </p:nvSpPr>
        <p:spPr/>
        <p:txBody>
          <a:bodyPr>
            <a:normAutofit lnSpcReduction="10000"/>
          </a:bodyPr>
          <a:lstStyle/>
          <a:p>
            <a:pPr>
              <a:lnSpc>
                <a:spcPct val="107000"/>
              </a:lnSpc>
              <a:spcAft>
                <a:spcPts val="800"/>
              </a:spcAft>
            </a:pPr>
            <a:r>
              <a:rPr lang="cs-CZ" sz="1800" dirty="0">
                <a:effectLst/>
                <a:ea typeface="Calibri" panose="020F0502020204030204" pitchFamily="34" charset="0"/>
                <a:cs typeface="Times New Roman" panose="02020603050405020304" pitchFamily="18" charset="0"/>
              </a:rPr>
              <a:t>Armáda je považována za jeden ze sedmi základních elementů (</a:t>
            </a:r>
            <a:r>
              <a:rPr lang="cs-CZ" sz="1800" b="1" dirty="0" err="1">
                <a:effectLst/>
                <a:ea typeface="Calibri" panose="020F0502020204030204" pitchFamily="34" charset="0"/>
                <a:cs typeface="Times New Roman" panose="02020603050405020304" pitchFamily="18" charset="0"/>
              </a:rPr>
              <a:t>prakrtis</a:t>
            </a:r>
            <a:r>
              <a:rPr lang="cs-CZ" sz="1800" dirty="0">
                <a:effectLst/>
                <a:ea typeface="Calibri" panose="020F0502020204030204" pitchFamily="34" charset="0"/>
                <a:cs typeface="Times New Roman" panose="02020603050405020304" pitchFamily="18" charset="0"/>
              </a:rPr>
              <a:t>) státu, nikoliv však ten nejdůležitější.  </a:t>
            </a:r>
            <a:r>
              <a:rPr lang="cs-CZ" sz="1800" i="1" dirty="0">
                <a:effectLst/>
                <a:ea typeface="Calibri" panose="020F0502020204030204" pitchFamily="34" charset="0"/>
                <a:cs typeface="Times New Roman" panose="02020603050405020304" pitchFamily="18" charset="0"/>
              </a:rPr>
              <a:t>„</a:t>
            </a:r>
            <a:r>
              <a:rPr lang="cs-CZ" sz="1800" i="1" dirty="0" err="1">
                <a:effectLst/>
                <a:ea typeface="Calibri" panose="020F0502020204030204" pitchFamily="34" charset="0"/>
                <a:cs typeface="Times New Roman" panose="02020603050405020304" pitchFamily="18" charset="0"/>
              </a:rPr>
              <a:t>Kautilja</a:t>
            </a:r>
            <a:r>
              <a:rPr lang="cs-CZ" sz="1800" i="1" dirty="0">
                <a:effectLst/>
                <a:ea typeface="Calibri" panose="020F0502020204030204" pitchFamily="34" charset="0"/>
                <a:cs typeface="Times New Roman" panose="02020603050405020304" pitchFamily="18" charset="0"/>
              </a:rPr>
              <a:t> s tím nesouhlasí. Neboť vojsko závisí na pokladně. Není-li pokladna, vojsko přejde k nepříteli nebo zabije svého pána.“		 					</a:t>
            </a:r>
            <a:r>
              <a:rPr lang="cs-CZ" sz="1800" i="1" dirty="0" err="1">
                <a:effectLst/>
                <a:ea typeface="Calibri" panose="020F0502020204030204" pitchFamily="34" charset="0"/>
                <a:cs typeface="Times New Roman" panose="02020603050405020304" pitchFamily="18" charset="0"/>
              </a:rPr>
              <a:t>Arthašastra</a:t>
            </a:r>
            <a:r>
              <a:rPr lang="cs-CZ" sz="1800" i="1" dirty="0">
                <a:effectLst/>
                <a:ea typeface="Calibri" panose="020F0502020204030204" pitchFamily="34" charset="0"/>
                <a:cs typeface="Times New Roman" panose="02020603050405020304" pitchFamily="18" charset="0"/>
              </a:rPr>
              <a:t> VIII.127</a:t>
            </a:r>
          </a:p>
          <a:p>
            <a:pPr>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V podstatě lze říct, že armáda jako celek byla tvořena šesti „končetinami“ (</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sadanga</a:t>
            </a:r>
            <a:r>
              <a:rPr lang="cs-CZ" sz="1800" dirty="0">
                <a:effectLst/>
                <a:latin typeface="Calibri" panose="020F0502020204030204" pitchFamily="34" charset="0"/>
                <a:ea typeface="Calibri" panose="020F0502020204030204" pitchFamily="34" charset="0"/>
                <a:cs typeface="Times New Roman" panose="02020603050405020304" pitchFamily="18" charset="0"/>
              </a:rPr>
              <a:t>) – zdroji vojska</a:t>
            </a:r>
          </a:p>
          <a:p>
            <a:r>
              <a:rPr lang="cs-CZ" sz="1800" dirty="0">
                <a:effectLst/>
                <a:latin typeface="Calibri" panose="020F0502020204030204" pitchFamily="34" charset="0"/>
                <a:ea typeface="Calibri" panose="020F0502020204030204" pitchFamily="34" charset="0"/>
                <a:cs typeface="Times New Roman" panose="02020603050405020304" pitchFamily="18" charset="0"/>
              </a:rPr>
              <a:t>dědičné vojsko (</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maula</a:t>
            </a:r>
            <a:r>
              <a:rPr lang="cs-CZ" sz="1800" dirty="0">
                <a:effectLst/>
                <a:latin typeface="Calibri" panose="020F0502020204030204" pitchFamily="34" charset="0"/>
                <a:ea typeface="Calibri" panose="020F0502020204030204" pitchFamily="34" charset="0"/>
                <a:cs typeface="Times New Roman" panose="02020603050405020304" pitchFamily="18" charset="0"/>
              </a:rPr>
              <a:t>), žoldnéři (</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bhrta</a:t>
            </a:r>
            <a:r>
              <a:rPr lang="cs-CZ" sz="1800" dirty="0">
                <a:effectLst/>
                <a:latin typeface="Calibri" panose="020F0502020204030204" pitchFamily="34" charset="0"/>
                <a:ea typeface="Calibri" panose="020F0502020204030204" pitchFamily="34" charset="0"/>
                <a:cs typeface="Times New Roman" panose="02020603050405020304" pitchFamily="18" charset="0"/>
              </a:rPr>
              <a:t>), svazové vojsko – nejspíš vytvořené cechy v nutné době války (</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śreni</a:t>
            </a:r>
            <a:r>
              <a:rPr lang="cs-CZ" sz="1800" dirty="0">
                <a:effectLst/>
                <a:latin typeface="Calibri" panose="020F0502020204030204" pitchFamily="34" charset="0"/>
                <a:ea typeface="Calibri" panose="020F0502020204030204" pitchFamily="34" charset="0"/>
                <a:cs typeface="Times New Roman" panose="02020603050405020304" pitchFamily="18" charset="0"/>
              </a:rPr>
              <a:t>), vojáci podporovaní náčelníky nebo spojenci (</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suhrd-balam</a:t>
            </a:r>
            <a:r>
              <a:rPr lang="cs-CZ" sz="1800" dirty="0">
                <a:effectLst/>
                <a:latin typeface="Calibri" panose="020F0502020204030204" pitchFamily="34" charset="0"/>
                <a:ea typeface="Calibri" panose="020F0502020204030204" pitchFamily="34" charset="0"/>
                <a:cs typeface="Times New Roman" panose="02020603050405020304" pitchFamily="18" charset="0"/>
              </a:rPr>
              <a:t>), zajaté vojsko (</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dvisad-balam</a:t>
            </a:r>
            <a:r>
              <a:rPr lang="cs-CZ" sz="1800" dirty="0">
                <a:effectLst/>
                <a:latin typeface="Calibri" panose="020F0502020204030204" pitchFamily="34" charset="0"/>
                <a:ea typeface="Calibri" panose="020F0502020204030204" pitchFamily="34" charset="0"/>
                <a:cs typeface="Times New Roman" panose="02020603050405020304" pitchFamily="18" charset="0"/>
              </a:rPr>
              <a:t>), lesní kmeny (</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ataví-balam</a:t>
            </a:r>
            <a:r>
              <a:rPr lang="cs-CZ" sz="1800" dirty="0">
                <a:effectLst/>
                <a:latin typeface="Calibri" panose="020F0502020204030204" pitchFamily="34" charset="0"/>
                <a:ea typeface="Calibri" panose="020F0502020204030204" pitchFamily="34" charset="0"/>
                <a:cs typeface="Times New Roman" panose="02020603050405020304" pitchFamily="18" charset="0"/>
              </a:rPr>
              <a:t>) – těchto šest končetin bylo používaných cca od 6 st. př. n. l. Jednotlivé oddíly jdou za sebou podle jejich kvalit</a:t>
            </a:r>
            <a:r>
              <a:rPr lang="cs-CZ" dirty="0"/>
              <a:t> </a:t>
            </a:r>
          </a:p>
          <a:p>
            <a:r>
              <a:rPr lang="cs-CZ" sz="1800" dirty="0">
                <a:effectLst/>
                <a:latin typeface="Calibri" panose="020F0502020204030204" pitchFamily="34" charset="0"/>
                <a:ea typeface="Calibri" panose="020F0502020204030204" pitchFamily="34" charset="0"/>
                <a:cs typeface="Times New Roman" panose="02020603050405020304" pitchFamily="18" charset="0"/>
              </a:rPr>
              <a:t>Dědičné vojsko bylo nejvíc věrné králi, dostávalo se mu největší důvěry a bylo zřejmě i nejzkušenější. Tím, že to bylo vojsko tvořené domácími obyvateli, bylo i v jeho zájmu</a:t>
            </a:r>
            <a:r>
              <a:rPr lang="cs-CZ" sz="1800" dirty="0">
                <a:latin typeface="Calibri" panose="020F0502020204030204" pitchFamily="34" charset="0"/>
                <a:ea typeface="Calibri" panose="020F0502020204030204" pitchFamily="34" charset="0"/>
                <a:cs typeface="Times New Roman" panose="02020603050405020304" pitchFamily="18" charset="0"/>
              </a:rPr>
              <a:t> vítězit v bitvách</a:t>
            </a:r>
          </a:p>
          <a:p>
            <a:r>
              <a:rPr lang="cs-CZ" sz="1800" dirty="0">
                <a:effectLst/>
                <a:latin typeface="Calibri" panose="020F0502020204030204" pitchFamily="34" charset="0"/>
                <a:ea typeface="Calibri" panose="020F0502020204030204" pitchFamily="34" charset="0"/>
                <a:cs typeface="Times New Roman" panose="02020603050405020304" pitchFamily="18" charset="0"/>
              </a:rPr>
              <a:t>Cechovní vojsko – šlo buď o polovojenský cech nebo klan, který nabízel své služby za peníze – na způsob švýcarské gardy, nebo se jednalo o cechy, které se živily výrobou a zároveň vojenskou profesí nebo si pro účely své vlastní ochrany vycvičilo k boji některé své </a:t>
            </a:r>
          </a:p>
          <a:p>
            <a:r>
              <a:rPr lang="cs-CZ" sz="1800" dirty="0"/>
              <a:t>4 složky armády – </a:t>
            </a:r>
            <a:r>
              <a:rPr lang="cs-CZ" sz="1800" b="1" dirty="0"/>
              <a:t>pěchota, jízda, vozy a sloni </a:t>
            </a:r>
            <a:r>
              <a:rPr lang="cs-CZ" sz="1800" dirty="0"/>
              <a:t>- </a:t>
            </a:r>
            <a:r>
              <a:rPr lang="cs-CZ" sz="1800" b="1" i="1" dirty="0" err="1">
                <a:solidFill>
                  <a:srgbClr val="333333"/>
                </a:solidFill>
                <a:effectLst/>
                <a:latin typeface="libre baskerville"/>
              </a:rPr>
              <a:t>chaturanga</a:t>
            </a:r>
            <a:endParaRPr lang="cs-CZ" sz="1800" b="1" dirty="0"/>
          </a:p>
          <a:p>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1373123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5E5829-B9D2-4385-9A68-BE34CCAC36CB}"/>
              </a:ext>
            </a:extLst>
          </p:cNvPr>
          <p:cNvSpPr>
            <a:spLocks noGrp="1"/>
          </p:cNvSpPr>
          <p:nvPr>
            <p:ph type="title"/>
          </p:nvPr>
        </p:nvSpPr>
        <p:spPr/>
        <p:txBody>
          <a:bodyPr/>
          <a:lstStyle/>
          <a:p>
            <a:r>
              <a:rPr lang="cs-CZ" b="1" dirty="0"/>
              <a:t>Královské strážkyně</a:t>
            </a:r>
          </a:p>
        </p:txBody>
      </p:sp>
      <p:sp>
        <p:nvSpPr>
          <p:cNvPr id="3" name="Zástupný obsah 2">
            <a:extLst>
              <a:ext uri="{FF2B5EF4-FFF2-40B4-BE49-F238E27FC236}">
                <a16:creationId xmlns:a16="http://schemas.microsoft.com/office/drawing/2014/main" id="{7C2D708C-34E3-49B5-8A1D-58D34478301F}"/>
              </a:ext>
            </a:extLst>
          </p:cNvPr>
          <p:cNvSpPr>
            <a:spLocks noGrp="1"/>
          </p:cNvSpPr>
          <p:nvPr>
            <p:ph sz="half" idx="1"/>
          </p:nvPr>
        </p:nvSpPr>
        <p:spPr>
          <a:xfrm>
            <a:off x="838199" y="1313896"/>
            <a:ext cx="6459245" cy="4863068"/>
          </a:xfrm>
        </p:spPr>
        <p:txBody>
          <a:bodyPr>
            <a:normAutofit fontScale="77500" lnSpcReduction="20000"/>
          </a:bodyPr>
          <a:lstStyle/>
          <a:p>
            <a:pPr>
              <a:lnSpc>
                <a:spcPct val="107000"/>
              </a:lnSpc>
              <a:spcBef>
                <a:spcPts val="0"/>
              </a:spcBef>
              <a:spcAft>
                <a:spcPts val="600"/>
              </a:spcAft>
            </a:pPr>
            <a:r>
              <a:rPr lang="cs-CZ" sz="1800" dirty="0">
                <a:ea typeface="Calibri" panose="020F0502020204030204" pitchFamily="34" charset="0"/>
                <a:cs typeface="Times New Roman" panose="02020603050405020304" pitchFamily="18" charset="0"/>
              </a:rPr>
              <a:t>Speciální „vojenskou“ složkou, která nebyla počítána mezi součást armády, byla královská stráž</a:t>
            </a:r>
          </a:p>
          <a:p>
            <a:pPr>
              <a:lnSpc>
                <a:spcPct val="107000"/>
              </a:lnSpc>
              <a:spcBef>
                <a:spcPts val="0"/>
              </a:spcBef>
              <a:spcAft>
                <a:spcPts val="600"/>
              </a:spcAft>
            </a:pPr>
            <a:r>
              <a:rPr lang="cs-CZ" sz="1800" dirty="0">
                <a:ea typeface="Calibri" panose="020F0502020204030204" pitchFamily="34" charset="0"/>
                <a:cs typeface="Times New Roman" panose="02020603050405020304" pitchFamily="18" charset="0"/>
              </a:rPr>
              <a:t>Tvořily ji oddíly žen, které byly vyzbrojeny stejně jako vojáci jdoucí do bitvy, ale není jisté, zda krále doprovázely také na válečné pole</a:t>
            </a:r>
            <a:endParaRPr lang="cs-CZ" sz="1800" dirty="0">
              <a:effectLst/>
              <a:ea typeface="Calibri" panose="020F0502020204030204" pitchFamily="34" charset="0"/>
              <a:cs typeface="Times New Roman" panose="02020603050405020304" pitchFamily="18" charset="0"/>
            </a:endParaRPr>
          </a:p>
          <a:p>
            <a:pPr>
              <a:lnSpc>
                <a:spcPct val="107000"/>
              </a:lnSpc>
              <a:spcAft>
                <a:spcPts val="800"/>
              </a:spcAft>
            </a:pPr>
            <a:r>
              <a:rPr lang="cs-CZ" sz="1800" i="1" dirty="0" err="1">
                <a:effectLst/>
                <a:ea typeface="Calibri" panose="020F0502020204030204" pitchFamily="34" charset="0"/>
                <a:cs typeface="Times New Roman" panose="02020603050405020304" pitchFamily="18" charset="0"/>
              </a:rPr>
              <a:t>The</a:t>
            </a:r>
            <a:r>
              <a:rPr lang="cs-CZ" sz="1800" i="1" dirty="0">
                <a:effectLst/>
                <a:ea typeface="Calibri" panose="020F0502020204030204" pitchFamily="34" charset="0"/>
                <a:cs typeface="Times New Roman" panose="02020603050405020304" pitchFamily="18" charset="0"/>
              </a:rPr>
              <a:t> care </a:t>
            </a:r>
            <a:r>
              <a:rPr lang="cs-CZ" sz="1800" i="1" dirty="0" err="1">
                <a:effectLst/>
                <a:ea typeface="Calibri" panose="020F0502020204030204" pitchFamily="34" charset="0"/>
                <a:cs typeface="Times New Roman" panose="02020603050405020304" pitchFamily="18" charset="0"/>
              </a:rPr>
              <a:t>of</a:t>
            </a:r>
            <a:r>
              <a:rPr lang="cs-CZ" sz="1800" i="1" dirty="0">
                <a:effectLst/>
                <a:ea typeface="Calibri" panose="020F0502020204030204" pitchFamily="34" charset="0"/>
                <a:cs typeface="Times New Roman" panose="02020603050405020304" pitchFamily="18" charset="0"/>
              </a:rPr>
              <a:t> </a:t>
            </a:r>
            <a:r>
              <a:rPr lang="cs-CZ" sz="1800" i="1" dirty="0" err="1">
                <a:effectLst/>
                <a:ea typeface="Calibri" panose="020F0502020204030204" pitchFamily="34" charset="0"/>
                <a:cs typeface="Times New Roman" panose="02020603050405020304" pitchFamily="18" charset="0"/>
              </a:rPr>
              <a:t>the</a:t>
            </a:r>
            <a:r>
              <a:rPr lang="cs-CZ" sz="1800" i="1" dirty="0">
                <a:effectLst/>
                <a:ea typeface="Calibri" panose="020F0502020204030204" pitchFamily="34" charset="0"/>
                <a:cs typeface="Times New Roman" panose="02020603050405020304" pitchFamily="18" charset="0"/>
              </a:rPr>
              <a:t> </a:t>
            </a:r>
            <a:r>
              <a:rPr lang="cs-CZ" sz="1800" i="1" dirty="0" err="1">
                <a:effectLst/>
                <a:ea typeface="Calibri" panose="020F0502020204030204" pitchFamily="34" charset="0"/>
                <a:cs typeface="Times New Roman" panose="02020603050405020304" pitchFamily="18" charset="0"/>
              </a:rPr>
              <a:t>king's</a:t>
            </a:r>
            <a:r>
              <a:rPr lang="cs-CZ" sz="1800" i="1" dirty="0">
                <a:effectLst/>
                <a:ea typeface="Calibri" panose="020F0502020204030204" pitchFamily="34" charset="0"/>
                <a:cs typeface="Times New Roman" panose="02020603050405020304" pitchFamily="18" charset="0"/>
              </a:rPr>
              <a:t> person </a:t>
            </a:r>
            <a:r>
              <a:rPr lang="cs-CZ" sz="1800" b="1" i="1" dirty="0" err="1">
                <a:effectLst/>
                <a:ea typeface="Calibri" panose="020F0502020204030204" pitchFamily="34" charset="0"/>
                <a:cs typeface="Times New Roman" panose="02020603050405020304" pitchFamily="18" charset="0"/>
              </a:rPr>
              <a:t>is</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entrusted</a:t>
            </a:r>
            <a:r>
              <a:rPr lang="cs-CZ" sz="1800" b="1" i="1" dirty="0">
                <a:effectLst/>
                <a:ea typeface="Calibri" panose="020F0502020204030204" pitchFamily="34" charset="0"/>
                <a:cs typeface="Times New Roman" panose="02020603050405020304" pitchFamily="18" charset="0"/>
              </a:rPr>
              <a:t> to </a:t>
            </a:r>
            <a:r>
              <a:rPr lang="cs-CZ" sz="1800" b="1" i="1" dirty="0" err="1">
                <a:effectLst/>
                <a:ea typeface="Calibri" panose="020F0502020204030204" pitchFamily="34" charset="0"/>
                <a:cs typeface="Times New Roman" panose="02020603050405020304" pitchFamily="18" charset="0"/>
              </a:rPr>
              <a:t>women</a:t>
            </a:r>
            <a:r>
              <a:rPr lang="cs-CZ" sz="1800" i="1" dirty="0">
                <a:effectLst/>
                <a:ea typeface="Calibri" panose="020F0502020204030204" pitchFamily="34" charset="0"/>
                <a:cs typeface="Times New Roman" panose="02020603050405020304" pitchFamily="18" charset="0"/>
              </a:rPr>
              <a:t>, </a:t>
            </a:r>
            <a:r>
              <a:rPr lang="cs-CZ" sz="1800" i="1" dirty="0" err="1">
                <a:effectLst/>
                <a:ea typeface="Calibri" panose="020F0502020204030204" pitchFamily="34" charset="0"/>
                <a:cs typeface="Times New Roman" panose="02020603050405020304" pitchFamily="18" charset="0"/>
              </a:rPr>
              <a:t>who</a:t>
            </a:r>
            <a:r>
              <a:rPr lang="cs-CZ" sz="1800" i="1" dirty="0">
                <a:effectLst/>
                <a:ea typeface="Calibri" panose="020F0502020204030204" pitchFamily="34" charset="0"/>
                <a:cs typeface="Times New Roman" panose="02020603050405020304" pitchFamily="18" charset="0"/>
              </a:rPr>
              <a:t> </a:t>
            </a:r>
            <a:r>
              <a:rPr lang="cs-CZ" sz="1800" i="1" dirty="0" err="1">
                <a:effectLst/>
                <a:ea typeface="Calibri" panose="020F0502020204030204" pitchFamily="34" charset="0"/>
                <a:cs typeface="Times New Roman" panose="02020603050405020304" pitchFamily="18" charset="0"/>
              </a:rPr>
              <a:t>also</a:t>
            </a:r>
            <a:r>
              <a:rPr lang="cs-CZ" sz="1800" i="1" dirty="0">
                <a:effectLst/>
                <a:ea typeface="Calibri" panose="020F0502020204030204" pitchFamily="34" charset="0"/>
                <a:cs typeface="Times New Roman" panose="02020603050405020304" pitchFamily="18" charset="0"/>
              </a:rPr>
              <a:t> are </a:t>
            </a:r>
            <a:r>
              <a:rPr lang="cs-CZ" sz="1800" i="1" dirty="0" err="1">
                <a:effectLst/>
                <a:ea typeface="Calibri" panose="020F0502020204030204" pitchFamily="34" charset="0"/>
                <a:cs typeface="Times New Roman" panose="02020603050405020304" pitchFamily="18" charset="0"/>
              </a:rPr>
              <a:t>bought</a:t>
            </a:r>
            <a:r>
              <a:rPr lang="cs-CZ" sz="1800" i="1" dirty="0">
                <a:effectLst/>
                <a:ea typeface="Calibri" panose="020F0502020204030204" pitchFamily="34" charset="0"/>
                <a:cs typeface="Times New Roman" panose="02020603050405020304" pitchFamily="18" charset="0"/>
              </a:rPr>
              <a:t> </a:t>
            </a:r>
            <a:r>
              <a:rPr lang="cs-CZ" sz="1800" i="1" dirty="0" err="1">
                <a:effectLst/>
                <a:ea typeface="Calibri" panose="020F0502020204030204" pitchFamily="34" charset="0"/>
                <a:cs typeface="Times New Roman" panose="02020603050405020304" pitchFamily="18" charset="0"/>
              </a:rPr>
              <a:t>from</a:t>
            </a:r>
            <a:r>
              <a:rPr lang="cs-CZ" sz="1800" i="1" dirty="0">
                <a:effectLst/>
                <a:ea typeface="Calibri" panose="020F0502020204030204" pitchFamily="34" charset="0"/>
                <a:cs typeface="Times New Roman" panose="02020603050405020304" pitchFamily="18" charset="0"/>
              </a:rPr>
              <a:t> </a:t>
            </a:r>
            <a:r>
              <a:rPr lang="cs-CZ" sz="1800" i="1" dirty="0" err="1">
                <a:effectLst/>
                <a:ea typeface="Calibri" panose="020F0502020204030204" pitchFamily="34" charset="0"/>
                <a:cs typeface="Times New Roman" panose="02020603050405020304" pitchFamily="18" charset="0"/>
              </a:rPr>
              <a:t>their</a:t>
            </a:r>
            <a:r>
              <a:rPr lang="cs-CZ" sz="1800" i="1" dirty="0">
                <a:effectLst/>
                <a:ea typeface="Calibri" panose="020F0502020204030204" pitchFamily="34" charset="0"/>
                <a:cs typeface="Times New Roman" panose="02020603050405020304" pitchFamily="18" charset="0"/>
              </a:rPr>
              <a:t> </a:t>
            </a:r>
            <a:r>
              <a:rPr lang="cs-CZ" sz="1800" i="1" dirty="0" err="1">
                <a:effectLst/>
                <a:ea typeface="Calibri" panose="020F0502020204030204" pitchFamily="34" charset="0"/>
                <a:cs typeface="Times New Roman" panose="02020603050405020304" pitchFamily="18" charset="0"/>
              </a:rPr>
              <a:t>parents</a:t>
            </a:r>
            <a:r>
              <a:rPr lang="cs-CZ" sz="1800" i="1" dirty="0">
                <a:effectLst/>
                <a:ea typeface="Calibri" panose="020F0502020204030204" pitchFamily="34" charset="0"/>
                <a:cs typeface="Times New Roman" panose="02020603050405020304" pitchFamily="18" charset="0"/>
              </a:rPr>
              <a:t>. …</a:t>
            </a:r>
          </a:p>
          <a:p>
            <a:pPr>
              <a:lnSpc>
                <a:spcPct val="107000"/>
              </a:lnSpc>
              <a:spcAft>
                <a:spcPts val="800"/>
              </a:spcAft>
            </a:pPr>
            <a:r>
              <a:rPr lang="cs-CZ" sz="1800" b="1" i="1" dirty="0" err="1">
                <a:effectLst/>
                <a:ea typeface="Calibri" panose="020F0502020204030204" pitchFamily="34" charset="0"/>
                <a:cs typeface="Times New Roman" panose="02020603050405020304" pitchFamily="18" charset="0"/>
              </a:rPr>
              <a:t>Crowds</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of</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women</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surround</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him</a:t>
            </a:r>
            <a:r>
              <a:rPr lang="cs-CZ" sz="1800" b="1" i="1" dirty="0">
                <a:effectLst/>
                <a:ea typeface="Calibri" panose="020F0502020204030204" pitchFamily="34" charset="0"/>
                <a:cs typeface="Times New Roman" panose="02020603050405020304" pitchFamily="18" charset="0"/>
              </a:rPr>
              <a:t>, and </a:t>
            </a:r>
            <a:r>
              <a:rPr lang="cs-CZ" sz="1800" b="1" i="1" dirty="0" err="1">
                <a:effectLst/>
                <a:ea typeface="Calibri" panose="020F0502020204030204" pitchFamily="34" charset="0"/>
                <a:cs typeface="Times New Roman" panose="02020603050405020304" pitchFamily="18" charset="0"/>
              </a:rPr>
              <a:t>outside</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of</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this</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circle</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spearmen</a:t>
            </a:r>
            <a:r>
              <a:rPr lang="cs-CZ" sz="1800" b="1" i="1" dirty="0">
                <a:effectLst/>
                <a:ea typeface="Calibri" panose="020F0502020204030204" pitchFamily="34" charset="0"/>
                <a:cs typeface="Times New Roman" panose="02020603050405020304" pitchFamily="18" charset="0"/>
              </a:rPr>
              <a:t> are </a:t>
            </a:r>
            <a:r>
              <a:rPr lang="cs-CZ" sz="1800" b="1" i="1" dirty="0" err="1">
                <a:effectLst/>
                <a:ea typeface="Calibri" panose="020F0502020204030204" pitchFamily="34" charset="0"/>
                <a:cs typeface="Times New Roman" panose="02020603050405020304" pitchFamily="18" charset="0"/>
              </a:rPr>
              <a:t>ranged</a:t>
            </a:r>
            <a:r>
              <a:rPr lang="cs-CZ" sz="1800" i="1" dirty="0">
                <a:effectLst/>
                <a:ea typeface="Calibri" panose="020F0502020204030204" pitchFamily="34" charset="0"/>
                <a:cs typeface="Times New Roman" panose="02020603050405020304" pitchFamily="18" charset="0"/>
              </a:rPr>
              <a:t>. </a:t>
            </a:r>
            <a:r>
              <a:rPr lang="cs-CZ" sz="1800" i="1" dirty="0" err="1">
                <a:effectLst/>
                <a:ea typeface="Calibri" panose="020F0502020204030204" pitchFamily="34" charset="0"/>
                <a:cs typeface="Times New Roman" panose="02020603050405020304" pitchFamily="18" charset="0"/>
              </a:rPr>
              <a:t>The</a:t>
            </a:r>
            <a:r>
              <a:rPr lang="cs-CZ" sz="1800" i="1" dirty="0">
                <a:effectLst/>
                <a:ea typeface="Calibri" panose="020F0502020204030204" pitchFamily="34" charset="0"/>
                <a:cs typeface="Times New Roman" panose="02020603050405020304" pitchFamily="18" charset="0"/>
              </a:rPr>
              <a:t> </a:t>
            </a:r>
            <a:r>
              <a:rPr lang="cs-CZ" sz="1800" i="1" dirty="0" err="1">
                <a:effectLst/>
                <a:ea typeface="Calibri" panose="020F0502020204030204" pitchFamily="34" charset="0"/>
                <a:cs typeface="Times New Roman" panose="02020603050405020304" pitchFamily="18" charset="0"/>
              </a:rPr>
              <a:t>road</a:t>
            </a:r>
            <a:r>
              <a:rPr lang="cs-CZ" sz="1800" i="1" dirty="0">
                <a:effectLst/>
                <a:ea typeface="Calibri" panose="020F0502020204030204" pitchFamily="34" charset="0"/>
                <a:cs typeface="Times New Roman" panose="02020603050405020304" pitchFamily="18" charset="0"/>
              </a:rPr>
              <a:t> </a:t>
            </a:r>
            <a:r>
              <a:rPr lang="cs-CZ" sz="1800" i="1" dirty="0" err="1">
                <a:effectLst/>
                <a:ea typeface="Calibri" panose="020F0502020204030204" pitchFamily="34" charset="0"/>
                <a:cs typeface="Times New Roman" panose="02020603050405020304" pitchFamily="18" charset="0"/>
              </a:rPr>
              <a:t>is</a:t>
            </a:r>
            <a:r>
              <a:rPr lang="cs-CZ" sz="1800" i="1" dirty="0">
                <a:effectLst/>
                <a:ea typeface="Calibri" panose="020F0502020204030204" pitchFamily="34" charset="0"/>
                <a:cs typeface="Times New Roman" panose="02020603050405020304" pitchFamily="18" charset="0"/>
              </a:rPr>
              <a:t> </a:t>
            </a:r>
            <a:r>
              <a:rPr lang="cs-CZ" sz="1800" i="1" dirty="0" err="1">
                <a:effectLst/>
                <a:ea typeface="Calibri" panose="020F0502020204030204" pitchFamily="34" charset="0"/>
                <a:cs typeface="Times New Roman" panose="02020603050405020304" pitchFamily="18" charset="0"/>
              </a:rPr>
              <a:t>marked</a:t>
            </a:r>
            <a:r>
              <a:rPr lang="cs-CZ" sz="1800" i="1" dirty="0">
                <a:effectLst/>
                <a:ea typeface="Calibri" panose="020F0502020204030204" pitchFamily="34" charset="0"/>
                <a:cs typeface="Times New Roman" panose="02020603050405020304" pitchFamily="18" charset="0"/>
              </a:rPr>
              <a:t> </a:t>
            </a:r>
            <a:r>
              <a:rPr lang="cs-CZ" sz="1800" i="1" dirty="0" err="1">
                <a:effectLst/>
                <a:ea typeface="Calibri" panose="020F0502020204030204" pitchFamily="34" charset="0"/>
                <a:cs typeface="Times New Roman" panose="02020603050405020304" pitchFamily="18" charset="0"/>
              </a:rPr>
              <a:t>off</a:t>
            </a:r>
            <a:r>
              <a:rPr lang="cs-CZ" sz="1800" i="1" dirty="0">
                <a:effectLst/>
                <a:ea typeface="Calibri" panose="020F0502020204030204" pitchFamily="34" charset="0"/>
                <a:cs typeface="Times New Roman" panose="02020603050405020304" pitchFamily="18" charset="0"/>
              </a:rPr>
              <a:t> </a:t>
            </a:r>
            <a:r>
              <a:rPr lang="cs-CZ" sz="1800" i="1" dirty="0" err="1">
                <a:effectLst/>
                <a:ea typeface="Calibri" panose="020F0502020204030204" pitchFamily="34" charset="0"/>
                <a:cs typeface="Times New Roman" panose="02020603050405020304" pitchFamily="18" charset="0"/>
              </a:rPr>
              <a:t>with</a:t>
            </a:r>
            <a:r>
              <a:rPr lang="cs-CZ" sz="1800" i="1" dirty="0">
                <a:effectLst/>
                <a:ea typeface="Calibri" panose="020F0502020204030204" pitchFamily="34" charset="0"/>
                <a:cs typeface="Times New Roman" panose="02020603050405020304" pitchFamily="18" charset="0"/>
              </a:rPr>
              <a:t> </a:t>
            </a:r>
            <a:r>
              <a:rPr lang="cs-CZ" sz="1800" i="1" dirty="0" err="1">
                <a:effectLst/>
                <a:ea typeface="Calibri" panose="020F0502020204030204" pitchFamily="34" charset="0"/>
                <a:cs typeface="Times New Roman" panose="02020603050405020304" pitchFamily="18" charset="0"/>
              </a:rPr>
              <a:t>ropes</a:t>
            </a:r>
            <a:r>
              <a:rPr lang="cs-CZ" sz="1800" i="1" dirty="0">
                <a:effectLst/>
                <a:ea typeface="Calibri" panose="020F0502020204030204" pitchFamily="34" charset="0"/>
                <a:cs typeface="Times New Roman" panose="02020603050405020304" pitchFamily="18" charset="0"/>
              </a:rPr>
              <a:t>, and </a:t>
            </a:r>
            <a:r>
              <a:rPr lang="cs-CZ" sz="1800" i="1" dirty="0" err="1">
                <a:effectLst/>
                <a:ea typeface="Calibri" panose="020F0502020204030204" pitchFamily="34" charset="0"/>
                <a:cs typeface="Times New Roman" panose="02020603050405020304" pitchFamily="18" charset="0"/>
              </a:rPr>
              <a:t>it</a:t>
            </a:r>
            <a:r>
              <a:rPr lang="cs-CZ" sz="1800" i="1" dirty="0">
                <a:effectLst/>
                <a:ea typeface="Calibri" panose="020F0502020204030204" pitchFamily="34" charset="0"/>
                <a:cs typeface="Times New Roman" panose="02020603050405020304" pitchFamily="18" charset="0"/>
              </a:rPr>
              <a:t> </a:t>
            </a:r>
            <a:r>
              <a:rPr lang="cs-CZ" sz="1800" i="1" dirty="0" err="1">
                <a:effectLst/>
                <a:ea typeface="Calibri" panose="020F0502020204030204" pitchFamily="34" charset="0"/>
                <a:cs typeface="Times New Roman" panose="02020603050405020304" pitchFamily="18" charset="0"/>
              </a:rPr>
              <a:t>is</a:t>
            </a:r>
            <a:r>
              <a:rPr lang="cs-CZ" sz="1800" i="1" dirty="0">
                <a:effectLst/>
                <a:ea typeface="Calibri" panose="020F0502020204030204" pitchFamily="34" charset="0"/>
                <a:cs typeface="Times New Roman" panose="02020603050405020304" pitchFamily="18" charset="0"/>
              </a:rPr>
              <a:t> </a:t>
            </a:r>
            <a:r>
              <a:rPr lang="cs-CZ" sz="1800" i="1" dirty="0" err="1">
                <a:effectLst/>
                <a:ea typeface="Calibri" panose="020F0502020204030204" pitchFamily="34" charset="0"/>
                <a:cs typeface="Times New Roman" panose="02020603050405020304" pitchFamily="18" charset="0"/>
              </a:rPr>
              <a:t>death</a:t>
            </a:r>
            <a:r>
              <a:rPr lang="cs-CZ" sz="1800" i="1" dirty="0">
                <a:effectLst/>
                <a:ea typeface="Calibri" panose="020F0502020204030204" pitchFamily="34" charset="0"/>
                <a:cs typeface="Times New Roman" panose="02020603050405020304" pitchFamily="18" charset="0"/>
              </a:rPr>
              <a:t>, </a:t>
            </a:r>
            <a:r>
              <a:rPr lang="cs-CZ" sz="1800" i="1" dirty="0" err="1">
                <a:effectLst/>
                <a:ea typeface="Calibri" panose="020F0502020204030204" pitchFamily="34" charset="0"/>
                <a:cs typeface="Times New Roman" panose="02020603050405020304" pitchFamily="18" charset="0"/>
              </a:rPr>
              <a:t>for</a:t>
            </a:r>
            <a:r>
              <a:rPr lang="cs-CZ" sz="1800" i="1" dirty="0">
                <a:effectLst/>
                <a:ea typeface="Calibri" panose="020F0502020204030204" pitchFamily="34" charset="0"/>
                <a:cs typeface="Times New Roman" panose="02020603050405020304" pitchFamily="18" charset="0"/>
              </a:rPr>
              <a:t> man and </a:t>
            </a:r>
            <a:r>
              <a:rPr lang="cs-CZ" sz="1800" i="1" dirty="0" err="1">
                <a:effectLst/>
                <a:ea typeface="Calibri" panose="020F0502020204030204" pitchFamily="34" charset="0"/>
                <a:cs typeface="Times New Roman" panose="02020603050405020304" pitchFamily="18" charset="0"/>
              </a:rPr>
              <a:t>woman</a:t>
            </a:r>
            <a:r>
              <a:rPr lang="cs-CZ" sz="1800" i="1" dirty="0">
                <a:effectLst/>
                <a:ea typeface="Calibri" panose="020F0502020204030204" pitchFamily="34" charset="0"/>
                <a:cs typeface="Times New Roman" panose="02020603050405020304" pitchFamily="18" charset="0"/>
              </a:rPr>
              <a:t> </a:t>
            </a:r>
            <a:r>
              <a:rPr lang="cs-CZ" sz="1800" i="1" dirty="0" err="1">
                <a:effectLst/>
                <a:ea typeface="Calibri" panose="020F0502020204030204" pitchFamily="34" charset="0"/>
                <a:cs typeface="Times New Roman" panose="02020603050405020304" pitchFamily="18" charset="0"/>
              </a:rPr>
              <a:t>alike</a:t>
            </a:r>
            <a:r>
              <a:rPr lang="cs-CZ" sz="1800" i="1" dirty="0">
                <a:effectLst/>
                <a:ea typeface="Calibri" panose="020F0502020204030204" pitchFamily="34" charset="0"/>
                <a:cs typeface="Times New Roman" panose="02020603050405020304" pitchFamily="18" charset="0"/>
              </a:rPr>
              <a:t>, to </a:t>
            </a:r>
            <a:r>
              <a:rPr lang="cs-CZ" sz="1800" i="1" dirty="0" err="1">
                <a:effectLst/>
                <a:ea typeface="Calibri" panose="020F0502020204030204" pitchFamily="34" charset="0"/>
                <a:cs typeface="Times New Roman" panose="02020603050405020304" pitchFamily="18" charset="0"/>
              </a:rPr>
              <a:t>pass</a:t>
            </a:r>
            <a:r>
              <a:rPr lang="cs-CZ" sz="1800" i="1" dirty="0">
                <a:effectLst/>
                <a:ea typeface="Calibri" panose="020F0502020204030204" pitchFamily="34" charset="0"/>
                <a:cs typeface="Times New Roman" panose="02020603050405020304" pitchFamily="18" charset="0"/>
              </a:rPr>
              <a:t> </a:t>
            </a:r>
            <a:r>
              <a:rPr lang="cs-CZ" sz="1800" i="1" dirty="0" err="1">
                <a:effectLst/>
                <a:ea typeface="Calibri" panose="020F0502020204030204" pitchFamily="34" charset="0"/>
                <a:cs typeface="Times New Roman" panose="02020603050405020304" pitchFamily="18" charset="0"/>
              </a:rPr>
              <a:t>within</a:t>
            </a:r>
            <a:r>
              <a:rPr lang="cs-CZ" sz="1800" i="1" dirty="0">
                <a:effectLst/>
                <a:ea typeface="Calibri" panose="020F0502020204030204" pitchFamily="34" charset="0"/>
                <a:cs typeface="Times New Roman" panose="02020603050405020304" pitchFamily="18" charset="0"/>
              </a:rPr>
              <a:t> </a:t>
            </a:r>
            <a:r>
              <a:rPr lang="cs-CZ" sz="1800" i="1" dirty="0" err="1">
                <a:effectLst/>
                <a:ea typeface="Calibri" panose="020F0502020204030204" pitchFamily="34" charset="0"/>
                <a:cs typeface="Times New Roman" panose="02020603050405020304" pitchFamily="18" charset="0"/>
              </a:rPr>
              <a:t>the</a:t>
            </a:r>
            <a:r>
              <a:rPr lang="cs-CZ" sz="1800" i="1" dirty="0">
                <a:effectLst/>
                <a:ea typeface="Calibri" panose="020F0502020204030204" pitchFamily="34" charset="0"/>
                <a:cs typeface="Times New Roman" panose="02020603050405020304" pitchFamily="18" charset="0"/>
              </a:rPr>
              <a:t> </a:t>
            </a:r>
            <a:r>
              <a:rPr lang="cs-CZ" sz="1800" i="1" dirty="0" err="1">
                <a:effectLst/>
                <a:ea typeface="Calibri" panose="020F0502020204030204" pitchFamily="34" charset="0"/>
                <a:cs typeface="Times New Roman" panose="02020603050405020304" pitchFamily="18" charset="0"/>
              </a:rPr>
              <a:t>ropes</a:t>
            </a:r>
            <a:r>
              <a:rPr lang="cs-CZ" sz="1800" i="1" dirty="0">
                <a:effectLst/>
                <a:ea typeface="Calibri" panose="020F0502020204030204" pitchFamily="34" charset="0"/>
                <a:cs typeface="Times New Roman" panose="02020603050405020304" pitchFamily="18" charset="0"/>
              </a:rPr>
              <a:t>. </a:t>
            </a:r>
            <a:r>
              <a:rPr lang="cs-CZ" sz="1800" i="1" dirty="0" err="1">
                <a:effectLst/>
                <a:ea typeface="Calibri" panose="020F0502020204030204" pitchFamily="34" charset="0"/>
                <a:cs typeface="Times New Roman" panose="02020603050405020304" pitchFamily="18" charset="0"/>
              </a:rPr>
              <a:t>Men</a:t>
            </a:r>
            <a:r>
              <a:rPr lang="cs-CZ" sz="1800" i="1" dirty="0">
                <a:effectLst/>
                <a:ea typeface="Calibri" panose="020F0502020204030204" pitchFamily="34" charset="0"/>
                <a:cs typeface="Times New Roman" panose="02020603050405020304" pitchFamily="18" charset="0"/>
              </a:rPr>
              <a:t> </a:t>
            </a:r>
            <a:r>
              <a:rPr lang="cs-CZ" sz="1800" i="1" dirty="0" err="1">
                <a:effectLst/>
                <a:ea typeface="Calibri" panose="020F0502020204030204" pitchFamily="34" charset="0"/>
                <a:cs typeface="Times New Roman" panose="02020603050405020304" pitchFamily="18" charset="0"/>
              </a:rPr>
              <a:t>with</a:t>
            </a:r>
            <a:r>
              <a:rPr lang="cs-CZ" sz="1800" i="1" dirty="0">
                <a:effectLst/>
                <a:ea typeface="Calibri" panose="020F0502020204030204" pitchFamily="34" charset="0"/>
                <a:cs typeface="Times New Roman" panose="02020603050405020304" pitchFamily="18" charset="0"/>
              </a:rPr>
              <a:t> </a:t>
            </a:r>
            <a:r>
              <a:rPr lang="cs-CZ" sz="1800" i="1" dirty="0" err="1">
                <a:effectLst/>
                <a:ea typeface="Calibri" panose="020F0502020204030204" pitchFamily="34" charset="0"/>
                <a:cs typeface="Times New Roman" panose="02020603050405020304" pitchFamily="18" charset="0"/>
              </a:rPr>
              <a:t>drums</a:t>
            </a:r>
            <a:r>
              <a:rPr lang="cs-CZ" sz="1800" i="1" dirty="0">
                <a:effectLst/>
                <a:ea typeface="Calibri" panose="020F0502020204030204" pitchFamily="34" charset="0"/>
                <a:cs typeface="Times New Roman" panose="02020603050405020304" pitchFamily="18" charset="0"/>
              </a:rPr>
              <a:t> and  </a:t>
            </a:r>
            <a:r>
              <a:rPr lang="cs-CZ" sz="1800" i="1" dirty="0" err="1">
                <a:effectLst/>
                <a:ea typeface="Calibri" panose="020F0502020204030204" pitchFamily="34" charset="0"/>
                <a:cs typeface="Times New Roman" panose="02020603050405020304" pitchFamily="18" charset="0"/>
              </a:rPr>
              <a:t>songs</a:t>
            </a:r>
            <a:r>
              <a:rPr lang="cs-CZ" sz="1800" i="1" dirty="0">
                <a:effectLst/>
                <a:ea typeface="Calibri" panose="020F0502020204030204" pitchFamily="34" charset="0"/>
                <a:cs typeface="Times New Roman" panose="02020603050405020304" pitchFamily="18" charset="0"/>
              </a:rPr>
              <a:t> lead </a:t>
            </a:r>
            <a:r>
              <a:rPr lang="cs-CZ" sz="1800" i="1" dirty="0" err="1">
                <a:effectLst/>
                <a:ea typeface="Calibri" panose="020F0502020204030204" pitchFamily="34" charset="0"/>
                <a:cs typeface="Times New Roman" panose="02020603050405020304" pitchFamily="18" charset="0"/>
              </a:rPr>
              <a:t>the</a:t>
            </a:r>
            <a:r>
              <a:rPr lang="cs-CZ" sz="1800" i="1" dirty="0">
                <a:effectLst/>
                <a:ea typeface="Calibri" panose="020F0502020204030204" pitchFamily="34" charset="0"/>
                <a:cs typeface="Times New Roman" panose="02020603050405020304" pitchFamily="18" charset="0"/>
              </a:rPr>
              <a:t> </a:t>
            </a:r>
            <a:r>
              <a:rPr lang="cs-CZ" sz="1800" i="1" dirty="0" err="1">
                <a:effectLst/>
                <a:ea typeface="Calibri" panose="020F0502020204030204" pitchFamily="34" charset="0"/>
                <a:cs typeface="Times New Roman" panose="02020603050405020304" pitchFamily="18" charset="0"/>
              </a:rPr>
              <a:t>procession</a:t>
            </a:r>
            <a:r>
              <a:rPr lang="cs-CZ" sz="1800" i="1" dirty="0">
                <a:effectLst/>
                <a:ea typeface="Calibri" panose="020F0502020204030204" pitchFamily="34" charset="0"/>
                <a:cs typeface="Times New Roman" panose="02020603050405020304" pitchFamily="18" charset="0"/>
              </a:rPr>
              <a:t>. </a:t>
            </a:r>
            <a:r>
              <a:rPr lang="cs-CZ" sz="1800" i="1" dirty="0" err="1">
                <a:effectLst/>
                <a:ea typeface="Calibri" panose="020F0502020204030204" pitchFamily="34" charset="0"/>
                <a:cs typeface="Times New Roman" panose="02020603050405020304" pitchFamily="18" charset="0"/>
              </a:rPr>
              <a:t>The</a:t>
            </a:r>
            <a:r>
              <a:rPr lang="cs-CZ" sz="1800" i="1" dirty="0">
                <a:effectLst/>
                <a:ea typeface="Calibri" panose="020F0502020204030204" pitchFamily="34" charset="0"/>
                <a:cs typeface="Times New Roman" panose="02020603050405020304" pitchFamily="18" charset="0"/>
              </a:rPr>
              <a:t> king </a:t>
            </a:r>
            <a:r>
              <a:rPr lang="cs-CZ" sz="1800" i="1" dirty="0" err="1">
                <a:effectLst/>
                <a:ea typeface="Calibri" panose="020F0502020204030204" pitchFamily="34" charset="0"/>
                <a:cs typeface="Times New Roman" panose="02020603050405020304" pitchFamily="18" charset="0"/>
              </a:rPr>
              <a:t>hunts</a:t>
            </a:r>
            <a:r>
              <a:rPr lang="cs-CZ" sz="1800" i="1" dirty="0">
                <a:effectLst/>
                <a:ea typeface="Calibri" panose="020F0502020204030204" pitchFamily="34" charset="0"/>
                <a:cs typeface="Times New Roman" panose="02020603050405020304" pitchFamily="18" charset="0"/>
              </a:rPr>
              <a:t> in </a:t>
            </a:r>
            <a:r>
              <a:rPr lang="cs-CZ" sz="1800" i="1" dirty="0" err="1">
                <a:effectLst/>
                <a:ea typeface="Calibri" panose="020F0502020204030204" pitchFamily="34" charset="0"/>
                <a:cs typeface="Times New Roman" panose="02020603050405020304" pitchFamily="18" charset="0"/>
              </a:rPr>
              <a:t>the</a:t>
            </a:r>
            <a:r>
              <a:rPr lang="cs-CZ" sz="1800" i="1" dirty="0">
                <a:effectLst/>
                <a:ea typeface="Calibri" panose="020F0502020204030204" pitchFamily="34" charset="0"/>
                <a:cs typeface="Times New Roman" panose="02020603050405020304" pitchFamily="18" charset="0"/>
              </a:rPr>
              <a:t> </a:t>
            </a:r>
            <a:r>
              <a:rPr lang="cs-CZ" sz="1800" i="1" dirty="0" err="1">
                <a:effectLst/>
                <a:ea typeface="Calibri" panose="020F0502020204030204" pitchFamily="34" charset="0"/>
                <a:cs typeface="Times New Roman" panose="02020603050405020304" pitchFamily="18" charset="0"/>
              </a:rPr>
              <a:t>enclosures</a:t>
            </a:r>
            <a:r>
              <a:rPr lang="cs-CZ" sz="1800" i="1" dirty="0">
                <a:effectLst/>
                <a:ea typeface="Calibri" panose="020F0502020204030204" pitchFamily="34" charset="0"/>
                <a:cs typeface="Times New Roman" panose="02020603050405020304" pitchFamily="18" charset="0"/>
              </a:rPr>
              <a:t> and </a:t>
            </a:r>
            <a:r>
              <a:rPr lang="cs-CZ" sz="1800" i="1" dirty="0" err="1">
                <a:effectLst/>
                <a:ea typeface="Calibri" panose="020F0502020204030204" pitchFamily="34" charset="0"/>
                <a:cs typeface="Times New Roman" panose="02020603050405020304" pitchFamily="18" charset="0"/>
              </a:rPr>
              <a:t>shoots</a:t>
            </a:r>
            <a:r>
              <a:rPr lang="cs-CZ" sz="1800" i="1" dirty="0">
                <a:effectLst/>
                <a:ea typeface="Calibri" panose="020F0502020204030204" pitchFamily="34" charset="0"/>
                <a:cs typeface="Times New Roman" panose="02020603050405020304" pitchFamily="18" charset="0"/>
              </a:rPr>
              <a:t> </a:t>
            </a:r>
            <a:r>
              <a:rPr lang="cs-CZ" sz="1800" i="1" dirty="0" err="1">
                <a:effectLst/>
                <a:ea typeface="Calibri" panose="020F0502020204030204" pitchFamily="34" charset="0"/>
                <a:cs typeface="Times New Roman" panose="02020603050405020304" pitchFamily="18" charset="0"/>
              </a:rPr>
              <a:t>arrows</a:t>
            </a:r>
            <a:r>
              <a:rPr lang="cs-CZ" sz="1800" i="1" dirty="0">
                <a:effectLst/>
                <a:ea typeface="Calibri" panose="020F0502020204030204" pitchFamily="34" charset="0"/>
                <a:cs typeface="Times New Roman" panose="02020603050405020304" pitchFamily="18" charset="0"/>
              </a:rPr>
              <a:t> </a:t>
            </a:r>
            <a:r>
              <a:rPr lang="cs-CZ" sz="1800" i="1" dirty="0" err="1">
                <a:effectLst/>
                <a:ea typeface="Calibri" panose="020F0502020204030204" pitchFamily="34" charset="0"/>
                <a:cs typeface="Times New Roman" panose="02020603050405020304" pitchFamily="18" charset="0"/>
              </a:rPr>
              <a:t>from</a:t>
            </a:r>
            <a:r>
              <a:rPr lang="cs-CZ" sz="1800" i="1" dirty="0">
                <a:effectLst/>
                <a:ea typeface="Calibri" panose="020F0502020204030204" pitchFamily="34" charset="0"/>
                <a:cs typeface="Times New Roman" panose="02020603050405020304" pitchFamily="18" charset="0"/>
              </a:rPr>
              <a:t> a </a:t>
            </a:r>
            <a:r>
              <a:rPr lang="cs-CZ" sz="1800" i="1" dirty="0" err="1">
                <a:effectLst/>
                <a:ea typeface="Calibri" panose="020F0502020204030204" pitchFamily="34" charset="0"/>
                <a:cs typeface="Times New Roman" panose="02020603050405020304" pitchFamily="18" charset="0"/>
              </a:rPr>
              <a:t>platform</a:t>
            </a:r>
            <a:r>
              <a:rPr lang="cs-CZ" sz="1800" i="1" dirty="0">
                <a:effectLst/>
                <a:ea typeface="Calibri" panose="020F0502020204030204" pitchFamily="34" charset="0"/>
                <a:cs typeface="Times New Roman" panose="02020603050405020304" pitchFamily="18" charset="0"/>
              </a:rPr>
              <a:t>. </a:t>
            </a:r>
            <a:r>
              <a:rPr lang="cs-CZ" sz="1800" b="1" i="1" dirty="0">
                <a:effectLst/>
                <a:ea typeface="Calibri" panose="020F0502020204030204" pitchFamily="34" charset="0"/>
                <a:cs typeface="Times New Roman" panose="02020603050405020304" pitchFamily="18" charset="0"/>
              </a:rPr>
              <a:t>At his </a:t>
            </a:r>
            <a:r>
              <a:rPr lang="cs-CZ" sz="1800" b="1" i="1" dirty="0" err="1">
                <a:effectLst/>
                <a:ea typeface="Calibri" panose="020F0502020204030204" pitchFamily="34" charset="0"/>
                <a:cs typeface="Times New Roman" panose="02020603050405020304" pitchFamily="18" charset="0"/>
              </a:rPr>
              <a:t>side</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stand</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two</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or</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three</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armed</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women</a:t>
            </a:r>
            <a:r>
              <a:rPr lang="cs-CZ" sz="1800" i="1" dirty="0">
                <a:effectLst/>
                <a:ea typeface="Calibri" panose="020F0502020204030204" pitchFamily="34" charset="0"/>
                <a:cs typeface="Times New Roman" panose="02020603050405020304" pitchFamily="18" charset="0"/>
              </a:rPr>
              <a:t>. </a:t>
            </a:r>
            <a:r>
              <a:rPr lang="cs-CZ" sz="1800" i="1" dirty="0" err="1">
                <a:effectLst/>
                <a:ea typeface="Calibri" panose="020F0502020204030204" pitchFamily="34" charset="0"/>
                <a:cs typeface="Times New Roman" panose="02020603050405020304" pitchFamily="18" charset="0"/>
              </a:rPr>
              <a:t>If</a:t>
            </a:r>
            <a:r>
              <a:rPr lang="cs-CZ" sz="1800" i="1" dirty="0">
                <a:effectLst/>
                <a:ea typeface="Calibri" panose="020F0502020204030204" pitchFamily="34" charset="0"/>
                <a:cs typeface="Times New Roman" panose="02020603050405020304" pitchFamily="18" charset="0"/>
              </a:rPr>
              <a:t> he </a:t>
            </a:r>
            <a:r>
              <a:rPr lang="cs-CZ" sz="1800" i="1" dirty="0" err="1">
                <a:effectLst/>
                <a:ea typeface="Calibri" panose="020F0502020204030204" pitchFamily="34" charset="0"/>
                <a:cs typeface="Times New Roman" panose="02020603050405020304" pitchFamily="18" charset="0"/>
              </a:rPr>
              <a:t>hunts</a:t>
            </a:r>
            <a:r>
              <a:rPr lang="cs-CZ" sz="1800" i="1" dirty="0">
                <a:effectLst/>
                <a:ea typeface="Calibri" panose="020F0502020204030204" pitchFamily="34" charset="0"/>
                <a:cs typeface="Times New Roman" panose="02020603050405020304" pitchFamily="18" charset="0"/>
              </a:rPr>
              <a:t> in </a:t>
            </a:r>
            <a:r>
              <a:rPr lang="cs-CZ" sz="1800" i="1" dirty="0" err="1">
                <a:effectLst/>
                <a:ea typeface="Calibri" panose="020F0502020204030204" pitchFamily="34" charset="0"/>
                <a:cs typeface="Times New Roman" panose="02020603050405020304" pitchFamily="18" charset="0"/>
              </a:rPr>
              <a:t>the</a:t>
            </a:r>
            <a:r>
              <a:rPr lang="cs-CZ" sz="1800" i="1" dirty="0">
                <a:effectLst/>
                <a:ea typeface="Calibri" panose="020F0502020204030204" pitchFamily="34" charset="0"/>
                <a:cs typeface="Times New Roman" panose="02020603050405020304" pitchFamily="18" charset="0"/>
              </a:rPr>
              <a:t> open </a:t>
            </a:r>
            <a:r>
              <a:rPr lang="cs-CZ" sz="1800" i="1" dirty="0" err="1">
                <a:effectLst/>
                <a:ea typeface="Calibri" panose="020F0502020204030204" pitchFamily="34" charset="0"/>
                <a:cs typeface="Times New Roman" panose="02020603050405020304" pitchFamily="18" charset="0"/>
              </a:rPr>
              <a:t>grounds</a:t>
            </a:r>
            <a:r>
              <a:rPr lang="cs-CZ" sz="1800" i="1" dirty="0">
                <a:effectLst/>
                <a:ea typeface="Calibri" panose="020F0502020204030204" pitchFamily="34" charset="0"/>
                <a:cs typeface="Times New Roman" panose="02020603050405020304" pitchFamily="18" charset="0"/>
              </a:rPr>
              <a:t> he </a:t>
            </a:r>
            <a:r>
              <a:rPr lang="cs-CZ" sz="1800" i="1" dirty="0" err="1">
                <a:effectLst/>
                <a:ea typeface="Calibri" panose="020F0502020204030204" pitchFamily="34" charset="0"/>
                <a:cs typeface="Times New Roman" panose="02020603050405020304" pitchFamily="18" charset="0"/>
              </a:rPr>
              <a:t>shoots</a:t>
            </a:r>
            <a:r>
              <a:rPr lang="cs-CZ" sz="1800" i="1" dirty="0">
                <a:effectLst/>
                <a:ea typeface="Calibri" panose="020F0502020204030204" pitchFamily="34" charset="0"/>
                <a:cs typeface="Times New Roman" panose="02020603050405020304" pitchFamily="18" charset="0"/>
              </a:rPr>
              <a:t> </a:t>
            </a:r>
            <a:r>
              <a:rPr lang="cs-CZ" sz="1800" i="1" dirty="0" err="1">
                <a:effectLst/>
                <a:ea typeface="Calibri" panose="020F0502020204030204" pitchFamily="34" charset="0"/>
                <a:cs typeface="Times New Roman" panose="02020603050405020304" pitchFamily="18" charset="0"/>
              </a:rPr>
              <a:t>from</a:t>
            </a:r>
            <a:r>
              <a:rPr lang="cs-CZ" sz="1800" i="1" dirty="0">
                <a:effectLst/>
                <a:ea typeface="Calibri" panose="020F0502020204030204" pitchFamily="34" charset="0"/>
                <a:cs typeface="Times New Roman" panose="02020603050405020304" pitchFamily="18" charset="0"/>
              </a:rPr>
              <a:t> </a:t>
            </a:r>
            <a:r>
              <a:rPr lang="cs-CZ" sz="1800" i="1" dirty="0" err="1">
                <a:effectLst/>
                <a:ea typeface="Calibri" panose="020F0502020204030204" pitchFamily="34" charset="0"/>
                <a:cs typeface="Times New Roman" panose="02020603050405020304" pitchFamily="18" charset="0"/>
              </a:rPr>
              <a:t>the</a:t>
            </a:r>
            <a:r>
              <a:rPr lang="cs-CZ" sz="1800" i="1" dirty="0">
                <a:effectLst/>
                <a:ea typeface="Calibri" panose="020F0502020204030204" pitchFamily="34" charset="0"/>
                <a:cs typeface="Times New Roman" panose="02020603050405020304" pitchFamily="18" charset="0"/>
              </a:rPr>
              <a:t> </a:t>
            </a:r>
            <a:r>
              <a:rPr lang="cs-CZ" sz="1800" i="1" dirty="0" err="1">
                <a:effectLst/>
                <a:ea typeface="Calibri" panose="020F0502020204030204" pitchFamily="34" charset="0"/>
                <a:cs typeface="Times New Roman" panose="02020603050405020304" pitchFamily="18" charset="0"/>
              </a:rPr>
              <a:t>back</a:t>
            </a:r>
            <a:r>
              <a:rPr lang="cs-CZ" sz="1800" i="1" dirty="0">
                <a:effectLst/>
                <a:ea typeface="Calibri" panose="020F0502020204030204" pitchFamily="34" charset="0"/>
                <a:cs typeface="Times New Roman" panose="02020603050405020304" pitchFamily="18" charset="0"/>
              </a:rPr>
              <a:t> </a:t>
            </a:r>
            <a:r>
              <a:rPr lang="cs-CZ" sz="1800" i="1" dirty="0" err="1">
                <a:effectLst/>
                <a:ea typeface="Calibri" panose="020F0502020204030204" pitchFamily="34" charset="0"/>
                <a:cs typeface="Times New Roman" panose="02020603050405020304" pitchFamily="18" charset="0"/>
              </a:rPr>
              <a:t>of</a:t>
            </a:r>
            <a:r>
              <a:rPr lang="cs-CZ" sz="1800" i="1" dirty="0">
                <a:effectLst/>
                <a:ea typeface="Calibri" panose="020F0502020204030204" pitchFamily="34" charset="0"/>
                <a:cs typeface="Times New Roman" panose="02020603050405020304" pitchFamily="18" charset="0"/>
              </a:rPr>
              <a:t> </a:t>
            </a:r>
            <a:r>
              <a:rPr lang="cs-CZ" sz="1800" i="1" dirty="0" err="1">
                <a:effectLst/>
                <a:ea typeface="Calibri" panose="020F0502020204030204" pitchFamily="34" charset="0"/>
                <a:cs typeface="Times New Roman" panose="02020603050405020304" pitchFamily="18" charset="0"/>
              </a:rPr>
              <a:t>an</a:t>
            </a:r>
            <a:r>
              <a:rPr lang="cs-CZ" sz="1800" i="1" dirty="0">
                <a:effectLst/>
                <a:ea typeface="Calibri" panose="020F0502020204030204" pitchFamily="34" charset="0"/>
                <a:cs typeface="Times New Roman" panose="02020603050405020304" pitchFamily="18" charset="0"/>
              </a:rPr>
              <a:t> </a:t>
            </a:r>
            <a:r>
              <a:rPr lang="cs-CZ" sz="1800" i="1" dirty="0" err="1">
                <a:effectLst/>
                <a:ea typeface="Calibri" panose="020F0502020204030204" pitchFamily="34" charset="0"/>
                <a:cs typeface="Times New Roman" panose="02020603050405020304" pitchFamily="18" charset="0"/>
              </a:rPr>
              <a:t>elephant</a:t>
            </a:r>
            <a:r>
              <a:rPr lang="cs-CZ" sz="1800"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Of</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the</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women</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some</a:t>
            </a:r>
            <a:r>
              <a:rPr lang="cs-CZ" sz="1800" b="1" i="1" dirty="0">
                <a:effectLst/>
                <a:ea typeface="Calibri" panose="020F0502020204030204" pitchFamily="34" charset="0"/>
                <a:cs typeface="Times New Roman" panose="02020603050405020304" pitchFamily="18" charset="0"/>
              </a:rPr>
              <a:t> are in </a:t>
            </a:r>
            <a:r>
              <a:rPr lang="cs-CZ" sz="1800" b="1" i="1" dirty="0" err="1">
                <a:effectLst/>
                <a:ea typeface="Calibri" panose="020F0502020204030204" pitchFamily="34" charset="0"/>
                <a:cs typeface="Times New Roman" panose="02020603050405020304" pitchFamily="18" charset="0"/>
              </a:rPr>
              <a:t>chariots</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some</a:t>
            </a:r>
            <a:r>
              <a:rPr lang="cs-CZ" sz="1800" b="1" i="1" dirty="0">
                <a:effectLst/>
                <a:ea typeface="Calibri" panose="020F0502020204030204" pitchFamily="34" charset="0"/>
                <a:cs typeface="Times New Roman" panose="02020603050405020304" pitchFamily="18" charset="0"/>
              </a:rPr>
              <a:t> on </a:t>
            </a:r>
            <a:r>
              <a:rPr lang="cs-CZ" sz="1800" b="1" i="1" dirty="0" err="1">
                <a:effectLst/>
                <a:ea typeface="Calibri" panose="020F0502020204030204" pitchFamily="34" charset="0"/>
                <a:cs typeface="Times New Roman" panose="02020603050405020304" pitchFamily="18" charset="0"/>
              </a:rPr>
              <a:t>horses</a:t>
            </a:r>
            <a:r>
              <a:rPr lang="cs-CZ" sz="1800" b="1" i="1" dirty="0">
                <a:effectLst/>
                <a:ea typeface="Calibri" panose="020F0502020204030204" pitchFamily="34" charset="0"/>
                <a:cs typeface="Times New Roman" panose="02020603050405020304" pitchFamily="18" charset="0"/>
              </a:rPr>
              <a:t>, and. </a:t>
            </a:r>
            <a:r>
              <a:rPr lang="cs-CZ" sz="1800" b="1" i="1" dirty="0" err="1">
                <a:effectLst/>
                <a:ea typeface="Calibri" panose="020F0502020204030204" pitchFamily="34" charset="0"/>
                <a:cs typeface="Times New Roman" panose="02020603050405020304" pitchFamily="18" charset="0"/>
              </a:rPr>
              <a:t>some</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even</a:t>
            </a:r>
            <a:r>
              <a:rPr lang="cs-CZ" sz="1800" b="1" i="1" dirty="0">
                <a:effectLst/>
                <a:ea typeface="Calibri" panose="020F0502020204030204" pitchFamily="34" charset="0"/>
                <a:cs typeface="Times New Roman" panose="02020603050405020304" pitchFamily="18" charset="0"/>
              </a:rPr>
              <a:t> on </a:t>
            </a:r>
            <a:r>
              <a:rPr lang="cs-CZ" sz="1800" b="1" i="1" dirty="0" err="1">
                <a:effectLst/>
                <a:ea typeface="Calibri" panose="020F0502020204030204" pitchFamily="34" charset="0"/>
                <a:cs typeface="Times New Roman" panose="02020603050405020304" pitchFamily="18" charset="0"/>
              </a:rPr>
              <a:t>elephants</a:t>
            </a:r>
            <a:r>
              <a:rPr lang="cs-CZ" sz="1800" b="1" i="1" dirty="0">
                <a:effectLst/>
                <a:ea typeface="Calibri" panose="020F0502020204030204" pitchFamily="34" charset="0"/>
                <a:cs typeface="Times New Roman" panose="02020603050405020304" pitchFamily="18" charset="0"/>
              </a:rPr>
              <a:t>, and </a:t>
            </a:r>
            <a:r>
              <a:rPr lang="cs-CZ" sz="1800" b="1" i="1" dirty="0" err="1">
                <a:effectLst/>
                <a:ea typeface="Calibri" panose="020F0502020204030204" pitchFamily="34" charset="0"/>
                <a:cs typeface="Times New Roman" panose="02020603050405020304" pitchFamily="18" charset="0"/>
              </a:rPr>
              <a:t>they</a:t>
            </a:r>
            <a:r>
              <a:rPr lang="cs-CZ" sz="1800" b="1" i="1" dirty="0">
                <a:effectLst/>
                <a:ea typeface="Calibri" panose="020F0502020204030204" pitchFamily="34" charset="0"/>
                <a:cs typeface="Times New Roman" panose="02020603050405020304" pitchFamily="18" charset="0"/>
              </a:rPr>
              <a:t> are </a:t>
            </a:r>
            <a:r>
              <a:rPr lang="cs-CZ" sz="1800" b="1" i="1" dirty="0" err="1">
                <a:effectLst/>
                <a:ea typeface="Calibri" panose="020F0502020204030204" pitchFamily="34" charset="0"/>
                <a:cs typeface="Times New Roman" panose="02020603050405020304" pitchFamily="18" charset="0"/>
              </a:rPr>
              <a:t>equipped</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with</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weapons</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of</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every</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kind</a:t>
            </a:r>
            <a:r>
              <a:rPr lang="cs-CZ" sz="1800" b="1" i="1" dirty="0">
                <a:effectLst/>
                <a:ea typeface="Calibri" panose="020F0502020204030204" pitchFamily="34" charset="0"/>
                <a:cs typeface="Times New Roman" panose="02020603050405020304" pitchFamily="18" charset="0"/>
              </a:rPr>
              <a:t>, as </a:t>
            </a:r>
            <a:r>
              <a:rPr lang="cs-CZ" sz="1800" b="1" i="1" dirty="0" err="1">
                <a:effectLst/>
                <a:ea typeface="Calibri" panose="020F0502020204030204" pitchFamily="34" charset="0"/>
                <a:cs typeface="Times New Roman" panose="02020603050405020304" pitchFamily="18" charset="0"/>
              </a:rPr>
              <a:t>if</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they</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were</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going</a:t>
            </a:r>
            <a:r>
              <a:rPr lang="cs-CZ" sz="1800" b="1" i="1" dirty="0">
                <a:effectLst/>
                <a:ea typeface="Calibri" panose="020F0502020204030204" pitchFamily="34" charset="0"/>
                <a:cs typeface="Times New Roman" panose="02020603050405020304" pitchFamily="18" charset="0"/>
              </a:rPr>
              <a:t> on a </a:t>
            </a:r>
            <a:r>
              <a:rPr lang="cs-CZ" sz="1800" b="1" i="1" dirty="0" err="1">
                <a:effectLst/>
                <a:ea typeface="Calibri" panose="020F0502020204030204" pitchFamily="34" charset="0"/>
                <a:cs typeface="Times New Roman" panose="02020603050405020304" pitchFamily="18" charset="0"/>
              </a:rPr>
              <a:t>campaign</a:t>
            </a:r>
            <a:r>
              <a:rPr lang="cs-CZ" sz="1800" i="1" dirty="0">
                <a:effectLst/>
                <a:ea typeface="Calibri" panose="020F0502020204030204" pitchFamily="34" charset="0"/>
                <a:cs typeface="Times New Roman" panose="02020603050405020304" pitchFamily="18" charset="0"/>
              </a:rPr>
              <a:t>.</a:t>
            </a:r>
            <a:r>
              <a:rPr lang="cs-CZ" sz="1800" i="1" dirty="0">
                <a:ea typeface="Calibri" panose="020F0502020204030204" pitchFamily="34" charset="0"/>
                <a:cs typeface="Times New Roman" panose="02020603050405020304" pitchFamily="18" charset="0"/>
              </a:rPr>
              <a:t>	</a:t>
            </a:r>
            <a:r>
              <a:rPr lang="cs-CZ" sz="2000" dirty="0"/>
              <a:t> 			</a:t>
            </a:r>
            <a:r>
              <a:rPr lang="cs-CZ" sz="1800" dirty="0" err="1"/>
              <a:t>Strab</a:t>
            </a:r>
            <a:r>
              <a:rPr lang="cs-CZ" sz="1800" dirty="0"/>
              <a:t>. XV. i. 53-56</a:t>
            </a:r>
          </a:p>
          <a:p>
            <a:pPr>
              <a:lnSpc>
                <a:spcPct val="107000"/>
              </a:lnSpc>
              <a:spcAft>
                <a:spcPts val="800"/>
              </a:spcAft>
            </a:pPr>
            <a:r>
              <a:rPr lang="cs-CZ" sz="1800" dirty="0">
                <a:effectLst/>
                <a:ea typeface="Calibri" panose="020F0502020204030204" pitchFamily="34" charset="0"/>
                <a:cs typeface="Times New Roman" panose="02020603050405020304" pitchFamily="18" charset="0"/>
              </a:rPr>
              <a:t>Na druhé straně se </a:t>
            </a:r>
            <a:r>
              <a:rPr lang="cs-CZ" sz="1800" dirty="0" err="1">
                <a:effectLst/>
                <a:ea typeface="Calibri" panose="020F0502020204030204" pitchFamily="34" charset="0"/>
                <a:cs typeface="Times New Roman" panose="02020603050405020304" pitchFamily="18" charset="0"/>
              </a:rPr>
              <a:t>Arthašastra</a:t>
            </a:r>
            <a:r>
              <a:rPr lang="cs-CZ" sz="1800" dirty="0">
                <a:effectLst/>
                <a:ea typeface="Calibri" panose="020F0502020204030204" pitchFamily="34" charset="0"/>
                <a:cs typeface="Times New Roman" panose="02020603050405020304" pitchFamily="18" charset="0"/>
              </a:rPr>
              <a:t> zmiňuje pouze o ženách vyzbrojených luky, které mají krále chráni</a:t>
            </a:r>
            <a:r>
              <a:rPr lang="cs-CZ" sz="1800" dirty="0">
                <a:ea typeface="Calibri" panose="020F0502020204030204" pitchFamily="34" charset="0"/>
                <a:cs typeface="Times New Roman" panose="02020603050405020304" pitchFamily="18" charset="0"/>
              </a:rPr>
              <a:t>t po jeho odchodu z lože. Jejich další úlohu </a:t>
            </a:r>
            <a:r>
              <a:rPr lang="cs-CZ" sz="1800" dirty="0" err="1">
                <a:effectLst/>
                <a:ea typeface="Calibri" panose="020F0502020204030204" pitchFamily="34" charset="0"/>
                <a:cs typeface="Times New Roman" panose="02020603050405020304" pitchFamily="18" charset="0"/>
              </a:rPr>
              <a:t>Arthašastra</a:t>
            </a:r>
            <a:r>
              <a:rPr lang="cs-CZ" sz="1800" dirty="0">
                <a:effectLst/>
                <a:ea typeface="Calibri" panose="020F0502020204030204" pitchFamily="34" charset="0"/>
                <a:cs typeface="Times New Roman" panose="02020603050405020304" pitchFamily="18" charset="0"/>
              </a:rPr>
              <a:t> nepopisuje</a:t>
            </a:r>
          </a:p>
          <a:p>
            <a:pPr marL="0" indent="0">
              <a:lnSpc>
                <a:spcPct val="107000"/>
              </a:lnSpc>
              <a:spcAft>
                <a:spcPts val="800"/>
              </a:spcAft>
              <a:buNone/>
            </a:pPr>
            <a:r>
              <a:rPr lang="cs-CZ" sz="1800" i="1" dirty="0">
                <a:ea typeface="Calibri" panose="020F0502020204030204" pitchFamily="34" charset="0"/>
                <a:cs typeface="Times New Roman" panose="02020603050405020304" pitchFamily="18" charset="0"/>
              </a:rPr>
              <a:t>„Když král vstane z lože, nechť ho obklopí ženy lučištnice…“	</a:t>
            </a:r>
            <a:r>
              <a:rPr lang="cs-CZ" sz="1800" i="1" dirty="0" err="1">
                <a:effectLst/>
                <a:ea typeface="Calibri" panose="020F0502020204030204" pitchFamily="34" charset="0"/>
                <a:cs typeface="Times New Roman" panose="02020603050405020304" pitchFamily="18" charset="0"/>
              </a:rPr>
              <a:t>Arthašastra</a:t>
            </a:r>
            <a:r>
              <a:rPr lang="cs-CZ" sz="1800" i="1" dirty="0">
                <a:effectLst/>
                <a:ea typeface="Calibri" panose="020F0502020204030204" pitchFamily="34" charset="0"/>
                <a:cs typeface="Times New Roman" panose="02020603050405020304" pitchFamily="18" charset="0"/>
              </a:rPr>
              <a:t> I.18</a:t>
            </a:r>
            <a:endParaRPr lang="cs-CZ" sz="1800" dirty="0">
              <a:effectLst/>
              <a:ea typeface="Calibri" panose="020F0502020204030204" pitchFamily="34" charset="0"/>
              <a:cs typeface="Times New Roman" panose="02020603050405020304" pitchFamily="18" charset="0"/>
            </a:endParaRPr>
          </a:p>
          <a:p>
            <a:endParaRPr lang="cs-CZ" dirty="0"/>
          </a:p>
        </p:txBody>
      </p:sp>
      <p:pic>
        <p:nvPicPr>
          <p:cNvPr id="6" name="Zástupný obsah 5" descr="Obsah obrázku perokresba&#10;&#10;Popis byl vytvořen automaticky">
            <a:extLst>
              <a:ext uri="{FF2B5EF4-FFF2-40B4-BE49-F238E27FC236}">
                <a16:creationId xmlns:a16="http://schemas.microsoft.com/office/drawing/2014/main" id="{DFBB089D-7353-4C9A-A4BB-363F4A4503E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34943" y="426272"/>
            <a:ext cx="3642904" cy="6005456"/>
          </a:xfrm>
        </p:spPr>
      </p:pic>
    </p:spTree>
    <p:extLst>
      <p:ext uri="{BB962C8B-B14F-4D97-AF65-F5344CB8AC3E}">
        <p14:creationId xmlns:p14="http://schemas.microsoft.com/office/powerpoint/2010/main" val="1297344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198668-1A09-4C68-9ECA-9C4D5FD15602}"/>
              </a:ext>
            </a:extLst>
          </p:cNvPr>
          <p:cNvSpPr>
            <a:spLocks noGrp="1"/>
          </p:cNvSpPr>
          <p:nvPr>
            <p:ph type="title"/>
          </p:nvPr>
        </p:nvSpPr>
        <p:spPr/>
        <p:txBody>
          <a:bodyPr/>
          <a:lstStyle/>
          <a:p>
            <a:r>
              <a:rPr lang="cs-CZ" b="1" dirty="0"/>
              <a:t>Pěchota</a:t>
            </a:r>
          </a:p>
        </p:txBody>
      </p:sp>
      <p:pic>
        <p:nvPicPr>
          <p:cNvPr id="7" name="Obrázek 6" descr="Obsah obrázku perokresba&#10;&#10;Popis byl vytvořen automaticky">
            <a:extLst>
              <a:ext uri="{FF2B5EF4-FFF2-40B4-BE49-F238E27FC236}">
                <a16:creationId xmlns:a16="http://schemas.microsoft.com/office/drawing/2014/main" id="{8998D966-95DF-43F1-8E27-46CE11C677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2753" y="681037"/>
            <a:ext cx="4153768" cy="5220025"/>
          </a:xfrm>
          <a:prstGeom prst="rect">
            <a:avLst/>
          </a:prstGeom>
        </p:spPr>
      </p:pic>
      <p:sp>
        <p:nvSpPr>
          <p:cNvPr id="4" name="Zástupný obsah 3">
            <a:extLst>
              <a:ext uri="{FF2B5EF4-FFF2-40B4-BE49-F238E27FC236}">
                <a16:creationId xmlns:a16="http://schemas.microsoft.com/office/drawing/2014/main" id="{79AB804C-92E7-4C13-ADDC-8A59C125A4A4}"/>
              </a:ext>
            </a:extLst>
          </p:cNvPr>
          <p:cNvSpPr>
            <a:spLocks noGrp="1"/>
          </p:cNvSpPr>
          <p:nvPr>
            <p:ph idx="1"/>
          </p:nvPr>
        </p:nvSpPr>
        <p:spPr>
          <a:xfrm>
            <a:off x="838200" y="1526959"/>
            <a:ext cx="7045171" cy="4650004"/>
          </a:xfrm>
        </p:spPr>
        <p:txBody>
          <a:bodyPr>
            <a:normAutofit/>
          </a:bodyPr>
          <a:lstStyle/>
          <a:p>
            <a:r>
              <a:rPr lang="cs-CZ" sz="2400" dirty="0"/>
              <a:t>I přes to, že pěchota činila nejpočetnější složku armády, nikdy ji nebyl podle našich pramenů přikládán tak veliký význam, jako tomu bylo třeba u Řeků nebo Římanů</a:t>
            </a:r>
          </a:p>
          <a:p>
            <a:r>
              <a:rPr lang="cs-CZ" sz="2000" i="1" dirty="0"/>
              <a:t>„Zasazování úderů všude a vždy a tiché trestání je pak bojovou činností pěchoty.“			</a:t>
            </a:r>
            <a:r>
              <a:rPr lang="cs-CZ" sz="2000" i="1" dirty="0" err="1">
                <a:effectLst/>
                <a:ea typeface="Calibri" panose="020F0502020204030204" pitchFamily="34" charset="0"/>
                <a:cs typeface="Times New Roman" panose="02020603050405020304" pitchFamily="18" charset="0"/>
              </a:rPr>
              <a:t>Arthašastra</a:t>
            </a:r>
            <a:r>
              <a:rPr lang="cs-CZ" sz="2000" i="1" dirty="0">
                <a:effectLst/>
                <a:ea typeface="Calibri" panose="020F0502020204030204" pitchFamily="34" charset="0"/>
                <a:cs typeface="Times New Roman" panose="02020603050405020304" pitchFamily="18" charset="0"/>
              </a:rPr>
              <a:t> X.157</a:t>
            </a:r>
          </a:p>
          <a:p>
            <a:r>
              <a:rPr lang="cs-CZ" sz="2000" i="1" dirty="0">
                <a:ea typeface="Calibri" panose="020F0502020204030204" pitchFamily="34" charset="0"/>
                <a:cs typeface="Times New Roman" panose="02020603050405020304" pitchFamily="18" charset="0"/>
              </a:rPr>
              <a:t>„Nosit zbraně všude a vždy a provádět vojenské operace – to jsou úkoly pěchoty.“</a:t>
            </a:r>
            <a:r>
              <a:rPr lang="cs-CZ" sz="2000" i="1" dirty="0">
                <a:effectLst/>
                <a:ea typeface="Calibri" panose="020F0502020204030204" pitchFamily="34" charset="0"/>
                <a:cs typeface="Times New Roman" panose="02020603050405020304" pitchFamily="18" charset="0"/>
              </a:rPr>
              <a:t>			</a:t>
            </a:r>
            <a:r>
              <a:rPr lang="cs-CZ" sz="2000" i="1" dirty="0" err="1">
                <a:effectLst/>
                <a:ea typeface="Calibri" panose="020F0502020204030204" pitchFamily="34" charset="0"/>
                <a:cs typeface="Times New Roman" panose="02020603050405020304" pitchFamily="18" charset="0"/>
              </a:rPr>
              <a:t>Arthašastra</a:t>
            </a:r>
            <a:r>
              <a:rPr lang="cs-CZ" sz="2000" i="1" dirty="0">
                <a:effectLst/>
                <a:ea typeface="Calibri" panose="020F0502020204030204" pitchFamily="34" charset="0"/>
                <a:cs typeface="Times New Roman" panose="02020603050405020304" pitchFamily="18" charset="0"/>
              </a:rPr>
              <a:t> X.154</a:t>
            </a:r>
          </a:p>
          <a:p>
            <a:r>
              <a:rPr lang="cs-CZ" sz="2400" dirty="0">
                <a:effectLst/>
                <a:ea typeface="Calibri" panose="020F0502020204030204" pitchFamily="34" charset="0"/>
                <a:cs typeface="Times New Roman" panose="02020603050405020304" pitchFamily="18" charset="0"/>
              </a:rPr>
              <a:t>Výhodou pěchoty bylo, že dokázala fungovat i na těžko přístupném terénu </a:t>
            </a:r>
          </a:p>
          <a:p>
            <a:pPr marL="0" indent="0">
              <a:buNone/>
            </a:pPr>
            <a:r>
              <a:rPr lang="cs-CZ" sz="2000" i="1" dirty="0">
                <a:effectLst/>
                <a:ea typeface="Calibri" panose="020F0502020204030204" pitchFamily="34" charset="0"/>
                <a:cs typeface="Times New Roman" panose="02020603050405020304" pitchFamily="18" charset="0"/>
              </a:rPr>
              <a:t>„S tlustými kmeny stromů a velkými kameny, s liánami, mraveništi a keři je terén pro pěšáky.“			 </a:t>
            </a:r>
            <a:r>
              <a:rPr lang="cs-CZ" sz="2000" i="1" dirty="0" err="1">
                <a:effectLst/>
                <a:ea typeface="Calibri" panose="020F0502020204030204" pitchFamily="34" charset="0"/>
                <a:cs typeface="Times New Roman" panose="02020603050405020304" pitchFamily="18" charset="0"/>
              </a:rPr>
              <a:t>Arthašastra</a:t>
            </a:r>
            <a:r>
              <a:rPr lang="cs-CZ" sz="2000" i="1" dirty="0">
                <a:effectLst/>
                <a:ea typeface="Calibri" panose="020F0502020204030204" pitchFamily="34" charset="0"/>
                <a:cs typeface="Times New Roman" panose="02020603050405020304" pitchFamily="18" charset="0"/>
              </a:rPr>
              <a:t> X.153</a:t>
            </a:r>
          </a:p>
          <a:p>
            <a:endParaRPr lang="cs-CZ" dirty="0"/>
          </a:p>
          <a:p>
            <a:endParaRPr lang="cs-CZ" dirty="0"/>
          </a:p>
        </p:txBody>
      </p:sp>
    </p:spTree>
    <p:extLst>
      <p:ext uri="{BB962C8B-B14F-4D97-AF65-F5344CB8AC3E}">
        <p14:creationId xmlns:p14="http://schemas.microsoft.com/office/powerpoint/2010/main" val="1089692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D2F50D-A443-4FE5-B49E-CDB9168F7E9D}"/>
              </a:ext>
            </a:extLst>
          </p:cNvPr>
          <p:cNvSpPr>
            <a:spLocks noGrp="1"/>
          </p:cNvSpPr>
          <p:nvPr>
            <p:ph type="title"/>
          </p:nvPr>
        </p:nvSpPr>
        <p:spPr>
          <a:xfrm>
            <a:off x="838200" y="240320"/>
            <a:ext cx="10515600" cy="881433"/>
          </a:xfrm>
        </p:spPr>
        <p:txBody>
          <a:bodyPr/>
          <a:lstStyle/>
          <a:p>
            <a:r>
              <a:rPr lang="cs-CZ" dirty="0"/>
              <a:t>Výstroj a výzbroj</a:t>
            </a:r>
          </a:p>
        </p:txBody>
      </p:sp>
      <p:sp>
        <p:nvSpPr>
          <p:cNvPr id="3" name="Zástupný obsah 2">
            <a:extLst>
              <a:ext uri="{FF2B5EF4-FFF2-40B4-BE49-F238E27FC236}">
                <a16:creationId xmlns:a16="http://schemas.microsoft.com/office/drawing/2014/main" id="{E39AAFA3-F305-419F-BC05-D59C7FC84B94}"/>
              </a:ext>
            </a:extLst>
          </p:cNvPr>
          <p:cNvSpPr>
            <a:spLocks noGrp="1"/>
          </p:cNvSpPr>
          <p:nvPr>
            <p:ph idx="1"/>
          </p:nvPr>
        </p:nvSpPr>
        <p:spPr>
          <a:xfrm>
            <a:off x="838200" y="1272988"/>
            <a:ext cx="10515600" cy="4903975"/>
          </a:xfrm>
        </p:spPr>
        <p:txBody>
          <a:bodyPr>
            <a:normAutofit fontScale="85000" lnSpcReduction="10000"/>
          </a:bodyPr>
          <a:lstStyle/>
          <a:p>
            <a:r>
              <a:rPr lang="cs-CZ" sz="1800" dirty="0">
                <a:effectLst/>
                <a:latin typeface="Calibri" panose="020F0502020204030204" pitchFamily="34" charset="0"/>
                <a:ea typeface="Calibri" panose="020F0502020204030204" pitchFamily="34" charset="0"/>
                <a:cs typeface="Times New Roman" panose="02020603050405020304" pitchFamily="18" charset="0"/>
              </a:rPr>
              <a:t>Vojáci nosili lehké oblečení, často jen bavlněný kilt sahající do středu lýtek - </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dhoti</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r>
              <a:rPr lang="cs-CZ" sz="1800" dirty="0">
                <a:effectLst/>
                <a:latin typeface="Calibri" panose="020F0502020204030204" pitchFamily="34" charset="0"/>
                <a:ea typeface="Calibri" panose="020F0502020204030204" pitchFamily="34" charset="0"/>
                <a:cs typeface="Times New Roman" panose="02020603050405020304" pitchFamily="18" charset="0"/>
              </a:rPr>
              <a:t>Na hlavě měli jakýsi turban spojený do uzlu nad čelem nebo pokud měli dlouhé vlasy, tak je spojovali do onoho uzle pomocí kusu látky</a:t>
            </a:r>
          </a:p>
          <a:p>
            <a:r>
              <a:rPr lang="cs-CZ" sz="1800" dirty="0">
                <a:effectLst/>
                <a:latin typeface="Calibri" panose="020F0502020204030204" pitchFamily="34" charset="0"/>
                <a:ea typeface="Calibri" panose="020F0502020204030204" pitchFamily="34" charset="0"/>
                <a:cs typeface="Times New Roman" panose="02020603050405020304" pitchFamily="18" charset="0"/>
              </a:rPr>
              <a:t>Jako boty mohli nosit sandály, ale častěji jsou vyobrazeni naboso</a:t>
            </a:r>
          </a:p>
          <a:p>
            <a:r>
              <a:rPr lang="cs-CZ" sz="1800" dirty="0">
                <a:effectLst/>
                <a:latin typeface="Calibri" panose="020F0502020204030204" pitchFamily="34" charset="0"/>
                <a:ea typeface="Calibri" panose="020F0502020204030204" pitchFamily="34" charset="0"/>
                <a:cs typeface="Times New Roman" panose="02020603050405020304" pitchFamily="18" charset="0"/>
              </a:rPr>
              <a:t>Typické jsou pro ně také různé náušnice nebo jiné šperky, které se stupňovali s vyšší hodností</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r>
              <a:rPr lang="cs-CZ" sz="1800" b="1" dirty="0">
                <a:effectLst/>
                <a:latin typeface="Calibri" panose="020F0502020204030204" pitchFamily="34" charset="0"/>
                <a:ea typeface="Calibri" panose="020F0502020204030204" pitchFamily="34" charset="0"/>
                <a:cs typeface="Times New Roman" panose="02020603050405020304" pitchFamily="18" charset="0"/>
              </a:rPr>
              <a:t>Vojáci se štítem</a:t>
            </a:r>
          </a:p>
          <a:p>
            <a:pPr lvl="1"/>
            <a:r>
              <a:rPr lang="cs-CZ" sz="1800" dirty="0">
                <a:latin typeface="Calibri" panose="020F0502020204030204" pitchFamily="34" charset="0"/>
                <a:ea typeface="Calibri" panose="020F0502020204030204" pitchFamily="34" charset="0"/>
                <a:cs typeface="Times New Roman" panose="02020603050405020304" pitchFamily="18" charset="0"/>
              </a:rPr>
              <a:t>p</a:t>
            </a:r>
            <a:r>
              <a:rPr lang="cs-CZ" sz="1800" dirty="0">
                <a:effectLst/>
                <a:latin typeface="Calibri" panose="020F0502020204030204" pitchFamily="34" charset="0"/>
                <a:ea typeface="Calibri" panose="020F0502020204030204" pitchFamily="34" charset="0"/>
                <a:cs typeface="Times New Roman" panose="02020603050405020304" pitchFamily="18" charset="0"/>
              </a:rPr>
              <a:t>rameny zmiňují těžké brnění, může jít o tzv. </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jalika</a:t>
            </a:r>
            <a:r>
              <a:rPr lang="cs-CZ" sz="1800" dirty="0">
                <a:effectLst/>
                <a:latin typeface="Calibri" panose="020F0502020204030204" pitchFamily="34" charset="0"/>
                <a:ea typeface="Calibri" panose="020F0502020204030204" pitchFamily="34" charset="0"/>
                <a:cs typeface="Times New Roman" panose="02020603050405020304" pitchFamily="18" charset="0"/>
              </a:rPr>
              <a:t> – brnění tvořené 5 pruhy kůže, obtočenými okolo spodní části pasu</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cs-CZ" sz="1800" dirty="0">
                <a:effectLst/>
                <a:latin typeface="Calibri" panose="020F0502020204030204" pitchFamily="34" charset="0"/>
                <a:ea typeface="Calibri" panose="020F0502020204030204" pitchFamily="34" charset="0"/>
                <a:cs typeface="Times New Roman" panose="02020603050405020304" pitchFamily="18" charset="0"/>
              </a:rPr>
              <a:t>tito vojáci nosili dlouhý oštěp se štítem vyrobeným např. z rákosu, potažený kůží (</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kitika</a:t>
            </a:r>
            <a:r>
              <a:rPr lang="cs-CZ" sz="1800" dirty="0">
                <a:effectLst/>
                <a:latin typeface="Calibri" panose="020F0502020204030204" pitchFamily="34" charset="0"/>
                <a:ea typeface="Calibri" panose="020F0502020204030204" pitchFamily="34" charset="0"/>
                <a:cs typeface="Times New Roman" panose="02020603050405020304" pitchFamily="18" charset="0"/>
              </a:rPr>
              <a:t>), nebo ze dřeva (</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hastikarna</a:t>
            </a:r>
            <a:r>
              <a:rPr lang="cs-CZ" sz="1800" dirty="0">
                <a:effectLst/>
                <a:latin typeface="Calibri" panose="020F0502020204030204" pitchFamily="34" charset="0"/>
                <a:ea typeface="Calibri" panose="020F0502020204030204" pitchFamily="34" charset="0"/>
                <a:cs typeface="Times New Roman" panose="02020603050405020304" pitchFamily="18" charset="0"/>
              </a:rPr>
              <a:t>)</a:t>
            </a:r>
          </a:p>
          <a:p>
            <a:pPr lvl="1"/>
            <a:r>
              <a:rPr lang="cs-CZ" sz="1800" dirty="0">
                <a:effectLst/>
                <a:latin typeface="Calibri" panose="020F0502020204030204" pitchFamily="34" charset="0"/>
                <a:ea typeface="Calibri" panose="020F0502020204030204" pitchFamily="34" charset="0"/>
                <a:cs typeface="Times New Roman" panose="02020603050405020304" pitchFamily="18" charset="0"/>
              </a:rPr>
              <a:t>můžeme rozlišit několik typy štítů</a:t>
            </a:r>
          </a:p>
          <a:p>
            <a:pPr lvl="2"/>
            <a:r>
              <a:rPr lang="cs-CZ" sz="1800" dirty="0">
                <a:effectLst/>
                <a:latin typeface="Calibri" panose="020F0502020204030204" pitchFamily="34" charset="0"/>
                <a:ea typeface="Calibri" panose="020F0502020204030204" pitchFamily="34" charset="0"/>
                <a:cs typeface="Times New Roman" panose="02020603050405020304" pitchFamily="18" charset="0"/>
              </a:rPr>
              <a:t>štít, který byl svou velikostí skoro stejně vysoký jako jeho nositel, ale byl o něco užší (obr. b)</a:t>
            </a:r>
          </a:p>
          <a:p>
            <a:pPr lvl="2"/>
            <a:r>
              <a:rPr lang="cs-CZ" sz="1800" dirty="0">
                <a:effectLst/>
                <a:latin typeface="Calibri" panose="020F0502020204030204" pitchFamily="34" charset="0"/>
                <a:ea typeface="Calibri" panose="020F0502020204030204" pitchFamily="34" charset="0"/>
                <a:cs typeface="Times New Roman" panose="02020603050405020304" pitchFamily="18" charset="0"/>
              </a:rPr>
              <a:t>menší, širší štít (obr. </a:t>
            </a:r>
            <a:r>
              <a:rPr lang="cs-CZ" sz="1800" dirty="0">
                <a:latin typeface="Calibri" panose="020F0502020204030204" pitchFamily="34" charset="0"/>
                <a:ea typeface="Calibri" panose="020F0502020204030204" pitchFamily="34" charset="0"/>
                <a:cs typeface="Times New Roman" panose="02020603050405020304" pitchFamily="18" charset="0"/>
              </a:rPr>
              <a:t>a)</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cs-CZ" sz="1800" dirty="0">
                <a:latin typeface="Calibri" panose="020F0502020204030204" pitchFamily="34" charset="0"/>
                <a:ea typeface="Calibri" panose="020F0502020204030204" pitchFamily="34" charset="0"/>
                <a:cs typeface="Times New Roman" panose="02020603050405020304" pitchFamily="18" charset="0"/>
              </a:rPr>
              <a:t>j</a:t>
            </a:r>
            <a:r>
              <a:rPr lang="cs-CZ" sz="1800" dirty="0">
                <a:effectLst/>
                <a:latin typeface="Calibri" panose="020F0502020204030204" pitchFamily="34" charset="0"/>
                <a:ea typeface="Calibri" panose="020F0502020204030204" pitchFamily="34" charset="0"/>
                <a:cs typeface="Times New Roman" panose="02020603050405020304" pitchFamily="18" charset="0"/>
              </a:rPr>
              <a:t>ako zbraň nosili tito vojáci oštěpy s listovitý hrotem ze železa (takový oštěp byl označen jako </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sakti</a:t>
            </a:r>
            <a:r>
              <a:rPr lang="cs-CZ" sz="1800" dirty="0">
                <a:effectLst/>
                <a:latin typeface="Calibri" panose="020F0502020204030204" pitchFamily="34" charset="0"/>
                <a:ea typeface="Calibri" panose="020F0502020204030204" pitchFamily="34" charset="0"/>
                <a:cs typeface="Times New Roman" panose="02020603050405020304" pitchFamily="18" charset="0"/>
              </a:rPr>
              <a:t>)</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r>
              <a:rPr lang="cs-CZ" sz="1800" b="1" dirty="0">
                <a:latin typeface="Calibri" panose="020F0502020204030204" pitchFamily="34" charset="0"/>
                <a:ea typeface="Calibri" panose="020F0502020204030204" pitchFamily="34" charset="0"/>
                <a:cs typeface="Times New Roman" panose="02020603050405020304" pitchFamily="18" charset="0"/>
              </a:rPr>
              <a:t>Vojáci s mečem</a:t>
            </a:r>
          </a:p>
          <a:p>
            <a:pPr lvl="1"/>
            <a:r>
              <a:rPr lang="cs-CZ" sz="1800" dirty="0">
                <a:effectLst/>
                <a:latin typeface="Calibri" panose="020F0502020204030204" pitchFamily="34" charset="0"/>
                <a:ea typeface="Calibri" panose="020F0502020204030204" pitchFamily="34" charset="0"/>
                <a:cs typeface="Times New Roman" panose="02020603050405020304" pitchFamily="18" charset="0"/>
              </a:rPr>
              <a:t>vybavení, které voják má se nezdá být přímo typické pro většinu Indie - šlo spíš o výbavu ze severozápadní Indie</a:t>
            </a:r>
          </a:p>
          <a:p>
            <a:pPr lvl="1"/>
            <a:r>
              <a:rPr lang="cs-CZ" sz="1800" dirty="0">
                <a:latin typeface="Calibri" panose="020F0502020204030204" pitchFamily="34" charset="0"/>
                <a:ea typeface="Calibri" panose="020F0502020204030204" pitchFamily="34" charset="0"/>
                <a:cs typeface="Times New Roman" panose="02020603050405020304" pitchFamily="18" charset="0"/>
              </a:rPr>
              <a:t>voják na sobě má </a:t>
            </a:r>
            <a:r>
              <a:rPr lang="cs-CZ" sz="1800" dirty="0">
                <a:effectLst/>
                <a:latin typeface="Calibri" panose="020F0502020204030204" pitchFamily="34" charset="0"/>
                <a:ea typeface="Calibri" panose="020F0502020204030204" pitchFamily="34" charset="0"/>
                <a:cs typeface="Times New Roman" panose="02020603050405020304" pitchFamily="18" charset="0"/>
              </a:rPr>
              <a:t>jakýsi kabátec s rukávy, který nebyl příliš typický</a:t>
            </a:r>
          </a:p>
          <a:p>
            <a:pPr lvl="1"/>
            <a:r>
              <a:rPr lang="cs-CZ" sz="1800" dirty="0">
                <a:effectLst/>
                <a:latin typeface="Calibri" panose="020F0502020204030204" pitchFamily="34" charset="0"/>
                <a:ea typeface="Calibri" panose="020F0502020204030204" pitchFamily="34" charset="0"/>
                <a:cs typeface="Times New Roman" panose="02020603050405020304" pitchFamily="18" charset="0"/>
              </a:rPr>
              <a:t>většina Indů nosila dlouhé sepnuté vlasy</a:t>
            </a:r>
          </a:p>
          <a:p>
            <a:pPr lvl="1"/>
            <a:r>
              <a:rPr lang="cs-CZ" sz="1800" dirty="0">
                <a:effectLst/>
                <a:latin typeface="Calibri" panose="020F0502020204030204" pitchFamily="34" charset="0"/>
                <a:ea typeface="Calibri" panose="020F0502020204030204" pitchFamily="34" charset="0"/>
                <a:cs typeface="Times New Roman" panose="02020603050405020304" pitchFamily="18" charset="0"/>
              </a:rPr>
              <a:t>meč, který bojovník drží v ruce se jeví jako těžký obouruční meč (cca 1,4 m dlouhý).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Arthašastra</a:t>
            </a:r>
            <a:r>
              <a:rPr lang="cs-CZ" sz="1800" dirty="0">
                <a:effectLst/>
                <a:latin typeface="Calibri" panose="020F0502020204030204" pitchFamily="34" charset="0"/>
                <a:ea typeface="Calibri" panose="020F0502020204030204" pitchFamily="34" charset="0"/>
                <a:cs typeface="Times New Roman" panose="02020603050405020304" pitchFamily="18" charset="0"/>
              </a:rPr>
              <a:t> popisuje 3 druhy mečů – </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mandalagra</a:t>
            </a: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a:effectLst/>
                <a:latin typeface="Calibri" panose="020F0502020204030204" pitchFamily="34" charset="0"/>
                <a:ea typeface="Calibri" panose="020F0502020204030204" pitchFamily="34" charset="0"/>
                <a:cs typeface="Times New Roman" panose="02020603050405020304" pitchFamily="18" charset="0"/>
              </a:rPr>
              <a:t>- krátký rovný meč se zaobleným hrotem, </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nistrimsa</a:t>
            </a:r>
            <a:r>
              <a:rPr lang="cs-CZ" sz="1800" dirty="0">
                <a:effectLst/>
                <a:latin typeface="Calibri" panose="020F0502020204030204" pitchFamily="34" charset="0"/>
                <a:ea typeface="Calibri" panose="020F0502020204030204" pitchFamily="34" charset="0"/>
                <a:cs typeface="Times New Roman" panose="02020603050405020304" pitchFamily="18" charset="0"/>
              </a:rPr>
              <a:t> – také krátký meč, ale se zahnutým hrotem – možná spojitost z řeckým </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kopis</a:t>
            </a:r>
            <a:r>
              <a:rPr lang="cs-CZ" sz="1800" dirty="0">
                <a:effectLst/>
                <a:latin typeface="Calibri" panose="020F0502020204030204" pitchFamily="34" charset="0"/>
                <a:ea typeface="Calibri" panose="020F0502020204030204" pitchFamily="34" charset="0"/>
                <a:cs typeface="Times New Roman" panose="02020603050405020304" pitchFamily="18" charset="0"/>
              </a:rPr>
              <a:t>, a </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asiyasi</a:t>
            </a:r>
            <a:r>
              <a:rPr lang="cs-CZ" sz="1800" dirty="0">
                <a:effectLst/>
                <a:latin typeface="Calibri" panose="020F0502020204030204" pitchFamily="34" charset="0"/>
                <a:ea typeface="Calibri" panose="020F0502020204030204" pitchFamily="34" charset="0"/>
                <a:cs typeface="Times New Roman" panose="02020603050405020304" pitchFamily="18" charset="0"/>
              </a:rPr>
              <a:t> – který nejspíš odpovídá onomu obouručnímu meči.</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3181087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0D6311-5C9C-462B-AA58-BF5B6D8F70C5}"/>
              </a:ext>
            </a:extLst>
          </p:cNvPr>
          <p:cNvSpPr>
            <a:spLocks noGrp="1"/>
          </p:cNvSpPr>
          <p:nvPr>
            <p:ph type="title"/>
          </p:nvPr>
        </p:nvSpPr>
        <p:spPr/>
        <p:txBody>
          <a:bodyPr/>
          <a:lstStyle/>
          <a:p>
            <a:r>
              <a:rPr lang="cs-CZ" dirty="0"/>
              <a:t>Lučištníci</a:t>
            </a:r>
          </a:p>
        </p:txBody>
      </p:sp>
      <p:sp>
        <p:nvSpPr>
          <p:cNvPr id="4" name="Zástupný obsah 3">
            <a:extLst>
              <a:ext uri="{FF2B5EF4-FFF2-40B4-BE49-F238E27FC236}">
                <a16:creationId xmlns:a16="http://schemas.microsoft.com/office/drawing/2014/main" id="{33C1C255-C8A0-4529-911F-B89119EA1C4C}"/>
              </a:ext>
            </a:extLst>
          </p:cNvPr>
          <p:cNvSpPr>
            <a:spLocks noGrp="1"/>
          </p:cNvSpPr>
          <p:nvPr>
            <p:ph idx="1"/>
          </p:nvPr>
        </p:nvSpPr>
        <p:spPr>
          <a:xfrm>
            <a:off x="838200" y="1500327"/>
            <a:ext cx="6827982" cy="4676636"/>
          </a:xfrm>
        </p:spPr>
        <p:txBody>
          <a:bodyPr>
            <a:normAutofit/>
          </a:bodyPr>
          <a:lstStyle/>
          <a:p>
            <a:r>
              <a:rPr lang="cs-CZ" sz="1800" dirty="0">
                <a:effectLst/>
                <a:latin typeface="Calibri" panose="020F0502020204030204" pitchFamily="34" charset="0"/>
                <a:ea typeface="Calibri" panose="020F0502020204030204" pitchFamily="34" charset="0"/>
                <a:cs typeface="Times New Roman" panose="02020603050405020304" pitchFamily="18" charset="0"/>
              </a:rPr>
              <a:t>Používaly luky vyráběné z bambusu</a:t>
            </a:r>
          </a:p>
          <a:p>
            <a:r>
              <a:rPr lang="cs-CZ" sz="1800" dirty="0">
                <a:effectLst/>
                <a:latin typeface="Calibri" panose="020F0502020204030204" pitchFamily="34" charset="0"/>
                <a:ea typeface="Calibri" panose="020F0502020204030204" pitchFamily="34" charset="0"/>
                <a:cs typeface="Times New Roman" panose="02020603050405020304" pitchFamily="18" charset="0"/>
              </a:rPr>
              <a:t>Velikost luků odpovídala výšce samotného střelce</a:t>
            </a:r>
          </a:p>
          <a:p>
            <a:r>
              <a:rPr lang="cs-CZ" sz="1800" dirty="0">
                <a:effectLst/>
                <a:latin typeface="Calibri" panose="020F0502020204030204" pitchFamily="34" charset="0"/>
                <a:ea typeface="Calibri" panose="020F0502020204030204" pitchFamily="34" charset="0"/>
                <a:cs typeface="Times New Roman" panose="02020603050405020304" pitchFamily="18" charset="0"/>
              </a:rPr>
              <a:t>Při střelbě si lukostřelec prý pomáhal tím, že si luk zapřeli o levou nohu u země</a:t>
            </a:r>
          </a:p>
          <a:p>
            <a:r>
              <a:rPr lang="cs-CZ" sz="1800" dirty="0" err="1">
                <a:effectLst/>
                <a:latin typeface="Calibri" panose="020F0502020204030204" pitchFamily="34" charset="0"/>
                <a:ea typeface="Calibri" panose="020F0502020204030204" pitchFamily="34" charset="0"/>
                <a:cs typeface="Times New Roman" panose="02020603050405020304" pitchFamily="18" charset="0"/>
              </a:rPr>
              <a:t>Arrianos</a:t>
            </a:r>
            <a:r>
              <a:rPr lang="cs-CZ" sz="1800" dirty="0">
                <a:effectLst/>
                <a:latin typeface="Calibri" panose="020F0502020204030204" pitchFamily="34" charset="0"/>
                <a:ea typeface="Calibri" panose="020F0502020204030204" pitchFamily="34" charset="0"/>
                <a:cs typeface="Times New Roman" panose="02020603050405020304" pitchFamily="18" charset="0"/>
              </a:rPr>
              <a:t> dokonce říká, že vystřelené luky šípy byly tak silné, že je nedokázalo zastavit ani štít ani brnění</a:t>
            </a:r>
          </a:p>
          <a:p>
            <a:pPr marL="0" indent="0">
              <a:buNone/>
            </a:pPr>
            <a:r>
              <a:rPr lang="cs-CZ" sz="1600" i="1" dirty="0">
                <a:latin typeface="Calibri" panose="020F0502020204030204" pitchFamily="34" charset="0"/>
                <a:ea typeface="Calibri" panose="020F0502020204030204" pitchFamily="34" charset="0"/>
                <a:cs typeface="Times New Roman" panose="02020603050405020304" pitchFamily="18" charset="0"/>
              </a:rPr>
              <a:t>„</a:t>
            </a:r>
            <a:r>
              <a:rPr lang="cs-CZ" sz="1600" i="1" dirty="0" err="1">
                <a:latin typeface="Calibri" panose="020F0502020204030204" pitchFamily="34" charset="0"/>
                <a:ea typeface="Calibri" panose="020F0502020204030204" pitchFamily="34" charset="0"/>
                <a:cs typeface="Times New Roman" panose="02020603050405020304" pitchFamily="18" charset="0"/>
              </a:rPr>
              <a:t>The</a:t>
            </a:r>
            <a:r>
              <a:rPr lang="cs-CZ" sz="1600" i="1" dirty="0">
                <a:latin typeface="Calibri" panose="020F0502020204030204" pitchFamily="34" charset="0"/>
                <a:ea typeface="Calibri" panose="020F0502020204030204" pitchFamily="34" charset="0"/>
                <a:cs typeface="Times New Roman" panose="02020603050405020304" pitchFamily="18" charset="0"/>
              </a:rPr>
              <a:t> </a:t>
            </a:r>
            <a:r>
              <a:rPr lang="cs-CZ" sz="1600" i="1" dirty="0" err="1">
                <a:latin typeface="Calibri" panose="020F0502020204030204" pitchFamily="34" charset="0"/>
                <a:ea typeface="Calibri" panose="020F0502020204030204" pitchFamily="34" charset="0"/>
                <a:cs typeface="Times New Roman" panose="02020603050405020304" pitchFamily="18" charset="0"/>
              </a:rPr>
              <a:t>foot-soldiers</a:t>
            </a:r>
            <a:r>
              <a:rPr lang="cs-CZ" sz="1600" i="1" dirty="0">
                <a:latin typeface="Calibri" panose="020F0502020204030204" pitchFamily="34" charset="0"/>
                <a:ea typeface="Calibri" panose="020F0502020204030204" pitchFamily="34" charset="0"/>
                <a:cs typeface="Times New Roman" panose="02020603050405020304" pitchFamily="18" charset="0"/>
              </a:rPr>
              <a:t> </a:t>
            </a:r>
            <a:r>
              <a:rPr lang="cs-CZ" sz="1600" i="1" dirty="0" err="1">
                <a:latin typeface="Calibri" panose="020F0502020204030204" pitchFamily="34" charset="0"/>
                <a:ea typeface="Calibri" panose="020F0502020204030204" pitchFamily="34" charset="0"/>
                <a:cs typeface="Times New Roman" panose="02020603050405020304" pitchFamily="18" charset="0"/>
              </a:rPr>
              <a:t>carry</a:t>
            </a:r>
            <a:r>
              <a:rPr lang="cs-CZ" sz="1600" i="1" dirty="0">
                <a:latin typeface="Calibri" panose="020F0502020204030204" pitchFamily="34" charset="0"/>
                <a:ea typeface="Calibri" panose="020F0502020204030204" pitchFamily="34" charset="0"/>
                <a:cs typeface="Times New Roman" panose="02020603050405020304" pitchFamily="18" charset="0"/>
              </a:rPr>
              <a:t> a </a:t>
            </a:r>
            <a:r>
              <a:rPr lang="cs-CZ" sz="1600" i="1" dirty="0" err="1">
                <a:latin typeface="Calibri" panose="020F0502020204030204" pitchFamily="34" charset="0"/>
                <a:ea typeface="Calibri" panose="020F0502020204030204" pitchFamily="34" charset="0"/>
                <a:cs typeface="Times New Roman" panose="02020603050405020304" pitchFamily="18" charset="0"/>
              </a:rPr>
              <a:t>bow</a:t>
            </a:r>
            <a:r>
              <a:rPr lang="cs-CZ" sz="1600" i="1" dirty="0">
                <a:latin typeface="Calibri" panose="020F0502020204030204" pitchFamily="34" charset="0"/>
                <a:ea typeface="Calibri" panose="020F0502020204030204" pitchFamily="34" charset="0"/>
                <a:cs typeface="Times New Roman" panose="02020603050405020304" pitchFamily="18" charset="0"/>
              </a:rPr>
              <a:t> made </a:t>
            </a:r>
            <a:r>
              <a:rPr lang="cs-CZ" sz="1600" i="1" dirty="0" err="1">
                <a:latin typeface="Calibri" panose="020F0502020204030204" pitchFamily="34" charset="0"/>
                <a:ea typeface="Calibri" panose="020F0502020204030204" pitchFamily="34" charset="0"/>
                <a:cs typeface="Times New Roman" panose="02020603050405020304" pitchFamily="18" charset="0"/>
              </a:rPr>
              <a:t>of</a:t>
            </a:r>
            <a:r>
              <a:rPr lang="cs-CZ" sz="1600" i="1" dirty="0">
                <a:latin typeface="Calibri" panose="020F0502020204030204" pitchFamily="34" charset="0"/>
                <a:ea typeface="Calibri" panose="020F0502020204030204" pitchFamily="34" charset="0"/>
                <a:cs typeface="Times New Roman" panose="02020603050405020304" pitchFamily="18" charset="0"/>
              </a:rPr>
              <a:t> </a:t>
            </a:r>
            <a:r>
              <a:rPr lang="cs-CZ" sz="1600" i="1" dirty="0" err="1">
                <a:latin typeface="Calibri" panose="020F0502020204030204" pitchFamily="34" charset="0"/>
                <a:ea typeface="Calibri" panose="020F0502020204030204" pitchFamily="34" charset="0"/>
                <a:cs typeface="Times New Roman" panose="02020603050405020304" pitchFamily="18" charset="0"/>
              </a:rPr>
              <a:t>equal</a:t>
            </a:r>
            <a:r>
              <a:rPr lang="cs-CZ" sz="1600" i="1" dirty="0">
                <a:latin typeface="Calibri" panose="020F0502020204030204" pitchFamily="34" charset="0"/>
                <a:ea typeface="Calibri" panose="020F0502020204030204" pitchFamily="34" charset="0"/>
                <a:cs typeface="Times New Roman" panose="02020603050405020304" pitchFamily="18" charset="0"/>
              </a:rPr>
              <a:t> </a:t>
            </a:r>
            <a:r>
              <a:rPr lang="cs-CZ" sz="1600" i="1" dirty="0" err="1">
                <a:latin typeface="Calibri" panose="020F0502020204030204" pitchFamily="34" charset="0"/>
                <a:ea typeface="Calibri" panose="020F0502020204030204" pitchFamily="34" charset="0"/>
                <a:cs typeface="Times New Roman" panose="02020603050405020304" pitchFamily="18" charset="0"/>
              </a:rPr>
              <a:t>length</a:t>
            </a:r>
            <a:r>
              <a:rPr lang="cs-CZ" sz="1600" i="1" dirty="0">
                <a:latin typeface="Calibri" panose="020F0502020204030204" pitchFamily="34" charset="0"/>
                <a:ea typeface="Calibri" panose="020F0502020204030204" pitchFamily="34" charset="0"/>
                <a:cs typeface="Times New Roman" panose="02020603050405020304" pitchFamily="18" charset="0"/>
              </a:rPr>
              <a:t> </a:t>
            </a:r>
            <a:r>
              <a:rPr lang="cs-CZ" sz="1600" i="1" dirty="0" err="1">
                <a:latin typeface="Calibri" panose="020F0502020204030204" pitchFamily="34" charset="0"/>
                <a:ea typeface="Calibri" panose="020F0502020204030204" pitchFamily="34" charset="0"/>
                <a:cs typeface="Times New Roman" panose="02020603050405020304" pitchFamily="18" charset="0"/>
              </a:rPr>
              <a:t>with</a:t>
            </a:r>
            <a:r>
              <a:rPr lang="cs-CZ" sz="1600" i="1" dirty="0">
                <a:latin typeface="Calibri" panose="020F0502020204030204" pitchFamily="34" charset="0"/>
                <a:ea typeface="Calibri" panose="020F0502020204030204" pitchFamily="34" charset="0"/>
                <a:cs typeface="Times New Roman" panose="02020603050405020304" pitchFamily="18" charset="0"/>
              </a:rPr>
              <a:t> </a:t>
            </a:r>
            <a:r>
              <a:rPr lang="cs-CZ" sz="1600" i="1" dirty="0" err="1">
                <a:latin typeface="Calibri" panose="020F0502020204030204" pitchFamily="34" charset="0"/>
                <a:ea typeface="Calibri" panose="020F0502020204030204" pitchFamily="34" charset="0"/>
                <a:cs typeface="Times New Roman" panose="02020603050405020304" pitchFamily="18" charset="0"/>
              </a:rPr>
              <a:t>the</a:t>
            </a:r>
            <a:r>
              <a:rPr lang="cs-CZ" sz="1600" i="1" dirty="0">
                <a:latin typeface="Calibri" panose="020F0502020204030204" pitchFamily="34" charset="0"/>
                <a:ea typeface="Calibri" panose="020F0502020204030204" pitchFamily="34" charset="0"/>
                <a:cs typeface="Times New Roman" panose="02020603050405020304" pitchFamily="18" charset="0"/>
              </a:rPr>
              <a:t> man </a:t>
            </a:r>
            <a:r>
              <a:rPr lang="cs-CZ" sz="1600" i="1" dirty="0" err="1">
                <a:latin typeface="Calibri" panose="020F0502020204030204" pitchFamily="34" charset="0"/>
                <a:ea typeface="Calibri" panose="020F0502020204030204" pitchFamily="34" charset="0"/>
                <a:cs typeface="Times New Roman" panose="02020603050405020304" pitchFamily="18" charset="0"/>
              </a:rPr>
              <a:t>who</a:t>
            </a:r>
            <a:r>
              <a:rPr lang="cs-CZ" sz="1600" i="1" dirty="0">
                <a:latin typeface="Calibri" panose="020F0502020204030204" pitchFamily="34" charset="0"/>
                <a:ea typeface="Calibri" panose="020F0502020204030204" pitchFamily="34" charset="0"/>
                <a:cs typeface="Times New Roman" panose="02020603050405020304" pitchFamily="18" charset="0"/>
              </a:rPr>
              <a:t> </a:t>
            </a:r>
            <a:r>
              <a:rPr lang="cs-CZ" sz="1600" i="1" dirty="0" err="1">
                <a:latin typeface="Calibri" panose="020F0502020204030204" pitchFamily="34" charset="0"/>
                <a:ea typeface="Calibri" panose="020F0502020204030204" pitchFamily="34" charset="0"/>
                <a:cs typeface="Times New Roman" panose="02020603050405020304" pitchFamily="18" charset="0"/>
              </a:rPr>
              <a:t>bears</a:t>
            </a:r>
            <a:r>
              <a:rPr lang="cs-CZ" sz="1600" i="1" dirty="0">
                <a:latin typeface="Calibri" panose="020F0502020204030204" pitchFamily="34" charset="0"/>
                <a:ea typeface="Calibri" panose="020F0502020204030204" pitchFamily="34" charset="0"/>
                <a:cs typeface="Times New Roman" panose="02020603050405020304" pitchFamily="18" charset="0"/>
              </a:rPr>
              <a:t> </a:t>
            </a:r>
            <a:r>
              <a:rPr lang="cs-CZ" sz="1600" i="1" dirty="0" err="1">
                <a:latin typeface="Calibri" panose="020F0502020204030204" pitchFamily="34" charset="0"/>
                <a:ea typeface="Calibri" panose="020F0502020204030204" pitchFamily="34" charset="0"/>
                <a:cs typeface="Times New Roman" panose="02020603050405020304" pitchFamily="18" charset="0"/>
              </a:rPr>
              <a:t>it</a:t>
            </a:r>
            <a:r>
              <a:rPr lang="cs-CZ" sz="1600" i="1" dirty="0">
                <a:latin typeface="Calibri" panose="020F0502020204030204" pitchFamily="34" charset="0"/>
                <a:ea typeface="Calibri" panose="020F0502020204030204" pitchFamily="34" charset="0"/>
                <a:cs typeface="Times New Roman" panose="02020603050405020304" pitchFamily="18" charset="0"/>
              </a:rPr>
              <a:t>. </a:t>
            </a:r>
            <a:r>
              <a:rPr lang="cs-CZ" sz="1600" i="1" dirty="0" err="1">
                <a:latin typeface="Calibri" panose="020F0502020204030204" pitchFamily="34" charset="0"/>
                <a:ea typeface="Calibri" panose="020F0502020204030204" pitchFamily="34" charset="0"/>
                <a:cs typeface="Times New Roman" panose="02020603050405020304" pitchFamily="18" charset="0"/>
              </a:rPr>
              <a:t>This</a:t>
            </a:r>
            <a:r>
              <a:rPr lang="cs-CZ" sz="1600" i="1" dirty="0">
                <a:latin typeface="Calibri" panose="020F0502020204030204" pitchFamily="34" charset="0"/>
                <a:ea typeface="Calibri" panose="020F0502020204030204" pitchFamily="34" charset="0"/>
                <a:cs typeface="Times New Roman" panose="02020603050405020304" pitchFamily="18" charset="0"/>
              </a:rPr>
              <a:t> </a:t>
            </a:r>
            <a:r>
              <a:rPr lang="cs-CZ" sz="1600" i="1" dirty="0" err="1">
                <a:latin typeface="Calibri" panose="020F0502020204030204" pitchFamily="34" charset="0"/>
                <a:ea typeface="Calibri" panose="020F0502020204030204" pitchFamily="34" charset="0"/>
                <a:cs typeface="Times New Roman" panose="02020603050405020304" pitchFamily="18" charset="0"/>
              </a:rPr>
              <a:t>they</a:t>
            </a:r>
            <a:r>
              <a:rPr lang="cs-CZ" sz="1600" i="1" dirty="0">
                <a:latin typeface="Calibri" panose="020F0502020204030204" pitchFamily="34" charset="0"/>
                <a:ea typeface="Calibri" panose="020F0502020204030204" pitchFamily="34" charset="0"/>
                <a:cs typeface="Times New Roman" panose="02020603050405020304" pitchFamily="18" charset="0"/>
              </a:rPr>
              <a:t> rest </a:t>
            </a:r>
            <a:r>
              <a:rPr lang="cs-CZ" sz="1600" i="1" dirty="0" err="1">
                <a:latin typeface="Calibri" panose="020F0502020204030204" pitchFamily="34" charset="0"/>
                <a:ea typeface="Calibri" panose="020F0502020204030204" pitchFamily="34" charset="0"/>
                <a:cs typeface="Times New Roman" panose="02020603050405020304" pitchFamily="18" charset="0"/>
              </a:rPr>
              <a:t>upon</a:t>
            </a:r>
            <a:r>
              <a:rPr lang="cs-CZ" sz="1600" i="1" dirty="0">
                <a:latin typeface="Calibri" panose="020F0502020204030204" pitchFamily="34" charset="0"/>
                <a:ea typeface="Calibri" panose="020F0502020204030204" pitchFamily="34" charset="0"/>
                <a:cs typeface="Times New Roman" panose="02020603050405020304" pitchFamily="18" charset="0"/>
              </a:rPr>
              <a:t> </a:t>
            </a:r>
            <a:r>
              <a:rPr lang="cs-CZ" sz="1600" i="1" dirty="0" err="1">
                <a:latin typeface="Calibri" panose="020F0502020204030204" pitchFamily="34" charset="0"/>
                <a:ea typeface="Calibri" panose="020F0502020204030204" pitchFamily="34" charset="0"/>
                <a:cs typeface="Times New Roman" panose="02020603050405020304" pitchFamily="18" charset="0"/>
              </a:rPr>
              <a:t>the</a:t>
            </a:r>
            <a:r>
              <a:rPr lang="cs-CZ" sz="1600" i="1" dirty="0">
                <a:latin typeface="Calibri" panose="020F0502020204030204" pitchFamily="34" charset="0"/>
                <a:ea typeface="Calibri" panose="020F0502020204030204" pitchFamily="34" charset="0"/>
                <a:cs typeface="Times New Roman" panose="02020603050405020304" pitchFamily="18" charset="0"/>
              </a:rPr>
              <a:t> </a:t>
            </a:r>
            <a:r>
              <a:rPr lang="cs-CZ" sz="1600" i="1" dirty="0" err="1">
                <a:latin typeface="Calibri" panose="020F0502020204030204" pitchFamily="34" charset="0"/>
                <a:ea typeface="Calibri" panose="020F0502020204030204" pitchFamily="34" charset="0"/>
                <a:cs typeface="Times New Roman" panose="02020603050405020304" pitchFamily="18" charset="0"/>
              </a:rPr>
              <a:t>ground</a:t>
            </a:r>
            <a:r>
              <a:rPr lang="cs-CZ" sz="1600" i="1" dirty="0">
                <a:latin typeface="Calibri" panose="020F0502020204030204" pitchFamily="34" charset="0"/>
                <a:ea typeface="Calibri" panose="020F0502020204030204" pitchFamily="34" charset="0"/>
                <a:cs typeface="Times New Roman" panose="02020603050405020304" pitchFamily="18" charset="0"/>
              </a:rPr>
              <a:t>, and </a:t>
            </a:r>
            <a:r>
              <a:rPr lang="cs-CZ" sz="1600" i="1" dirty="0" err="1">
                <a:latin typeface="Calibri" panose="020F0502020204030204" pitchFamily="34" charset="0"/>
                <a:ea typeface="Calibri" panose="020F0502020204030204" pitchFamily="34" charset="0"/>
                <a:cs typeface="Times New Roman" panose="02020603050405020304" pitchFamily="18" charset="0"/>
              </a:rPr>
              <a:t>pressing</a:t>
            </a:r>
            <a:r>
              <a:rPr lang="cs-CZ" sz="1600" i="1" dirty="0">
                <a:latin typeface="Calibri" panose="020F0502020204030204" pitchFamily="34" charset="0"/>
                <a:ea typeface="Calibri" panose="020F0502020204030204" pitchFamily="34" charset="0"/>
                <a:cs typeface="Times New Roman" panose="02020603050405020304" pitchFamily="18" charset="0"/>
              </a:rPr>
              <a:t> </a:t>
            </a:r>
            <a:r>
              <a:rPr lang="cs-CZ" sz="1600" i="1" dirty="0" err="1">
                <a:latin typeface="Calibri" panose="020F0502020204030204" pitchFamily="34" charset="0"/>
                <a:ea typeface="Calibri" panose="020F0502020204030204" pitchFamily="34" charset="0"/>
                <a:cs typeface="Times New Roman" panose="02020603050405020304" pitchFamily="18" charset="0"/>
              </a:rPr>
              <a:t>against</a:t>
            </a:r>
            <a:r>
              <a:rPr lang="cs-CZ" sz="1600" i="1" dirty="0">
                <a:latin typeface="Calibri" panose="020F0502020204030204" pitchFamily="34" charset="0"/>
                <a:ea typeface="Calibri" panose="020F0502020204030204" pitchFamily="34" charset="0"/>
                <a:cs typeface="Times New Roman" panose="02020603050405020304" pitchFamily="18" charset="0"/>
              </a:rPr>
              <a:t> </a:t>
            </a:r>
            <a:r>
              <a:rPr lang="cs-CZ" sz="1600" i="1" dirty="0" err="1">
                <a:latin typeface="Calibri" panose="020F0502020204030204" pitchFamily="34" charset="0"/>
                <a:ea typeface="Calibri" panose="020F0502020204030204" pitchFamily="34" charset="0"/>
                <a:cs typeface="Times New Roman" panose="02020603050405020304" pitchFamily="18" charset="0"/>
              </a:rPr>
              <a:t>it</a:t>
            </a:r>
            <a:r>
              <a:rPr lang="cs-CZ" sz="1600" i="1" dirty="0">
                <a:latin typeface="Calibri" panose="020F0502020204030204" pitchFamily="34" charset="0"/>
                <a:ea typeface="Calibri" panose="020F0502020204030204" pitchFamily="34" charset="0"/>
                <a:cs typeface="Times New Roman" panose="02020603050405020304" pitchFamily="18" charset="0"/>
              </a:rPr>
              <a:t> </a:t>
            </a:r>
            <a:r>
              <a:rPr lang="cs-CZ" sz="1600" i="1" dirty="0" err="1">
                <a:latin typeface="Calibri" panose="020F0502020204030204" pitchFamily="34" charset="0"/>
                <a:ea typeface="Calibri" panose="020F0502020204030204" pitchFamily="34" charset="0"/>
                <a:cs typeface="Times New Roman" panose="02020603050405020304" pitchFamily="18" charset="0"/>
              </a:rPr>
              <a:t>with</a:t>
            </a:r>
            <a:r>
              <a:rPr lang="cs-CZ" sz="1600" i="1" dirty="0">
                <a:latin typeface="Calibri" panose="020F0502020204030204" pitchFamily="34" charset="0"/>
                <a:ea typeface="Calibri" panose="020F0502020204030204" pitchFamily="34" charset="0"/>
                <a:cs typeface="Times New Roman" panose="02020603050405020304" pitchFamily="18" charset="0"/>
              </a:rPr>
              <a:t> </a:t>
            </a:r>
            <a:r>
              <a:rPr lang="cs-CZ" sz="1600" i="1" dirty="0" err="1">
                <a:latin typeface="Calibri" panose="020F0502020204030204" pitchFamily="34" charset="0"/>
                <a:ea typeface="Calibri" panose="020F0502020204030204" pitchFamily="34" charset="0"/>
                <a:cs typeface="Times New Roman" panose="02020603050405020304" pitchFamily="18" charset="0"/>
              </a:rPr>
              <a:t>their</a:t>
            </a:r>
            <a:r>
              <a:rPr lang="cs-CZ" sz="1600" i="1" dirty="0">
                <a:latin typeface="Calibri" panose="020F0502020204030204" pitchFamily="34" charset="0"/>
                <a:ea typeface="Calibri" panose="020F0502020204030204" pitchFamily="34" charset="0"/>
                <a:cs typeface="Times New Roman" panose="02020603050405020304" pitchFamily="18" charset="0"/>
              </a:rPr>
              <a:t> </a:t>
            </a:r>
            <a:r>
              <a:rPr lang="cs-CZ" sz="1600" i="1" dirty="0" err="1">
                <a:latin typeface="Calibri" panose="020F0502020204030204" pitchFamily="34" charset="0"/>
                <a:ea typeface="Calibri" panose="020F0502020204030204" pitchFamily="34" charset="0"/>
                <a:cs typeface="Times New Roman" panose="02020603050405020304" pitchFamily="18" charset="0"/>
              </a:rPr>
              <a:t>left</a:t>
            </a:r>
            <a:r>
              <a:rPr lang="cs-CZ" sz="1600" i="1" dirty="0">
                <a:latin typeface="Calibri" panose="020F0502020204030204" pitchFamily="34" charset="0"/>
                <a:ea typeface="Calibri" panose="020F0502020204030204" pitchFamily="34" charset="0"/>
                <a:cs typeface="Times New Roman" panose="02020603050405020304" pitchFamily="18" charset="0"/>
              </a:rPr>
              <a:t> </a:t>
            </a:r>
            <a:r>
              <a:rPr lang="cs-CZ" sz="1600" i="1" dirty="0" err="1">
                <a:latin typeface="Calibri" panose="020F0502020204030204" pitchFamily="34" charset="0"/>
                <a:ea typeface="Calibri" panose="020F0502020204030204" pitchFamily="34" charset="0"/>
                <a:cs typeface="Times New Roman" panose="02020603050405020304" pitchFamily="18" charset="0"/>
              </a:rPr>
              <a:t>foot</a:t>
            </a:r>
            <a:r>
              <a:rPr lang="cs-CZ" sz="1600" i="1" dirty="0">
                <a:latin typeface="Calibri" panose="020F0502020204030204" pitchFamily="34" charset="0"/>
                <a:ea typeface="Calibri" panose="020F0502020204030204" pitchFamily="34" charset="0"/>
                <a:cs typeface="Times New Roman" panose="02020603050405020304" pitchFamily="18" charset="0"/>
              </a:rPr>
              <a:t> </a:t>
            </a:r>
            <a:r>
              <a:rPr lang="cs-CZ" sz="1600" i="1" dirty="0" err="1">
                <a:latin typeface="Calibri" panose="020F0502020204030204" pitchFamily="34" charset="0"/>
                <a:ea typeface="Calibri" panose="020F0502020204030204" pitchFamily="34" charset="0"/>
                <a:cs typeface="Times New Roman" panose="02020603050405020304" pitchFamily="18" charset="0"/>
              </a:rPr>
              <a:t>thus</a:t>
            </a:r>
            <a:r>
              <a:rPr lang="cs-CZ" sz="1600" i="1" dirty="0">
                <a:latin typeface="Calibri" panose="020F0502020204030204" pitchFamily="34" charset="0"/>
                <a:ea typeface="Calibri" panose="020F0502020204030204" pitchFamily="34" charset="0"/>
                <a:cs typeface="Times New Roman" panose="02020603050405020304" pitchFamily="18" charset="0"/>
              </a:rPr>
              <a:t> </a:t>
            </a:r>
            <a:r>
              <a:rPr lang="cs-CZ" sz="1600" i="1" dirty="0" err="1">
                <a:latin typeface="Calibri" panose="020F0502020204030204" pitchFamily="34" charset="0"/>
                <a:ea typeface="Calibri" panose="020F0502020204030204" pitchFamily="34" charset="0"/>
                <a:cs typeface="Times New Roman" panose="02020603050405020304" pitchFamily="18" charset="0"/>
              </a:rPr>
              <a:t>discharge</a:t>
            </a:r>
            <a:r>
              <a:rPr lang="cs-CZ" sz="1600" i="1" dirty="0">
                <a:latin typeface="Calibri" panose="020F0502020204030204" pitchFamily="34" charset="0"/>
                <a:ea typeface="Calibri" panose="020F0502020204030204" pitchFamily="34" charset="0"/>
                <a:cs typeface="Times New Roman" panose="02020603050405020304" pitchFamily="18" charset="0"/>
              </a:rPr>
              <a:t> </a:t>
            </a:r>
            <a:r>
              <a:rPr lang="cs-CZ" sz="1600" i="1" dirty="0" err="1">
                <a:latin typeface="Calibri" panose="020F0502020204030204" pitchFamily="34" charset="0"/>
                <a:ea typeface="Calibri" panose="020F0502020204030204" pitchFamily="34" charset="0"/>
                <a:cs typeface="Times New Roman" panose="02020603050405020304" pitchFamily="18" charset="0"/>
              </a:rPr>
              <a:t>the</a:t>
            </a:r>
            <a:r>
              <a:rPr lang="cs-CZ" sz="1600" i="1" dirty="0">
                <a:latin typeface="Calibri" panose="020F0502020204030204" pitchFamily="34" charset="0"/>
                <a:ea typeface="Calibri" panose="020F0502020204030204" pitchFamily="34" charset="0"/>
                <a:cs typeface="Times New Roman" panose="02020603050405020304" pitchFamily="18" charset="0"/>
              </a:rPr>
              <a:t> </a:t>
            </a:r>
            <a:r>
              <a:rPr lang="cs-CZ" sz="1600" i="1" dirty="0" err="1">
                <a:latin typeface="Calibri" panose="020F0502020204030204" pitchFamily="34" charset="0"/>
                <a:ea typeface="Calibri" panose="020F0502020204030204" pitchFamily="34" charset="0"/>
                <a:cs typeface="Times New Roman" panose="02020603050405020304" pitchFamily="18" charset="0"/>
              </a:rPr>
              <a:t>arrow</a:t>
            </a:r>
            <a:r>
              <a:rPr lang="cs-CZ" sz="1600" i="1" dirty="0">
                <a:latin typeface="Calibri" panose="020F0502020204030204" pitchFamily="34" charset="0"/>
                <a:ea typeface="Calibri" panose="020F0502020204030204" pitchFamily="34" charset="0"/>
                <a:cs typeface="Times New Roman" panose="02020603050405020304" pitchFamily="18" charset="0"/>
              </a:rPr>
              <a:t>, </a:t>
            </a:r>
            <a:r>
              <a:rPr lang="cs-CZ" sz="1600" i="1" dirty="0" err="1">
                <a:latin typeface="Calibri" panose="020F0502020204030204" pitchFamily="34" charset="0"/>
                <a:ea typeface="Calibri" panose="020F0502020204030204" pitchFamily="34" charset="0"/>
                <a:cs typeface="Times New Roman" panose="02020603050405020304" pitchFamily="18" charset="0"/>
              </a:rPr>
              <a:t>having</a:t>
            </a:r>
            <a:r>
              <a:rPr lang="cs-CZ" sz="1600" i="1" dirty="0">
                <a:latin typeface="Calibri" panose="020F0502020204030204" pitchFamily="34" charset="0"/>
                <a:ea typeface="Calibri" panose="020F0502020204030204" pitchFamily="34" charset="0"/>
                <a:cs typeface="Times New Roman" panose="02020603050405020304" pitchFamily="18" charset="0"/>
              </a:rPr>
              <a:t> </a:t>
            </a:r>
            <a:r>
              <a:rPr lang="cs-CZ" sz="1600" i="1" dirty="0" err="1">
                <a:latin typeface="Calibri" panose="020F0502020204030204" pitchFamily="34" charset="0"/>
                <a:ea typeface="Calibri" panose="020F0502020204030204" pitchFamily="34" charset="0"/>
                <a:cs typeface="Times New Roman" panose="02020603050405020304" pitchFamily="18" charset="0"/>
              </a:rPr>
              <a:t>drawn</a:t>
            </a:r>
            <a:r>
              <a:rPr lang="cs-CZ" sz="1600" i="1" dirty="0">
                <a:latin typeface="Calibri" panose="020F0502020204030204" pitchFamily="34" charset="0"/>
                <a:ea typeface="Calibri" panose="020F0502020204030204" pitchFamily="34" charset="0"/>
                <a:cs typeface="Times New Roman" panose="02020603050405020304" pitchFamily="18" charset="0"/>
              </a:rPr>
              <a:t> </a:t>
            </a:r>
            <a:r>
              <a:rPr lang="cs-CZ" sz="1600" i="1" dirty="0" err="1">
                <a:latin typeface="Calibri" panose="020F0502020204030204" pitchFamily="34" charset="0"/>
                <a:ea typeface="Calibri" panose="020F0502020204030204" pitchFamily="34" charset="0"/>
                <a:cs typeface="Times New Roman" panose="02020603050405020304" pitchFamily="18" charset="0"/>
              </a:rPr>
              <a:t>the</a:t>
            </a:r>
            <a:r>
              <a:rPr lang="cs-CZ" sz="1600" i="1" dirty="0">
                <a:latin typeface="Calibri" panose="020F0502020204030204" pitchFamily="34" charset="0"/>
                <a:ea typeface="Calibri" panose="020F0502020204030204" pitchFamily="34" charset="0"/>
                <a:cs typeface="Times New Roman" panose="02020603050405020304" pitchFamily="18" charset="0"/>
              </a:rPr>
              <a:t> </a:t>
            </a:r>
            <a:r>
              <a:rPr lang="cs-CZ" sz="1600" i="1" dirty="0" err="1">
                <a:latin typeface="Calibri" panose="020F0502020204030204" pitchFamily="34" charset="0"/>
                <a:ea typeface="Calibri" panose="020F0502020204030204" pitchFamily="34" charset="0"/>
                <a:cs typeface="Times New Roman" panose="02020603050405020304" pitchFamily="18" charset="0"/>
              </a:rPr>
              <a:t>string</a:t>
            </a:r>
            <a:r>
              <a:rPr lang="cs-CZ" sz="1600" i="1" dirty="0">
                <a:latin typeface="Calibri" panose="020F0502020204030204" pitchFamily="34" charset="0"/>
                <a:ea typeface="Calibri" panose="020F0502020204030204" pitchFamily="34" charset="0"/>
                <a:cs typeface="Times New Roman" panose="02020603050405020304" pitchFamily="18" charset="0"/>
              </a:rPr>
              <a:t> far </a:t>
            </a:r>
            <a:r>
              <a:rPr lang="cs-CZ" sz="1600" i="1" dirty="0" err="1">
                <a:latin typeface="Calibri" panose="020F0502020204030204" pitchFamily="34" charset="0"/>
                <a:ea typeface="Calibri" panose="020F0502020204030204" pitchFamily="34" charset="0"/>
                <a:cs typeface="Times New Roman" panose="02020603050405020304" pitchFamily="18" charset="0"/>
              </a:rPr>
              <a:t>backwards</a:t>
            </a:r>
            <a:r>
              <a:rPr lang="cs-CZ" sz="1600" i="1" dirty="0">
                <a:latin typeface="Calibri" panose="020F0502020204030204" pitchFamily="34" charset="0"/>
                <a:ea typeface="Calibri" panose="020F0502020204030204" pitchFamily="34" charset="0"/>
                <a:cs typeface="Times New Roman" panose="02020603050405020304" pitchFamily="18" charset="0"/>
              </a:rPr>
              <a:t> : </a:t>
            </a:r>
            <a:r>
              <a:rPr lang="cs-CZ" sz="1600" i="1" dirty="0" err="1">
                <a:latin typeface="Calibri" panose="020F0502020204030204" pitchFamily="34" charset="0"/>
                <a:ea typeface="Calibri" panose="020F0502020204030204" pitchFamily="34" charset="0"/>
                <a:cs typeface="Times New Roman" panose="02020603050405020304" pitchFamily="18" charset="0"/>
              </a:rPr>
              <a:t>for</a:t>
            </a:r>
            <a:r>
              <a:rPr lang="cs-CZ" sz="1600" i="1" dirty="0">
                <a:latin typeface="Calibri" panose="020F0502020204030204" pitchFamily="34" charset="0"/>
                <a:ea typeface="Calibri" panose="020F0502020204030204" pitchFamily="34" charset="0"/>
                <a:cs typeface="Times New Roman" panose="02020603050405020304" pitchFamily="18" charset="0"/>
              </a:rPr>
              <a:t> </a:t>
            </a:r>
            <a:r>
              <a:rPr lang="cs-CZ" sz="1600" i="1" dirty="0" err="1">
                <a:latin typeface="Calibri" panose="020F0502020204030204" pitchFamily="34" charset="0"/>
                <a:ea typeface="Calibri" panose="020F0502020204030204" pitchFamily="34" charset="0"/>
                <a:cs typeface="Times New Roman" panose="02020603050405020304" pitchFamily="18" charset="0"/>
              </a:rPr>
              <a:t>the</a:t>
            </a:r>
            <a:r>
              <a:rPr lang="cs-CZ" sz="1600" i="1" dirty="0">
                <a:latin typeface="Calibri" panose="020F0502020204030204" pitchFamily="34" charset="0"/>
                <a:ea typeface="Calibri" panose="020F0502020204030204" pitchFamily="34" charset="0"/>
                <a:cs typeface="Times New Roman" panose="02020603050405020304" pitchFamily="18" charset="0"/>
              </a:rPr>
              <a:t> </a:t>
            </a:r>
            <a:r>
              <a:rPr lang="cs-CZ" sz="1600" i="1" dirty="0" err="1">
                <a:latin typeface="Calibri" panose="020F0502020204030204" pitchFamily="34" charset="0"/>
                <a:ea typeface="Calibri" panose="020F0502020204030204" pitchFamily="34" charset="0"/>
                <a:cs typeface="Times New Roman" panose="02020603050405020304" pitchFamily="18" charset="0"/>
              </a:rPr>
              <a:t>shaft</a:t>
            </a:r>
            <a:r>
              <a:rPr lang="cs-CZ" sz="1600" i="1" dirty="0">
                <a:latin typeface="Calibri" panose="020F0502020204030204" pitchFamily="34" charset="0"/>
                <a:ea typeface="Calibri" panose="020F0502020204030204" pitchFamily="34" charset="0"/>
                <a:cs typeface="Times New Roman" panose="02020603050405020304" pitchFamily="18" charset="0"/>
              </a:rPr>
              <a:t> </a:t>
            </a:r>
            <a:r>
              <a:rPr lang="cs-CZ" sz="1600" i="1" dirty="0" err="1">
                <a:latin typeface="Calibri" panose="020F0502020204030204" pitchFamily="34" charset="0"/>
                <a:ea typeface="Calibri" panose="020F0502020204030204" pitchFamily="34" charset="0"/>
                <a:cs typeface="Times New Roman" panose="02020603050405020304" pitchFamily="18" charset="0"/>
              </a:rPr>
              <a:t>they</a:t>
            </a:r>
            <a:r>
              <a:rPr lang="cs-CZ" sz="1600" i="1" dirty="0">
                <a:latin typeface="Calibri" panose="020F0502020204030204" pitchFamily="34" charset="0"/>
                <a:ea typeface="Calibri" panose="020F0502020204030204" pitchFamily="34" charset="0"/>
                <a:cs typeface="Times New Roman" panose="02020603050405020304" pitchFamily="18" charset="0"/>
              </a:rPr>
              <a:t> use </a:t>
            </a:r>
            <a:r>
              <a:rPr lang="cs-CZ" sz="1600" i="1" dirty="0" err="1">
                <a:latin typeface="Calibri" panose="020F0502020204030204" pitchFamily="34" charset="0"/>
                <a:ea typeface="Calibri" panose="020F0502020204030204" pitchFamily="34" charset="0"/>
                <a:cs typeface="Times New Roman" panose="02020603050405020304" pitchFamily="18" charset="0"/>
              </a:rPr>
              <a:t>is</a:t>
            </a:r>
            <a:r>
              <a:rPr lang="cs-CZ" sz="1600" i="1" dirty="0">
                <a:latin typeface="Calibri" panose="020F0502020204030204" pitchFamily="34" charset="0"/>
                <a:ea typeface="Calibri" panose="020F0502020204030204" pitchFamily="34" charset="0"/>
                <a:cs typeface="Times New Roman" panose="02020603050405020304" pitchFamily="18" charset="0"/>
              </a:rPr>
              <a:t> </a:t>
            </a:r>
            <a:r>
              <a:rPr lang="cs-CZ" sz="1600" i="1" dirty="0" err="1">
                <a:latin typeface="Calibri" panose="020F0502020204030204" pitchFamily="34" charset="0"/>
                <a:ea typeface="Calibri" panose="020F0502020204030204" pitchFamily="34" charset="0"/>
                <a:cs typeface="Times New Roman" panose="02020603050405020304" pitchFamily="18" charset="0"/>
              </a:rPr>
              <a:t>little</a:t>
            </a:r>
            <a:r>
              <a:rPr lang="cs-CZ" sz="1600" i="1" dirty="0">
                <a:latin typeface="Calibri" panose="020F0502020204030204" pitchFamily="34" charset="0"/>
                <a:ea typeface="Calibri" panose="020F0502020204030204" pitchFamily="34" charset="0"/>
                <a:cs typeface="Times New Roman" panose="02020603050405020304" pitchFamily="18" charset="0"/>
              </a:rPr>
              <a:t> </a:t>
            </a:r>
            <a:r>
              <a:rPr lang="cs-CZ" sz="1600" i="1" dirty="0" err="1">
                <a:latin typeface="Calibri" panose="020F0502020204030204" pitchFamily="34" charset="0"/>
                <a:ea typeface="Calibri" panose="020F0502020204030204" pitchFamily="34" charset="0"/>
                <a:cs typeface="Times New Roman" panose="02020603050405020304" pitchFamily="18" charset="0"/>
              </a:rPr>
              <a:t>short</a:t>
            </a:r>
            <a:r>
              <a:rPr lang="cs-CZ" sz="1600" i="1" dirty="0">
                <a:latin typeface="Calibri" panose="020F0502020204030204" pitchFamily="34" charset="0"/>
                <a:ea typeface="Calibri" panose="020F0502020204030204" pitchFamily="34" charset="0"/>
                <a:cs typeface="Times New Roman" panose="02020603050405020304" pitchFamily="18" charset="0"/>
              </a:rPr>
              <a:t> </a:t>
            </a:r>
            <a:r>
              <a:rPr lang="cs-CZ" sz="1600" i="1" dirty="0" err="1">
                <a:latin typeface="Calibri" panose="020F0502020204030204" pitchFamily="34" charset="0"/>
                <a:ea typeface="Calibri" panose="020F0502020204030204" pitchFamily="34" charset="0"/>
                <a:cs typeface="Times New Roman" panose="02020603050405020304" pitchFamily="18" charset="0"/>
              </a:rPr>
              <a:t>of</a:t>
            </a:r>
            <a:r>
              <a:rPr lang="cs-CZ" sz="1600" i="1" dirty="0">
                <a:latin typeface="Calibri" panose="020F0502020204030204" pitchFamily="34" charset="0"/>
                <a:ea typeface="Calibri" panose="020F0502020204030204" pitchFamily="34" charset="0"/>
                <a:cs typeface="Times New Roman" panose="02020603050405020304" pitchFamily="18" charset="0"/>
              </a:rPr>
              <a:t> </a:t>
            </a:r>
            <a:r>
              <a:rPr lang="cs-CZ" sz="1600" i="1" dirty="0" err="1">
                <a:latin typeface="Calibri" panose="020F0502020204030204" pitchFamily="34" charset="0"/>
                <a:ea typeface="Calibri" panose="020F0502020204030204" pitchFamily="34" charset="0"/>
                <a:cs typeface="Times New Roman" panose="02020603050405020304" pitchFamily="18" charset="0"/>
              </a:rPr>
              <a:t>being</a:t>
            </a:r>
            <a:r>
              <a:rPr lang="cs-CZ" sz="1600" i="1" dirty="0">
                <a:latin typeface="Calibri" panose="020F0502020204030204" pitchFamily="34" charset="0"/>
                <a:ea typeface="Calibri" panose="020F0502020204030204" pitchFamily="34" charset="0"/>
                <a:cs typeface="Times New Roman" panose="02020603050405020304" pitchFamily="18" charset="0"/>
              </a:rPr>
              <a:t> </a:t>
            </a:r>
            <a:r>
              <a:rPr lang="cs-CZ" sz="1600" i="1" dirty="0" err="1">
                <a:latin typeface="Calibri" panose="020F0502020204030204" pitchFamily="34" charset="0"/>
                <a:ea typeface="Calibri" panose="020F0502020204030204" pitchFamily="34" charset="0"/>
                <a:cs typeface="Times New Roman" panose="02020603050405020304" pitchFamily="18" charset="0"/>
              </a:rPr>
              <a:t>three</a:t>
            </a:r>
            <a:r>
              <a:rPr lang="cs-CZ" sz="1600" i="1" dirty="0">
                <a:latin typeface="Calibri" panose="020F0502020204030204" pitchFamily="34" charset="0"/>
                <a:ea typeface="Calibri" panose="020F0502020204030204" pitchFamily="34" charset="0"/>
                <a:cs typeface="Times New Roman" panose="02020603050405020304" pitchFamily="18" charset="0"/>
              </a:rPr>
              <a:t> </a:t>
            </a:r>
            <a:r>
              <a:rPr lang="cs-CZ" sz="1600" i="1" dirty="0" err="1">
                <a:latin typeface="Calibri" panose="020F0502020204030204" pitchFamily="34" charset="0"/>
                <a:ea typeface="Calibri" panose="020F0502020204030204" pitchFamily="34" charset="0"/>
                <a:cs typeface="Times New Roman" panose="02020603050405020304" pitchFamily="18" charset="0"/>
              </a:rPr>
              <a:t>yards</a:t>
            </a:r>
            <a:r>
              <a:rPr lang="cs-CZ" sz="1600" i="1" dirty="0">
                <a:latin typeface="Calibri" panose="020F0502020204030204" pitchFamily="34" charset="0"/>
                <a:ea typeface="Calibri" panose="020F0502020204030204" pitchFamily="34" charset="0"/>
                <a:cs typeface="Times New Roman" panose="02020603050405020304" pitchFamily="18" charset="0"/>
              </a:rPr>
              <a:t> long, and </a:t>
            </a:r>
            <a:r>
              <a:rPr lang="cs-CZ" sz="1600" i="1" dirty="0" err="1">
                <a:latin typeface="Calibri" panose="020F0502020204030204" pitchFamily="34" charset="0"/>
                <a:ea typeface="Calibri" panose="020F0502020204030204" pitchFamily="34" charset="0"/>
                <a:cs typeface="Times New Roman" panose="02020603050405020304" pitchFamily="18" charset="0"/>
              </a:rPr>
              <a:t>there</a:t>
            </a:r>
            <a:r>
              <a:rPr lang="cs-CZ" sz="1600" i="1" dirty="0">
                <a:latin typeface="Calibri" panose="020F0502020204030204" pitchFamily="34" charset="0"/>
                <a:ea typeface="Calibri" panose="020F0502020204030204" pitchFamily="34" charset="0"/>
                <a:cs typeface="Times New Roman" panose="02020603050405020304" pitchFamily="18" charset="0"/>
              </a:rPr>
              <a:t> </a:t>
            </a:r>
            <a:r>
              <a:rPr lang="cs-CZ" sz="1600" i="1" dirty="0" err="1">
                <a:latin typeface="Calibri" panose="020F0502020204030204" pitchFamily="34" charset="0"/>
                <a:ea typeface="Calibri" panose="020F0502020204030204" pitchFamily="34" charset="0"/>
                <a:cs typeface="Times New Roman" panose="02020603050405020304" pitchFamily="18" charset="0"/>
              </a:rPr>
              <a:t>is</a:t>
            </a:r>
            <a:r>
              <a:rPr lang="cs-CZ" sz="1600" i="1" dirty="0">
                <a:latin typeface="Calibri" panose="020F0502020204030204" pitchFamily="34" charset="0"/>
                <a:ea typeface="Calibri" panose="020F0502020204030204" pitchFamily="34" charset="0"/>
                <a:cs typeface="Times New Roman" panose="02020603050405020304" pitchFamily="18" charset="0"/>
              </a:rPr>
              <a:t> </a:t>
            </a:r>
            <a:r>
              <a:rPr lang="cs-CZ" sz="1600" i="1" dirty="0" err="1">
                <a:latin typeface="Calibri" panose="020F0502020204030204" pitchFamily="34" charset="0"/>
                <a:ea typeface="Calibri" panose="020F0502020204030204" pitchFamily="34" charset="0"/>
                <a:cs typeface="Times New Roman" panose="02020603050405020304" pitchFamily="18" charset="0"/>
              </a:rPr>
              <a:t>nothing</a:t>
            </a:r>
            <a:r>
              <a:rPr lang="cs-CZ" sz="1600" i="1" dirty="0">
                <a:latin typeface="Calibri" panose="020F0502020204030204" pitchFamily="34" charset="0"/>
                <a:ea typeface="Calibri" panose="020F0502020204030204" pitchFamily="34" charset="0"/>
                <a:cs typeface="Times New Roman" panose="02020603050405020304" pitchFamily="18" charset="0"/>
              </a:rPr>
              <a:t> </a:t>
            </a:r>
            <a:r>
              <a:rPr lang="cs-CZ" sz="1600" i="1" dirty="0" err="1">
                <a:latin typeface="Calibri" panose="020F0502020204030204" pitchFamily="34" charset="0"/>
                <a:ea typeface="Calibri" panose="020F0502020204030204" pitchFamily="34" charset="0"/>
                <a:cs typeface="Times New Roman" panose="02020603050405020304" pitchFamily="18" charset="0"/>
              </a:rPr>
              <a:t>which</a:t>
            </a:r>
            <a:r>
              <a:rPr lang="cs-CZ" sz="1600" i="1" dirty="0">
                <a:latin typeface="Calibri" panose="020F0502020204030204" pitchFamily="34" charset="0"/>
                <a:ea typeface="Calibri" panose="020F0502020204030204" pitchFamily="34" charset="0"/>
                <a:cs typeface="Times New Roman" panose="02020603050405020304" pitchFamily="18" charset="0"/>
              </a:rPr>
              <a:t> </a:t>
            </a:r>
            <a:r>
              <a:rPr lang="cs-CZ" sz="1600" i="1" dirty="0" err="1">
                <a:latin typeface="Calibri" panose="020F0502020204030204" pitchFamily="34" charset="0"/>
                <a:ea typeface="Calibri" panose="020F0502020204030204" pitchFamily="34" charset="0"/>
                <a:cs typeface="Times New Roman" panose="02020603050405020304" pitchFamily="18" charset="0"/>
              </a:rPr>
              <a:t>can</a:t>
            </a:r>
            <a:r>
              <a:rPr lang="cs-CZ" sz="1600" i="1" dirty="0">
                <a:latin typeface="Calibri" panose="020F0502020204030204" pitchFamily="34" charset="0"/>
                <a:ea typeface="Calibri" panose="020F0502020204030204" pitchFamily="34" charset="0"/>
                <a:cs typeface="Times New Roman" panose="02020603050405020304" pitchFamily="18" charset="0"/>
              </a:rPr>
              <a:t> </a:t>
            </a:r>
            <a:r>
              <a:rPr lang="cs-CZ" sz="1600" i="1" dirty="0" err="1">
                <a:latin typeface="Calibri" panose="020F0502020204030204" pitchFamily="34" charset="0"/>
                <a:ea typeface="Calibri" panose="020F0502020204030204" pitchFamily="34" charset="0"/>
                <a:cs typeface="Times New Roman" panose="02020603050405020304" pitchFamily="18" charset="0"/>
              </a:rPr>
              <a:t>resist</a:t>
            </a:r>
            <a:r>
              <a:rPr lang="cs-CZ" sz="1600" i="1" dirty="0">
                <a:latin typeface="Calibri" panose="020F0502020204030204" pitchFamily="34" charset="0"/>
                <a:ea typeface="Calibri" panose="020F0502020204030204" pitchFamily="34" charset="0"/>
                <a:cs typeface="Times New Roman" panose="02020603050405020304" pitchFamily="18" charset="0"/>
              </a:rPr>
              <a:t> </a:t>
            </a:r>
            <a:r>
              <a:rPr lang="cs-CZ" sz="1600" i="1" dirty="0" err="1">
                <a:latin typeface="Calibri" panose="020F0502020204030204" pitchFamily="34" charset="0"/>
                <a:ea typeface="Calibri" panose="020F0502020204030204" pitchFamily="34" charset="0"/>
                <a:cs typeface="Times New Roman" panose="02020603050405020304" pitchFamily="18" charset="0"/>
              </a:rPr>
              <a:t>an</a:t>
            </a:r>
            <a:r>
              <a:rPr lang="cs-CZ" sz="1600" i="1" dirty="0">
                <a:latin typeface="Calibri" panose="020F0502020204030204" pitchFamily="34" charset="0"/>
                <a:ea typeface="Calibri" panose="020F0502020204030204" pitchFamily="34" charset="0"/>
                <a:cs typeface="Times New Roman" panose="02020603050405020304" pitchFamily="18" charset="0"/>
              </a:rPr>
              <a:t> Indian </a:t>
            </a:r>
            <a:r>
              <a:rPr lang="cs-CZ" sz="1600" i="1" dirty="0" err="1">
                <a:latin typeface="Calibri" panose="020F0502020204030204" pitchFamily="34" charset="0"/>
                <a:ea typeface="Calibri" panose="020F0502020204030204" pitchFamily="34" charset="0"/>
                <a:cs typeface="Times New Roman" panose="02020603050405020304" pitchFamily="18" charset="0"/>
              </a:rPr>
              <a:t>archer‘s</a:t>
            </a:r>
            <a:r>
              <a:rPr lang="cs-CZ" sz="1600" i="1" dirty="0">
                <a:latin typeface="Calibri" panose="020F0502020204030204" pitchFamily="34" charset="0"/>
                <a:ea typeface="Calibri" panose="020F0502020204030204" pitchFamily="34" charset="0"/>
                <a:cs typeface="Times New Roman" panose="02020603050405020304" pitchFamily="18" charset="0"/>
              </a:rPr>
              <a:t> shot, </a:t>
            </a:r>
            <a:r>
              <a:rPr lang="cs-CZ" sz="1600" i="1" dirty="0" err="1">
                <a:latin typeface="Calibri" panose="020F0502020204030204" pitchFamily="34" charset="0"/>
                <a:ea typeface="Calibri" panose="020F0502020204030204" pitchFamily="34" charset="0"/>
                <a:cs typeface="Times New Roman" panose="02020603050405020304" pitchFamily="18" charset="0"/>
              </a:rPr>
              <a:t>neither</a:t>
            </a:r>
            <a:r>
              <a:rPr lang="cs-CZ" sz="1600" i="1" dirty="0">
                <a:latin typeface="Calibri" panose="020F0502020204030204" pitchFamily="34" charset="0"/>
                <a:ea typeface="Calibri" panose="020F0502020204030204" pitchFamily="34" charset="0"/>
                <a:cs typeface="Times New Roman" panose="02020603050405020304" pitchFamily="18" charset="0"/>
              </a:rPr>
              <a:t> </a:t>
            </a:r>
            <a:r>
              <a:rPr lang="cs-CZ" sz="1600" i="1" dirty="0" err="1">
                <a:latin typeface="Calibri" panose="020F0502020204030204" pitchFamily="34" charset="0"/>
                <a:ea typeface="Calibri" panose="020F0502020204030204" pitchFamily="34" charset="0"/>
                <a:cs typeface="Times New Roman" panose="02020603050405020304" pitchFamily="18" charset="0"/>
              </a:rPr>
              <a:t>shield</a:t>
            </a:r>
            <a:r>
              <a:rPr lang="cs-CZ" sz="1600" i="1" dirty="0">
                <a:latin typeface="Calibri" panose="020F0502020204030204" pitchFamily="34" charset="0"/>
                <a:ea typeface="Calibri" panose="020F0502020204030204" pitchFamily="34" charset="0"/>
                <a:cs typeface="Times New Roman" panose="02020603050405020304" pitchFamily="18" charset="0"/>
              </a:rPr>
              <a:t> nor </a:t>
            </a:r>
            <a:r>
              <a:rPr lang="cs-CZ" sz="1600" i="1" dirty="0" err="1">
                <a:latin typeface="Calibri" panose="020F0502020204030204" pitchFamily="34" charset="0"/>
                <a:ea typeface="Calibri" panose="020F0502020204030204" pitchFamily="34" charset="0"/>
                <a:cs typeface="Times New Roman" panose="02020603050405020304" pitchFamily="18" charset="0"/>
              </a:rPr>
              <a:t>breastplate</a:t>
            </a:r>
            <a:r>
              <a:rPr lang="cs-CZ" sz="1600" i="1" dirty="0">
                <a:latin typeface="Calibri" panose="020F0502020204030204" pitchFamily="34" charset="0"/>
                <a:ea typeface="Calibri" panose="020F0502020204030204" pitchFamily="34" charset="0"/>
                <a:cs typeface="Times New Roman" panose="02020603050405020304" pitchFamily="18" charset="0"/>
              </a:rPr>
              <a:t>, nor any </a:t>
            </a:r>
            <a:r>
              <a:rPr lang="cs-CZ" sz="1600" i="1" dirty="0" err="1">
                <a:latin typeface="Calibri" panose="020F0502020204030204" pitchFamily="34" charset="0"/>
                <a:ea typeface="Calibri" panose="020F0502020204030204" pitchFamily="34" charset="0"/>
                <a:cs typeface="Times New Roman" panose="02020603050405020304" pitchFamily="18" charset="0"/>
              </a:rPr>
              <a:t>stronger</a:t>
            </a:r>
            <a:r>
              <a:rPr lang="cs-CZ" sz="1600" i="1" dirty="0">
                <a:latin typeface="Calibri" panose="020F0502020204030204" pitchFamily="34" charset="0"/>
                <a:ea typeface="Calibri" panose="020F0502020204030204" pitchFamily="34" charset="0"/>
                <a:cs typeface="Times New Roman" panose="02020603050405020304" pitchFamily="18" charset="0"/>
              </a:rPr>
              <a:t> </a:t>
            </a:r>
            <a:r>
              <a:rPr lang="cs-CZ" sz="1600" i="1" dirty="0" err="1">
                <a:latin typeface="Calibri" panose="020F0502020204030204" pitchFamily="34" charset="0"/>
                <a:ea typeface="Calibri" panose="020F0502020204030204" pitchFamily="34" charset="0"/>
                <a:cs typeface="Times New Roman" panose="02020603050405020304" pitchFamily="18" charset="0"/>
              </a:rPr>
              <a:t>defence</a:t>
            </a:r>
            <a:r>
              <a:rPr lang="cs-CZ" sz="1600" i="1" dirty="0">
                <a:latin typeface="Calibri" panose="020F0502020204030204" pitchFamily="34" charset="0"/>
                <a:ea typeface="Calibri" panose="020F0502020204030204" pitchFamily="34" charset="0"/>
                <a:cs typeface="Times New Roman" panose="02020603050405020304" pitchFamily="18" charset="0"/>
              </a:rPr>
              <a:t> </a:t>
            </a:r>
            <a:r>
              <a:rPr lang="cs-CZ" sz="1600" i="1" dirty="0" err="1">
                <a:latin typeface="Calibri" panose="020F0502020204030204" pitchFamily="34" charset="0"/>
                <a:ea typeface="Calibri" panose="020F0502020204030204" pitchFamily="34" charset="0"/>
                <a:cs typeface="Times New Roman" panose="02020603050405020304" pitchFamily="18" charset="0"/>
              </a:rPr>
              <a:t>if</a:t>
            </a:r>
            <a:r>
              <a:rPr lang="cs-CZ" sz="1600" i="1" dirty="0">
                <a:latin typeface="Calibri" panose="020F0502020204030204" pitchFamily="34" charset="0"/>
                <a:ea typeface="Calibri" panose="020F0502020204030204" pitchFamily="34" charset="0"/>
                <a:cs typeface="Times New Roman" panose="02020603050405020304" pitchFamily="18" charset="0"/>
              </a:rPr>
              <a:t> such </a:t>
            </a:r>
            <a:r>
              <a:rPr lang="cs-CZ" sz="1600" i="1" dirty="0" err="1">
                <a:latin typeface="Calibri" panose="020F0502020204030204" pitchFamily="34" charset="0"/>
                <a:ea typeface="Calibri" panose="020F0502020204030204" pitchFamily="34" charset="0"/>
                <a:cs typeface="Times New Roman" panose="02020603050405020304" pitchFamily="18" charset="0"/>
              </a:rPr>
              <a:t>there</a:t>
            </a:r>
            <a:r>
              <a:rPr lang="cs-CZ" sz="1600" i="1" dirty="0">
                <a:latin typeface="Calibri" panose="020F0502020204030204" pitchFamily="34" charset="0"/>
                <a:ea typeface="Calibri" panose="020F0502020204030204" pitchFamily="34" charset="0"/>
                <a:cs typeface="Times New Roman" panose="02020603050405020304" pitchFamily="18" charset="0"/>
              </a:rPr>
              <a:t> </a:t>
            </a:r>
            <a:r>
              <a:rPr lang="cs-CZ" sz="1600" i="1" dirty="0" err="1">
                <a:latin typeface="Calibri" panose="020F0502020204030204" pitchFamily="34" charset="0"/>
                <a:ea typeface="Calibri" panose="020F0502020204030204" pitchFamily="34" charset="0"/>
                <a:cs typeface="Times New Roman" panose="02020603050405020304" pitchFamily="18" charset="0"/>
              </a:rPr>
              <a:t>be</a:t>
            </a:r>
            <a:r>
              <a:rPr lang="cs-CZ" sz="1600" i="1" dirty="0">
                <a:latin typeface="Calibri" panose="020F0502020204030204" pitchFamily="34" charset="0"/>
                <a:ea typeface="Calibri" panose="020F0502020204030204" pitchFamily="34" charset="0"/>
                <a:cs typeface="Times New Roman" panose="02020603050405020304" pitchFamily="18" charset="0"/>
              </a:rPr>
              <a:t>.“				</a:t>
            </a:r>
            <a:r>
              <a:rPr lang="cs-CZ" sz="1600" i="1" dirty="0" err="1">
                <a:latin typeface="Calibri" panose="020F0502020204030204" pitchFamily="34" charset="0"/>
                <a:ea typeface="Calibri" panose="020F0502020204030204" pitchFamily="34" charset="0"/>
                <a:cs typeface="Times New Roman" panose="02020603050405020304" pitchFamily="18" charset="0"/>
              </a:rPr>
              <a:t>Arr</a:t>
            </a:r>
            <a:r>
              <a:rPr lang="cs-CZ" sz="1600" i="1" dirty="0">
                <a:latin typeface="Calibri" panose="020F0502020204030204" pitchFamily="34" charset="0"/>
                <a:ea typeface="Calibri" panose="020F0502020204030204" pitchFamily="34" charset="0"/>
                <a:cs typeface="Times New Roman" panose="02020603050405020304" pitchFamily="18" charset="0"/>
              </a:rPr>
              <a:t>. </a:t>
            </a:r>
            <a:r>
              <a:rPr lang="cs-CZ" sz="1600" i="1" dirty="0" err="1">
                <a:latin typeface="Calibri" panose="020F0502020204030204" pitchFamily="34" charset="0"/>
                <a:ea typeface="Calibri" panose="020F0502020204030204" pitchFamily="34" charset="0"/>
                <a:cs typeface="Times New Roman" panose="02020603050405020304" pitchFamily="18" charset="0"/>
              </a:rPr>
              <a:t>Indica</a:t>
            </a:r>
            <a:r>
              <a:rPr lang="cs-CZ" sz="1600" i="1" dirty="0">
                <a:latin typeface="Calibri" panose="020F0502020204030204" pitchFamily="34" charset="0"/>
                <a:ea typeface="Calibri" panose="020F0502020204030204" pitchFamily="34" charset="0"/>
                <a:cs typeface="Times New Roman" panose="02020603050405020304" pitchFamily="18" charset="0"/>
              </a:rPr>
              <a:t> XVI.</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r>
              <a:rPr lang="cs-CZ" sz="1800" dirty="0">
                <a:effectLst/>
                <a:latin typeface="Calibri" panose="020F0502020204030204" pitchFamily="34" charset="0"/>
                <a:ea typeface="Calibri" panose="020F0502020204030204" pitchFamily="34" charset="0"/>
                <a:cs typeface="Times New Roman" panose="02020603050405020304" pitchFamily="18" charset="0"/>
              </a:rPr>
              <a:t>Podle reliéfů nosili lučištníci na levé ruce nátepník a možná i nějaký chránič na prsty na pravé ruce</a:t>
            </a:r>
          </a:p>
          <a:p>
            <a:r>
              <a:rPr lang="cs-CZ" sz="1800" dirty="0"/>
              <a:t>Jak bojovníci se štítem, tak také lučištníci byli vybaveni sekundární zbraní – krátkým mečem, nejspíš </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mandalagra</a:t>
            </a: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a:effectLst/>
                <a:latin typeface="Calibri" panose="020F0502020204030204" pitchFamily="34" charset="0"/>
                <a:ea typeface="Calibri" panose="020F0502020204030204" pitchFamily="34" charset="0"/>
                <a:cs typeface="Times New Roman" panose="02020603050405020304" pitchFamily="18" charset="0"/>
              </a:rPr>
              <a:t>nebo </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nistrimsa</a:t>
            </a:r>
            <a:endParaRPr lang="cs-CZ" sz="1800" dirty="0"/>
          </a:p>
        </p:txBody>
      </p:sp>
      <p:pic>
        <p:nvPicPr>
          <p:cNvPr id="6" name="Obrázek 5" descr="Obsah obrázku perokresba&#10;&#10;Popis byl vytvořen automaticky">
            <a:extLst>
              <a:ext uri="{FF2B5EF4-FFF2-40B4-BE49-F238E27FC236}">
                <a16:creationId xmlns:a16="http://schemas.microsoft.com/office/drawing/2014/main" id="{871F273C-34AB-43B4-AE79-A5D0755E27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4604" y="1256145"/>
            <a:ext cx="3989994" cy="5033530"/>
          </a:xfrm>
          <a:prstGeom prst="rect">
            <a:avLst/>
          </a:prstGeom>
        </p:spPr>
      </p:pic>
    </p:spTree>
    <p:extLst>
      <p:ext uri="{BB962C8B-B14F-4D97-AF65-F5344CB8AC3E}">
        <p14:creationId xmlns:p14="http://schemas.microsoft.com/office/powerpoint/2010/main" val="1380163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8ADD28-A7B3-4068-A67C-7F156B4C5B93}"/>
              </a:ext>
            </a:extLst>
          </p:cNvPr>
          <p:cNvSpPr>
            <a:spLocks noGrp="1"/>
          </p:cNvSpPr>
          <p:nvPr>
            <p:ph type="title"/>
          </p:nvPr>
        </p:nvSpPr>
        <p:spPr/>
        <p:txBody>
          <a:bodyPr/>
          <a:lstStyle/>
          <a:p>
            <a:r>
              <a:rPr lang="cs-CZ" dirty="0"/>
              <a:t>Prameny</a:t>
            </a:r>
          </a:p>
        </p:txBody>
      </p:sp>
      <p:sp>
        <p:nvSpPr>
          <p:cNvPr id="3" name="Zástupný obsah 2">
            <a:extLst>
              <a:ext uri="{FF2B5EF4-FFF2-40B4-BE49-F238E27FC236}">
                <a16:creationId xmlns:a16="http://schemas.microsoft.com/office/drawing/2014/main" id="{176DCD38-C2D2-482C-AE46-89D862DA5141}"/>
              </a:ext>
            </a:extLst>
          </p:cNvPr>
          <p:cNvSpPr>
            <a:spLocks noGrp="1"/>
          </p:cNvSpPr>
          <p:nvPr>
            <p:ph idx="1"/>
          </p:nvPr>
        </p:nvSpPr>
        <p:spPr/>
        <p:txBody>
          <a:bodyPr>
            <a:normAutofit fontScale="92500" lnSpcReduction="20000"/>
          </a:bodyPr>
          <a:lstStyle/>
          <a:p>
            <a:r>
              <a:rPr lang="cs-CZ" dirty="0"/>
              <a:t>Védské období</a:t>
            </a:r>
          </a:p>
          <a:p>
            <a:pPr lvl="1"/>
            <a:r>
              <a:rPr lang="cs-CZ" dirty="0"/>
              <a:t>Védy – </a:t>
            </a:r>
            <a:r>
              <a:rPr lang="cs-CZ" b="1" dirty="0" err="1"/>
              <a:t>Rgvéda</a:t>
            </a:r>
            <a:r>
              <a:rPr lang="cs-CZ" dirty="0"/>
              <a:t> (hymny), </a:t>
            </a:r>
            <a:r>
              <a:rPr lang="cs-CZ" b="1" dirty="0" err="1"/>
              <a:t>Atharvavéda</a:t>
            </a:r>
            <a:r>
              <a:rPr lang="cs-CZ" dirty="0"/>
              <a:t> (zaklínadla a magické formule), </a:t>
            </a:r>
            <a:r>
              <a:rPr lang="cs-CZ" b="1" dirty="0" err="1"/>
              <a:t>Jadžurvéda</a:t>
            </a:r>
            <a:r>
              <a:rPr lang="cs-CZ" dirty="0"/>
              <a:t> (obětní formule), </a:t>
            </a:r>
            <a:r>
              <a:rPr lang="cs-CZ" b="1" dirty="0" err="1"/>
              <a:t>Sámavéda</a:t>
            </a:r>
            <a:r>
              <a:rPr lang="cs-CZ" dirty="0"/>
              <a:t> (nápěvy) – náboženské texty původně ústně předávané a ústně kodifikované mezi lety 1500 – 500 př. Kr.</a:t>
            </a:r>
          </a:p>
          <a:p>
            <a:pPr lvl="1"/>
            <a:r>
              <a:rPr lang="cs-CZ" dirty="0"/>
              <a:t>Eposy – </a:t>
            </a:r>
            <a:r>
              <a:rPr lang="cs-CZ" b="1" dirty="0"/>
              <a:t>Mahábhárata</a:t>
            </a:r>
            <a:r>
              <a:rPr lang="cs-CZ" dirty="0"/>
              <a:t> (jádro příběhu spadá do védského období cca 1000 př. Kr., </a:t>
            </a:r>
            <a:r>
              <a:rPr lang="cs-CZ" dirty="0" err="1"/>
              <a:t>sepání</a:t>
            </a:r>
            <a:r>
              <a:rPr lang="cs-CZ" dirty="0"/>
              <a:t> mezi 4. st. př. Kr. – 4st. po. Kr.), </a:t>
            </a:r>
            <a:r>
              <a:rPr lang="cs-CZ" b="1" dirty="0"/>
              <a:t>Rámájana</a:t>
            </a:r>
            <a:r>
              <a:rPr lang="cs-CZ" dirty="0"/>
              <a:t> (původ pověsti je také datován do védského období, sepsání pak mezi 4.-2. st. př. Kr. a pozdější dodatky dokonce ve 2. st. po Kr.)</a:t>
            </a:r>
          </a:p>
          <a:p>
            <a:pPr lvl="1"/>
            <a:endParaRPr lang="cs-CZ" dirty="0"/>
          </a:p>
          <a:p>
            <a:r>
              <a:rPr lang="cs-CZ" dirty="0" err="1"/>
              <a:t>Maurjská</a:t>
            </a:r>
            <a:r>
              <a:rPr lang="cs-CZ" dirty="0"/>
              <a:t> dynastie</a:t>
            </a:r>
          </a:p>
          <a:p>
            <a:pPr lvl="1"/>
            <a:r>
              <a:rPr lang="cs-CZ" b="1" dirty="0" err="1"/>
              <a:t>Arthašástra</a:t>
            </a:r>
            <a:r>
              <a:rPr lang="cs-CZ" dirty="0"/>
              <a:t> – patrně </a:t>
            </a:r>
            <a:r>
              <a:rPr lang="cs-CZ" dirty="0" err="1"/>
              <a:t>Kautilja</a:t>
            </a:r>
            <a:r>
              <a:rPr lang="cs-CZ" dirty="0"/>
              <a:t> (zhruba 350-283 př. Kr.)</a:t>
            </a:r>
          </a:p>
          <a:p>
            <a:pPr lvl="1"/>
            <a:r>
              <a:rPr lang="cs-CZ" dirty="0"/>
              <a:t>Řecké prameny – </a:t>
            </a:r>
            <a:r>
              <a:rPr lang="cs-CZ" b="1" dirty="0" err="1"/>
              <a:t>Arrioanos</a:t>
            </a:r>
            <a:r>
              <a:rPr lang="cs-CZ" dirty="0"/>
              <a:t> (95-175 n. l. – Alexandrova anabase), </a:t>
            </a:r>
            <a:r>
              <a:rPr lang="cs-CZ" b="1" dirty="0" err="1"/>
              <a:t>Megasthenes</a:t>
            </a:r>
            <a:r>
              <a:rPr lang="cs-CZ" dirty="0"/>
              <a:t> (350-290 př. Kr. – vyslanec na dvoře </a:t>
            </a:r>
            <a:r>
              <a:rPr lang="cs-CZ" dirty="0" err="1"/>
              <a:t>Čandragupty</a:t>
            </a:r>
            <a:r>
              <a:rPr lang="cs-CZ" dirty="0"/>
              <a:t> </a:t>
            </a:r>
            <a:r>
              <a:rPr lang="cs-CZ" dirty="0" err="1"/>
              <a:t>Maurjy</a:t>
            </a:r>
            <a:r>
              <a:rPr lang="cs-CZ" dirty="0"/>
              <a:t> - </a:t>
            </a:r>
            <a:r>
              <a:rPr lang="cs-CZ" b="1" dirty="0" err="1"/>
              <a:t>Indika</a:t>
            </a:r>
            <a:r>
              <a:rPr lang="cs-CZ" dirty="0"/>
              <a:t>), </a:t>
            </a:r>
            <a:r>
              <a:rPr lang="cs-CZ" b="1" dirty="0" err="1"/>
              <a:t>Curtius</a:t>
            </a:r>
            <a:r>
              <a:rPr lang="cs-CZ" b="1" dirty="0"/>
              <a:t> </a:t>
            </a:r>
            <a:r>
              <a:rPr lang="cs-CZ" b="1" dirty="0" err="1"/>
              <a:t>Rufus</a:t>
            </a:r>
            <a:r>
              <a:rPr lang="cs-CZ" b="1" dirty="0"/>
              <a:t> </a:t>
            </a:r>
            <a:r>
              <a:rPr lang="cs-CZ" dirty="0"/>
              <a:t>(1. st. n. l. – Dějiny Alexandra Velikého), </a:t>
            </a:r>
            <a:r>
              <a:rPr lang="cs-CZ" b="1" dirty="0" err="1"/>
              <a:t>Plutarchos</a:t>
            </a:r>
            <a:r>
              <a:rPr lang="cs-CZ" dirty="0"/>
              <a:t> (46 – 127 n.l. Alexander Veliký)</a:t>
            </a:r>
          </a:p>
          <a:p>
            <a:endParaRPr lang="cs-CZ" dirty="0"/>
          </a:p>
        </p:txBody>
      </p:sp>
    </p:spTree>
    <p:extLst>
      <p:ext uri="{BB962C8B-B14F-4D97-AF65-F5344CB8AC3E}">
        <p14:creationId xmlns:p14="http://schemas.microsoft.com/office/powerpoint/2010/main" val="83832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71383E-6C54-4A37-A8C7-0A7C34937F3F}"/>
              </a:ext>
            </a:extLst>
          </p:cNvPr>
          <p:cNvSpPr>
            <a:spLocks noGrp="1"/>
          </p:cNvSpPr>
          <p:nvPr>
            <p:ph type="title"/>
          </p:nvPr>
        </p:nvSpPr>
        <p:spPr/>
        <p:txBody>
          <a:bodyPr/>
          <a:lstStyle/>
          <a:p>
            <a:r>
              <a:rPr lang="cs-CZ" b="1" dirty="0"/>
              <a:t>Jízda (</a:t>
            </a:r>
            <a:r>
              <a:rPr lang="cs-CZ" b="1" dirty="0" err="1"/>
              <a:t>kulam</a:t>
            </a:r>
            <a:r>
              <a:rPr lang="cs-CZ" b="1" dirty="0"/>
              <a:t>)</a:t>
            </a:r>
          </a:p>
        </p:txBody>
      </p:sp>
      <p:pic>
        <p:nvPicPr>
          <p:cNvPr id="7" name="Obrázek 6" descr="Obsah obrázku text, panenka&#10;&#10;Popis byl vytvořen automaticky">
            <a:extLst>
              <a:ext uri="{FF2B5EF4-FFF2-40B4-BE49-F238E27FC236}">
                <a16:creationId xmlns:a16="http://schemas.microsoft.com/office/drawing/2014/main" id="{99CC813A-1E24-4B28-BFC5-1CD66C1B3A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9566" y="1027906"/>
            <a:ext cx="4122420" cy="5059680"/>
          </a:xfrm>
          <a:prstGeom prst="rect">
            <a:avLst/>
          </a:prstGeom>
        </p:spPr>
      </p:pic>
      <p:sp>
        <p:nvSpPr>
          <p:cNvPr id="4" name="Zástupný obsah 3">
            <a:extLst>
              <a:ext uri="{FF2B5EF4-FFF2-40B4-BE49-F238E27FC236}">
                <a16:creationId xmlns:a16="http://schemas.microsoft.com/office/drawing/2014/main" id="{78F561FC-2EB8-4BE9-A9DC-E0C0490CDE6D}"/>
              </a:ext>
            </a:extLst>
          </p:cNvPr>
          <p:cNvSpPr>
            <a:spLocks noGrp="1"/>
          </p:cNvSpPr>
          <p:nvPr>
            <p:ph idx="1"/>
          </p:nvPr>
        </p:nvSpPr>
        <p:spPr>
          <a:xfrm>
            <a:off x="838200" y="1455938"/>
            <a:ext cx="6530266" cy="4721025"/>
          </a:xfrm>
        </p:spPr>
        <p:txBody>
          <a:bodyPr>
            <a:normAutofit fontScale="77500" lnSpcReduction="20000"/>
          </a:bodyPr>
          <a:lstStyle/>
          <a:p>
            <a:r>
              <a:rPr lang="cs-CZ" sz="2400" dirty="0"/>
              <a:t>Význam jízdy se postupem času stupňoval a již ve 4 st. př. n. l. lze pozorovat její užitečnost oproti válečným vozům, i přes to se nikdy nestala hlavní silou indické armády</a:t>
            </a:r>
          </a:p>
          <a:p>
            <a:r>
              <a:rPr lang="cs-CZ" sz="2400" dirty="0"/>
              <a:t>Prameny popisují její činnost a úkoly následovně:</a:t>
            </a:r>
          </a:p>
          <a:p>
            <a:r>
              <a:rPr lang="cs-CZ" sz="2300" i="1" dirty="0"/>
              <a:t>„Nájezd, objíždění, prorážení, ústup, zpevnění pozic po útoku, sevření jako obručí, nepravidelný pohyb, obkroužení, rozprášení, návrat zpět po předstíraném útěku, ochrana rozbitých jednotek podél bitevní linie, vpředu, na bocích i vzadu a pronásledování rozbitých jednotek nepřítele – to je bojová činnost jízdy.“ 					</a:t>
            </a:r>
            <a:r>
              <a:rPr lang="cs-CZ" sz="2300" i="1" dirty="0" err="1">
                <a:effectLst/>
                <a:ea typeface="Calibri" panose="020F0502020204030204" pitchFamily="34" charset="0"/>
                <a:cs typeface="Times New Roman" panose="02020603050405020304" pitchFamily="18" charset="0"/>
              </a:rPr>
              <a:t>Arthašastra</a:t>
            </a:r>
            <a:r>
              <a:rPr lang="cs-CZ" sz="2300" i="1" dirty="0">
                <a:effectLst/>
                <a:ea typeface="Calibri" panose="020F0502020204030204" pitchFamily="34" charset="0"/>
                <a:cs typeface="Times New Roman" panose="02020603050405020304" pitchFamily="18" charset="0"/>
              </a:rPr>
              <a:t> X.157</a:t>
            </a:r>
          </a:p>
          <a:p>
            <a:pPr marL="0" indent="0">
              <a:buNone/>
            </a:pPr>
            <a:endParaRPr lang="cs-CZ" sz="2300" i="1" dirty="0">
              <a:effectLst/>
              <a:ea typeface="Calibri" panose="020F0502020204030204" pitchFamily="34" charset="0"/>
              <a:cs typeface="Times New Roman" panose="02020603050405020304" pitchFamily="18" charset="0"/>
            </a:endParaRPr>
          </a:p>
          <a:p>
            <a:r>
              <a:rPr lang="cs-CZ" sz="2300" i="1" dirty="0">
                <a:ea typeface="Calibri" panose="020F0502020204030204" pitchFamily="34" charset="0"/>
                <a:cs typeface="Times New Roman" panose="02020603050405020304" pitchFamily="18" charset="0"/>
              </a:rPr>
              <a:t>„Provádět průzkum území, zastávek a lesů, vybírat trasy bez nerovností, s vodou, brody, s vyhovujícím větrem a slunečními paprsky, ničit nebo ochraňovat zásoby a zálohy, zajišťovat a upevňovat vojsko, podnikat výpady, bránit nepříteli jakoby roztaženýma </a:t>
            </a:r>
            <a:r>
              <a:rPr lang="cs-CZ" sz="2300" i="1" dirty="0" err="1">
                <a:ea typeface="Calibri" panose="020F0502020204030204" pitchFamily="34" charset="0"/>
                <a:cs typeface="Times New Roman" panose="02020603050405020304" pitchFamily="18" charset="0"/>
              </a:rPr>
              <a:t>pažema</a:t>
            </a:r>
            <a:r>
              <a:rPr lang="cs-CZ" sz="2300" i="1" dirty="0">
                <a:ea typeface="Calibri" panose="020F0502020204030204" pitchFamily="34" charset="0"/>
                <a:cs typeface="Times New Roman" panose="02020603050405020304" pitchFamily="18" charset="0"/>
              </a:rPr>
              <a:t>, zasazovat první údery, vnikat, provádět průlomy, povzbuzovat, zajímat, vyprošťovat, měnit trasu, pronásledování, odvážet prince do bezpečí, přepadat z </a:t>
            </a:r>
            <a:r>
              <a:rPr lang="cs-CZ" sz="2300" i="1" dirty="0" err="1">
                <a:ea typeface="Calibri" panose="020F0502020204030204" pitchFamily="34" charset="0"/>
                <a:cs typeface="Times New Roman" panose="02020603050405020304" pitchFamily="18" charset="0"/>
              </a:rPr>
              <a:t>týla</a:t>
            </a:r>
            <a:r>
              <a:rPr lang="cs-CZ" sz="2300" i="1" dirty="0">
                <a:ea typeface="Calibri" panose="020F0502020204030204" pitchFamily="34" charset="0"/>
                <a:cs typeface="Times New Roman" panose="02020603050405020304" pitchFamily="18" charset="0"/>
              </a:rPr>
              <a:t> a boků, pronásledovat slabé, doprovázet a shromažďovat – to jsou úkoly jezdectva“			</a:t>
            </a:r>
            <a:r>
              <a:rPr lang="cs-CZ" sz="2300" i="1" dirty="0" err="1">
                <a:effectLst/>
                <a:ea typeface="Calibri" panose="020F0502020204030204" pitchFamily="34" charset="0"/>
                <a:cs typeface="Times New Roman" panose="02020603050405020304" pitchFamily="18" charset="0"/>
              </a:rPr>
              <a:t>Arthašastra</a:t>
            </a:r>
            <a:r>
              <a:rPr lang="cs-CZ" sz="2300" i="1" dirty="0">
                <a:effectLst/>
                <a:ea typeface="Calibri" panose="020F0502020204030204" pitchFamily="34" charset="0"/>
                <a:cs typeface="Times New Roman" panose="02020603050405020304" pitchFamily="18" charset="0"/>
              </a:rPr>
              <a:t> X.154</a:t>
            </a:r>
          </a:p>
          <a:p>
            <a:endParaRPr lang="cs-CZ" sz="2400" i="1" dirty="0"/>
          </a:p>
        </p:txBody>
      </p:sp>
    </p:spTree>
    <p:extLst>
      <p:ext uri="{BB962C8B-B14F-4D97-AF65-F5344CB8AC3E}">
        <p14:creationId xmlns:p14="http://schemas.microsoft.com/office/powerpoint/2010/main" val="4106877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A045A89A-08CD-47BC-B1AF-AE636CBE7C67}"/>
              </a:ext>
            </a:extLst>
          </p:cNvPr>
          <p:cNvSpPr>
            <a:spLocks noGrp="1"/>
          </p:cNvSpPr>
          <p:nvPr>
            <p:ph idx="1"/>
          </p:nvPr>
        </p:nvSpPr>
        <p:spPr>
          <a:xfrm>
            <a:off x="838200" y="820422"/>
            <a:ext cx="7551198" cy="5853690"/>
          </a:xfrm>
        </p:spPr>
        <p:txBody>
          <a:bodyPr>
            <a:normAutofit/>
          </a:bodyPr>
          <a:lstStyle/>
          <a:p>
            <a:r>
              <a:rPr lang="cs-CZ" sz="1800" dirty="0">
                <a:ea typeface="Calibri" panose="020F0502020204030204" pitchFamily="34" charset="0"/>
                <a:cs typeface="Times New Roman" panose="02020603050405020304" pitchFamily="18" charset="0"/>
              </a:rPr>
              <a:t>J</a:t>
            </a:r>
            <a:r>
              <a:rPr lang="cs-CZ" sz="1800" dirty="0">
                <a:effectLst/>
                <a:ea typeface="Calibri" panose="020F0502020204030204" pitchFamily="34" charset="0"/>
                <a:cs typeface="Times New Roman" panose="02020603050405020304" pitchFamily="18" charset="0"/>
              </a:rPr>
              <a:t>ezdci byli lidé nízkého společenského postavení</a:t>
            </a:r>
          </a:p>
          <a:p>
            <a:r>
              <a:rPr lang="cs-CZ" sz="1800" dirty="0">
                <a:ea typeface="Calibri" panose="020F0502020204030204" pitchFamily="34" charset="0"/>
                <a:cs typeface="Times New Roman" panose="02020603050405020304" pitchFamily="18" charset="0"/>
              </a:rPr>
              <a:t>Prameny rozlišují jak těžkou, tak také lehkou jízdu, ale dále ji nijak nespecifikují – </a:t>
            </a:r>
            <a:r>
              <a:rPr lang="cs-CZ" sz="1800" i="1" dirty="0">
                <a:ea typeface="Calibri" panose="020F0502020204030204" pitchFamily="34" charset="0"/>
                <a:cs typeface="Times New Roman" panose="02020603050405020304" pitchFamily="18" charset="0"/>
              </a:rPr>
              <a:t>„Jízdní útvar má uprostřed opancéřované koně, na bocích a křídlech pak koně bez pancíře.“			</a:t>
            </a:r>
            <a:r>
              <a:rPr lang="cs-CZ" sz="1800" i="1" dirty="0" err="1">
                <a:effectLst/>
                <a:ea typeface="Calibri" panose="020F0502020204030204" pitchFamily="34" charset="0"/>
                <a:cs typeface="Times New Roman" panose="02020603050405020304" pitchFamily="18" charset="0"/>
              </a:rPr>
              <a:t>Arthašastra</a:t>
            </a:r>
            <a:r>
              <a:rPr lang="cs-CZ" sz="1800" i="1" dirty="0">
                <a:effectLst/>
                <a:ea typeface="Calibri" panose="020F0502020204030204" pitchFamily="34" charset="0"/>
                <a:cs typeface="Times New Roman" panose="02020603050405020304" pitchFamily="18" charset="0"/>
              </a:rPr>
              <a:t> X.155</a:t>
            </a:r>
          </a:p>
          <a:p>
            <a:pPr marL="0" indent="0">
              <a:buNone/>
            </a:pPr>
            <a:endParaRPr lang="cs-CZ" sz="1800" i="1" dirty="0">
              <a:effectLst/>
              <a:ea typeface="Calibri" panose="020F0502020204030204" pitchFamily="34" charset="0"/>
              <a:cs typeface="Times New Roman" panose="02020603050405020304" pitchFamily="18" charset="0"/>
            </a:endParaRPr>
          </a:p>
          <a:p>
            <a:r>
              <a:rPr lang="cs-CZ" sz="1800" dirty="0">
                <a:effectLst/>
                <a:ea typeface="Calibri" panose="020F0502020204030204" pitchFamily="34" charset="0"/>
                <a:cs typeface="Times New Roman" panose="02020603050405020304" pitchFamily="18" charset="0"/>
              </a:rPr>
              <a:t>Pokud bychom pokládali jako těžké brnění zmíněnou </a:t>
            </a:r>
            <a:r>
              <a:rPr lang="cs-CZ" sz="1800" b="1" dirty="0" err="1">
                <a:effectLst/>
                <a:ea typeface="Calibri" panose="020F0502020204030204" pitchFamily="34" charset="0"/>
                <a:cs typeface="Times New Roman" panose="02020603050405020304" pitchFamily="18" charset="0"/>
              </a:rPr>
              <a:t>jaliku</a:t>
            </a:r>
            <a:r>
              <a:rPr lang="cs-CZ" sz="1800" dirty="0">
                <a:effectLst/>
                <a:ea typeface="Calibri" panose="020F0502020204030204" pitchFamily="34" charset="0"/>
                <a:cs typeface="Times New Roman" panose="02020603050405020304" pitchFamily="18" charset="0"/>
              </a:rPr>
              <a:t> (kožené brnění), pak by tuto část výzbroje nosila těžká jízda</a:t>
            </a:r>
          </a:p>
          <a:p>
            <a:pPr marL="0" indent="0">
              <a:buNone/>
            </a:pPr>
            <a:endParaRPr lang="cs-CZ" sz="1800" i="1" dirty="0">
              <a:ea typeface="Calibri" panose="020F0502020204030204" pitchFamily="34" charset="0"/>
              <a:cs typeface="Times New Roman" panose="02020603050405020304" pitchFamily="18" charset="0"/>
            </a:endParaRPr>
          </a:p>
          <a:p>
            <a:r>
              <a:rPr lang="cs-CZ" sz="1800" dirty="0">
                <a:ea typeface="Calibri" panose="020F0502020204030204" pitchFamily="34" charset="0"/>
                <a:cs typeface="Times New Roman" panose="02020603050405020304" pitchFamily="18" charset="0"/>
              </a:rPr>
              <a:t>Mezi jejich zbraně patřilo </a:t>
            </a:r>
            <a:r>
              <a:rPr lang="cs-CZ" sz="1800" dirty="0">
                <a:effectLst/>
                <a:ea typeface="Calibri" panose="020F0502020204030204" pitchFamily="34" charset="0"/>
                <a:cs typeface="Times New Roman" panose="02020603050405020304" pitchFamily="18" charset="0"/>
              </a:rPr>
              <a:t>kopí a také malý štít (obr. a)</a:t>
            </a:r>
          </a:p>
          <a:p>
            <a:endParaRPr lang="cs-CZ" sz="1800" dirty="0">
              <a:effectLst/>
              <a:ea typeface="Calibri" panose="020F0502020204030204" pitchFamily="34" charset="0"/>
              <a:cs typeface="Times New Roman" panose="02020603050405020304" pitchFamily="18" charset="0"/>
            </a:endParaRPr>
          </a:p>
          <a:p>
            <a:r>
              <a:rPr lang="cs-CZ" sz="1800" dirty="0">
                <a:effectLst/>
                <a:ea typeface="Calibri" panose="020F0502020204030204" pitchFamily="34" charset="0"/>
                <a:cs typeface="Times New Roman" panose="02020603050405020304" pitchFamily="18" charset="0"/>
              </a:rPr>
              <a:t>Je otázkou na kolik využívali Indové jízdní lučištníky, prameny nic takového nenaznačují</a:t>
            </a:r>
          </a:p>
          <a:p>
            <a:pPr lvl="1"/>
            <a:r>
              <a:rPr lang="cs-CZ" sz="1400" dirty="0">
                <a:effectLst/>
                <a:ea typeface="Calibri" panose="020F0502020204030204" pitchFamily="34" charset="0"/>
                <a:cs typeface="Times New Roman" panose="02020603050405020304" pitchFamily="18" charset="0"/>
              </a:rPr>
              <a:t>Vyobrazení jezdce na koni držícího luk můžeme najít na mincích z doby </a:t>
            </a:r>
            <a:r>
              <a:rPr lang="cs-CZ" sz="1400" dirty="0" err="1">
                <a:effectLst/>
                <a:ea typeface="Calibri" panose="020F0502020204030204" pitchFamily="34" charset="0"/>
                <a:cs typeface="Times New Roman" panose="02020603050405020304" pitchFamily="18" charset="0"/>
              </a:rPr>
              <a:t>Guptovců</a:t>
            </a:r>
            <a:r>
              <a:rPr lang="cs-CZ" sz="1400" dirty="0">
                <a:effectLst/>
                <a:ea typeface="Calibri" panose="020F0502020204030204" pitchFamily="34" charset="0"/>
                <a:cs typeface="Times New Roman" panose="02020603050405020304" pitchFamily="18" charset="0"/>
              </a:rPr>
              <a:t> (240-590 n. l.), Takový motiv nás však může vést k domněnce, že šlo o záležitost čistě aristokratickou</a:t>
            </a:r>
          </a:p>
          <a:p>
            <a:pPr>
              <a:lnSpc>
                <a:spcPct val="100000"/>
              </a:lnSpc>
              <a:spcBef>
                <a:spcPts val="600"/>
              </a:spcBef>
            </a:pPr>
            <a:endParaRPr lang="cs-CZ" sz="1800" i="1" dirty="0">
              <a:effectLst/>
              <a:ea typeface="Calibri" panose="020F0502020204030204" pitchFamily="34" charset="0"/>
              <a:cs typeface="Times New Roman" panose="02020603050405020304" pitchFamily="18" charset="0"/>
            </a:endParaRPr>
          </a:p>
          <a:p>
            <a:endParaRPr lang="cs-CZ" dirty="0"/>
          </a:p>
        </p:txBody>
      </p:sp>
      <p:pic>
        <p:nvPicPr>
          <p:cNvPr id="5" name="Obrázek 4" descr="Obsah obrázku text, perokresba&#10;&#10;Popis byl vytvořen automaticky">
            <a:extLst>
              <a:ext uri="{FF2B5EF4-FFF2-40B4-BE49-F238E27FC236}">
                <a16:creationId xmlns:a16="http://schemas.microsoft.com/office/drawing/2014/main" id="{09658130-5159-4636-8745-F5C3A6A1A1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9398" y="1325644"/>
            <a:ext cx="3553666" cy="3597756"/>
          </a:xfrm>
          <a:prstGeom prst="rect">
            <a:avLst/>
          </a:prstGeom>
        </p:spPr>
      </p:pic>
    </p:spTree>
    <p:extLst>
      <p:ext uri="{BB962C8B-B14F-4D97-AF65-F5344CB8AC3E}">
        <p14:creationId xmlns:p14="http://schemas.microsoft.com/office/powerpoint/2010/main" val="1861550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E359DD-2A12-4678-B597-66166CC0CF8E}"/>
              </a:ext>
            </a:extLst>
          </p:cNvPr>
          <p:cNvSpPr>
            <a:spLocks noGrp="1"/>
          </p:cNvSpPr>
          <p:nvPr>
            <p:ph type="title"/>
          </p:nvPr>
        </p:nvSpPr>
        <p:spPr/>
        <p:txBody>
          <a:bodyPr/>
          <a:lstStyle/>
          <a:p>
            <a:r>
              <a:rPr lang="cs-CZ" dirty="0" err="1"/>
              <a:t>Čandragupta</a:t>
            </a:r>
            <a:r>
              <a:rPr lang="cs-CZ" dirty="0"/>
              <a:t> II. (vládl 375 – 415 n. l.)</a:t>
            </a:r>
          </a:p>
        </p:txBody>
      </p:sp>
      <p:sp>
        <p:nvSpPr>
          <p:cNvPr id="3" name="Zástupný obsah 2">
            <a:extLst>
              <a:ext uri="{FF2B5EF4-FFF2-40B4-BE49-F238E27FC236}">
                <a16:creationId xmlns:a16="http://schemas.microsoft.com/office/drawing/2014/main" id="{D4F6BA47-C37E-4F9D-88D4-03FF17FBF475}"/>
              </a:ext>
            </a:extLst>
          </p:cNvPr>
          <p:cNvSpPr>
            <a:spLocks noGrp="1"/>
          </p:cNvSpPr>
          <p:nvPr>
            <p:ph idx="1"/>
          </p:nvPr>
        </p:nvSpPr>
        <p:spPr>
          <a:xfrm>
            <a:off x="838200" y="1775012"/>
            <a:ext cx="4917141" cy="4401951"/>
          </a:xfrm>
        </p:spPr>
        <p:txBody>
          <a:bodyPr/>
          <a:lstStyle/>
          <a:p>
            <a:r>
              <a:rPr lang="cs-CZ" dirty="0"/>
              <a:t>Vyobrazení </a:t>
            </a:r>
            <a:r>
              <a:rPr lang="cs-CZ" dirty="0" err="1"/>
              <a:t>Čandragupty</a:t>
            </a:r>
            <a:r>
              <a:rPr lang="cs-CZ" dirty="0"/>
              <a:t> II. jako jízdního lučištníka</a:t>
            </a:r>
          </a:p>
        </p:txBody>
      </p:sp>
      <p:pic>
        <p:nvPicPr>
          <p:cNvPr id="5" name="Obrázek 4" descr="Obsah obrázku mince&#10;&#10;Popis byl vytvořen automaticky">
            <a:extLst>
              <a:ext uri="{FF2B5EF4-FFF2-40B4-BE49-F238E27FC236}">
                <a16:creationId xmlns:a16="http://schemas.microsoft.com/office/drawing/2014/main" id="{A33011D5-8F0A-40E6-9CB3-98206C726D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9305" y="1453249"/>
            <a:ext cx="4917141" cy="4896480"/>
          </a:xfrm>
          <a:prstGeom prst="rect">
            <a:avLst/>
          </a:prstGeom>
        </p:spPr>
      </p:pic>
    </p:spTree>
    <p:extLst>
      <p:ext uri="{BB962C8B-B14F-4D97-AF65-F5344CB8AC3E}">
        <p14:creationId xmlns:p14="http://schemas.microsoft.com/office/powerpoint/2010/main" val="2620669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9E63A75A-48C4-43D4-A93D-E124FCF208E1}"/>
              </a:ext>
            </a:extLst>
          </p:cNvPr>
          <p:cNvSpPr>
            <a:spLocks noGrp="1"/>
          </p:cNvSpPr>
          <p:nvPr>
            <p:ph idx="1"/>
          </p:nvPr>
        </p:nvSpPr>
        <p:spPr>
          <a:xfrm>
            <a:off x="838200" y="484094"/>
            <a:ext cx="10515600" cy="5692869"/>
          </a:xfrm>
        </p:spPr>
        <p:txBody>
          <a:bodyPr>
            <a:normAutofit/>
          </a:bodyPr>
          <a:lstStyle/>
          <a:p>
            <a:pPr>
              <a:lnSpc>
                <a:spcPct val="100000"/>
              </a:lnSpc>
              <a:spcBef>
                <a:spcPts val="600"/>
              </a:spcBef>
            </a:pPr>
            <a:r>
              <a:rPr lang="cs-CZ" dirty="0">
                <a:cs typeface="Times New Roman" panose="02020603050405020304" pitchFamily="18" charset="0"/>
              </a:rPr>
              <a:t>Indové byli důslední také při vývěru koní jak dokládá </a:t>
            </a:r>
            <a:r>
              <a:rPr lang="cs-CZ" sz="2800" i="1" dirty="0" err="1">
                <a:effectLst/>
                <a:ea typeface="Calibri" panose="020F0502020204030204" pitchFamily="34" charset="0"/>
                <a:cs typeface="Times New Roman" panose="02020603050405020304" pitchFamily="18" charset="0"/>
              </a:rPr>
              <a:t>Arthašastra</a:t>
            </a:r>
            <a:endParaRPr lang="cs-CZ" sz="2800" dirty="0">
              <a:cs typeface="Times New Roman" panose="02020603050405020304" pitchFamily="18" charset="0"/>
            </a:endParaRPr>
          </a:p>
          <a:p>
            <a:pPr>
              <a:lnSpc>
                <a:spcPct val="100000"/>
              </a:lnSpc>
              <a:spcBef>
                <a:spcPts val="600"/>
              </a:spcBef>
            </a:pPr>
            <a:r>
              <a:rPr lang="cs-CZ" sz="2800" b="1" dirty="0">
                <a:cs typeface="Times New Roman" panose="02020603050405020304" pitchFamily="18" charset="0"/>
              </a:rPr>
              <a:t>Výběr koní</a:t>
            </a:r>
            <a:endParaRPr lang="cs-CZ" sz="2800" dirty="0">
              <a:cs typeface="Times New Roman" panose="02020603050405020304" pitchFamily="18" charset="0"/>
            </a:endParaRPr>
          </a:p>
          <a:p>
            <a:pPr lvl="1">
              <a:lnSpc>
                <a:spcPct val="100000"/>
              </a:lnSpc>
              <a:spcBef>
                <a:spcPts val="600"/>
              </a:spcBef>
            </a:pPr>
            <a:r>
              <a:rPr lang="cs-CZ" i="1" dirty="0">
                <a:cs typeface="Times New Roman" panose="02020603050405020304" pitchFamily="18" charset="0"/>
              </a:rPr>
              <a:t>„</a:t>
            </a:r>
            <a:r>
              <a:rPr lang="cs-CZ" i="1" dirty="0">
                <a:effectLst/>
                <a:ea typeface="Calibri" panose="020F0502020204030204" pitchFamily="34" charset="0"/>
                <a:cs typeface="Times New Roman" panose="02020603050405020304" pitchFamily="18" charset="0"/>
              </a:rPr>
              <a:t>Z použitelných koní jsou nejlepší v </a:t>
            </a:r>
            <a:r>
              <a:rPr lang="cs-CZ" i="1" dirty="0" err="1">
                <a:effectLst/>
                <a:ea typeface="Calibri" panose="020F0502020204030204" pitchFamily="34" charset="0"/>
                <a:cs typeface="Times New Roman" panose="02020603050405020304" pitchFamily="18" charset="0"/>
              </a:rPr>
              <a:t>Kámbódže</a:t>
            </a:r>
            <a:r>
              <a:rPr lang="cs-CZ" i="1" dirty="0">
                <a:effectLst/>
                <a:ea typeface="Calibri" panose="020F0502020204030204" pitchFamily="34" charset="0"/>
                <a:cs typeface="Times New Roman" panose="02020603050405020304" pitchFamily="18" charset="0"/>
              </a:rPr>
              <a:t> (</a:t>
            </a:r>
            <a:r>
              <a:rPr lang="cs-CZ" dirty="0">
                <a:effectLst/>
                <a:ea typeface="Calibri" panose="020F0502020204030204" pitchFamily="34" charset="0"/>
                <a:cs typeface="Times New Roman" panose="02020603050405020304" pitchFamily="18" charset="0"/>
              </a:rPr>
              <a:t>části dnešního Pákistánu)</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Sindhu</a:t>
            </a:r>
            <a:r>
              <a:rPr lang="cs-CZ" i="1" dirty="0">
                <a:effectLst/>
                <a:ea typeface="Calibri" panose="020F0502020204030204" pitchFamily="34" charset="0"/>
                <a:cs typeface="Times New Roman" panose="02020603050405020304" pitchFamily="18" charset="0"/>
              </a:rPr>
              <a:t> </a:t>
            </a:r>
            <a:r>
              <a:rPr lang="cs-CZ" dirty="0">
                <a:effectLst/>
                <a:ea typeface="Calibri" panose="020F0502020204030204" pitchFamily="34" charset="0"/>
                <a:cs typeface="Times New Roman" panose="02020603050405020304" pitchFamily="18" charset="0"/>
              </a:rPr>
              <a:t>(</a:t>
            </a:r>
            <a:r>
              <a:rPr lang="cs-CZ" dirty="0">
                <a:ea typeface="Calibri" panose="020F0502020204030204" pitchFamily="34" charset="0"/>
                <a:cs typeface="Times New Roman" panose="02020603050405020304" pitchFamily="18" charset="0"/>
              </a:rPr>
              <a:t>o</a:t>
            </a:r>
            <a:r>
              <a:rPr lang="cs-CZ" dirty="0">
                <a:effectLst/>
                <a:ea typeface="Calibri" panose="020F0502020204030204" pitchFamily="34" charset="0"/>
                <a:cs typeface="Times New Roman" panose="02020603050405020304" pitchFamily="18" charset="0"/>
              </a:rPr>
              <a:t>blast kolem dolního toku Indu, dnešní Pákistán), </a:t>
            </a:r>
            <a:r>
              <a:rPr lang="cs-CZ" i="1" dirty="0" err="1">
                <a:effectLst/>
                <a:ea typeface="Calibri" panose="020F0502020204030204" pitchFamily="34" charset="0"/>
                <a:cs typeface="Times New Roman" panose="02020603050405020304" pitchFamily="18" charset="0"/>
              </a:rPr>
              <a:t>Áratty</a:t>
            </a:r>
            <a:r>
              <a:rPr lang="cs-CZ" i="1" dirty="0">
                <a:effectLst/>
                <a:ea typeface="Calibri" panose="020F0502020204030204" pitchFamily="34" charset="0"/>
                <a:cs typeface="Times New Roman" panose="02020603050405020304" pitchFamily="18" charset="0"/>
              </a:rPr>
              <a:t> </a:t>
            </a:r>
            <a:r>
              <a:rPr lang="cs-CZ" dirty="0">
                <a:effectLst/>
                <a:ea typeface="Calibri" panose="020F0502020204030204" pitchFamily="34" charset="0"/>
                <a:cs typeface="Times New Roman" panose="02020603050405020304" pitchFamily="18" charset="0"/>
              </a:rPr>
              <a:t>(Kraj v Paňdžábu)</a:t>
            </a:r>
            <a:r>
              <a:rPr lang="cs-CZ" i="1" dirty="0">
                <a:effectLst/>
                <a:ea typeface="Calibri" panose="020F0502020204030204" pitchFamily="34" charset="0"/>
                <a:cs typeface="Times New Roman" panose="02020603050405020304" pitchFamily="18" charset="0"/>
              </a:rPr>
              <a:t> a </a:t>
            </a:r>
            <a:r>
              <a:rPr lang="cs-CZ" i="1" dirty="0" err="1">
                <a:effectLst/>
                <a:ea typeface="Calibri" panose="020F0502020204030204" pitchFamily="34" charset="0"/>
                <a:cs typeface="Times New Roman" panose="02020603050405020304" pitchFamily="18" charset="0"/>
              </a:rPr>
              <a:t>Vanáju</a:t>
            </a:r>
            <a:r>
              <a:rPr lang="cs-CZ" i="1" dirty="0">
                <a:effectLst/>
                <a:ea typeface="Calibri" panose="020F0502020204030204" pitchFamily="34" charset="0"/>
                <a:cs typeface="Times New Roman" panose="02020603050405020304" pitchFamily="18" charset="0"/>
              </a:rPr>
              <a:t> </a:t>
            </a:r>
            <a:r>
              <a:rPr lang="cs-CZ" dirty="0">
                <a:effectLst/>
                <a:ea typeface="Calibri" panose="020F0502020204030204" pitchFamily="34" charset="0"/>
                <a:cs typeface="Times New Roman" panose="02020603050405020304" pitchFamily="18" charset="0"/>
              </a:rPr>
              <a:t>(</a:t>
            </a:r>
            <a:r>
              <a:rPr lang="cs-CZ" dirty="0">
                <a:ea typeface="Calibri" panose="020F0502020204030204" pitchFamily="34" charset="0"/>
                <a:cs typeface="Times New Roman" panose="02020603050405020304" pitchFamily="18" charset="0"/>
              </a:rPr>
              <a:t>č</a:t>
            </a:r>
            <a:r>
              <a:rPr lang="cs-CZ" dirty="0">
                <a:effectLst/>
                <a:ea typeface="Calibri" panose="020F0502020204030204" pitchFamily="34" charset="0"/>
                <a:cs typeface="Times New Roman" panose="02020603050405020304" pitchFamily="18" charset="0"/>
              </a:rPr>
              <a:t>ást Arábie nebo Persie)</a:t>
            </a:r>
            <a:r>
              <a:rPr lang="cs-CZ" i="1" dirty="0">
                <a:effectLst/>
                <a:ea typeface="Calibri" panose="020F0502020204030204" pitchFamily="34" charset="0"/>
                <a:cs typeface="Times New Roman" panose="02020603050405020304" pitchFamily="18" charset="0"/>
              </a:rPr>
              <a:t> a průměrní z </a:t>
            </a:r>
            <a:r>
              <a:rPr lang="cs-CZ" i="1" dirty="0" err="1">
                <a:effectLst/>
                <a:ea typeface="Calibri" panose="020F0502020204030204" pitchFamily="34" charset="0"/>
                <a:cs typeface="Times New Roman" panose="02020603050405020304" pitchFamily="18" charset="0"/>
              </a:rPr>
              <a:t>Báhlíky</a:t>
            </a:r>
            <a:r>
              <a:rPr lang="cs-CZ" i="1" dirty="0">
                <a:effectLst/>
                <a:ea typeface="Calibri" panose="020F0502020204030204" pitchFamily="34" charset="0"/>
                <a:cs typeface="Times New Roman" panose="02020603050405020304" pitchFamily="18" charset="0"/>
              </a:rPr>
              <a:t> </a:t>
            </a:r>
            <a:r>
              <a:rPr lang="cs-CZ" dirty="0">
                <a:effectLst/>
                <a:ea typeface="Calibri" panose="020F0502020204030204" pitchFamily="34" charset="0"/>
                <a:cs typeface="Times New Roman" panose="02020603050405020304" pitchFamily="18" charset="0"/>
              </a:rPr>
              <a:t>(</a:t>
            </a:r>
            <a:r>
              <a:rPr lang="cs-CZ" dirty="0" err="1">
                <a:effectLst/>
                <a:ea typeface="Calibri" panose="020F0502020204030204" pitchFamily="34" charset="0"/>
                <a:cs typeface="Times New Roman" panose="02020603050405020304" pitchFamily="18" charset="0"/>
              </a:rPr>
              <a:t>Baktrie</a:t>
            </a:r>
            <a:r>
              <a:rPr lang="cs-CZ" dirty="0">
                <a:effectLst/>
                <a:ea typeface="Calibri" panose="020F0502020204030204" pitchFamily="34" charset="0"/>
                <a:cs typeface="Times New Roman" panose="02020603050405020304" pitchFamily="18" charset="0"/>
              </a:rPr>
              <a:t>)</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Pájéje</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Suvíry</a:t>
            </a:r>
            <a:r>
              <a:rPr lang="cs-CZ" i="1" dirty="0">
                <a:effectLst/>
                <a:ea typeface="Calibri" panose="020F0502020204030204" pitchFamily="34" charset="0"/>
                <a:cs typeface="Times New Roman" panose="02020603050405020304" pitchFamily="18" charset="0"/>
              </a:rPr>
              <a:t> </a:t>
            </a:r>
            <a:r>
              <a:rPr lang="cs-CZ" dirty="0">
                <a:effectLst/>
                <a:ea typeface="Calibri" panose="020F0502020204030204" pitchFamily="34" charset="0"/>
                <a:cs typeface="Times New Roman" panose="02020603050405020304" pitchFamily="18" charset="0"/>
              </a:rPr>
              <a:t>(horní tok Indu) </a:t>
            </a:r>
            <a:r>
              <a:rPr lang="cs-CZ" i="1" dirty="0">
                <a:effectLst/>
                <a:ea typeface="Calibri" panose="020F0502020204030204" pitchFamily="34" charset="0"/>
                <a:cs typeface="Times New Roman" panose="02020603050405020304" pitchFamily="18" charset="0"/>
              </a:rPr>
              <a:t>a </a:t>
            </a:r>
            <a:r>
              <a:rPr lang="cs-CZ" i="1" dirty="0" err="1">
                <a:effectLst/>
                <a:ea typeface="Calibri" panose="020F0502020204030204" pitchFamily="34" charset="0"/>
                <a:cs typeface="Times New Roman" panose="02020603050405020304" pitchFamily="18" charset="0"/>
              </a:rPr>
              <a:t>Titaly</a:t>
            </a:r>
            <a:r>
              <a:rPr lang="cs-CZ" i="1" dirty="0">
                <a:effectLst/>
                <a:ea typeface="Calibri" panose="020F0502020204030204" pitchFamily="34" charset="0"/>
                <a:cs typeface="Times New Roman" panose="02020603050405020304" pitchFamily="18" charset="0"/>
              </a:rPr>
              <a:t> </a:t>
            </a:r>
            <a:r>
              <a:rPr lang="cs-CZ" dirty="0">
                <a:effectLst/>
                <a:ea typeface="Calibri" panose="020F0502020204030204" pitchFamily="34" charset="0"/>
                <a:cs typeface="Times New Roman" panose="02020603050405020304" pitchFamily="18" charset="0"/>
              </a:rPr>
              <a:t>(dnešní </a:t>
            </a:r>
            <a:r>
              <a:rPr lang="cs-CZ" dirty="0" err="1">
                <a:effectLst/>
                <a:ea typeface="Calibri" panose="020F0502020204030204" pitchFamily="34" charset="0"/>
                <a:cs typeface="Times New Roman" panose="02020603050405020304" pitchFamily="18" charset="0"/>
              </a:rPr>
              <a:t>Urísa</a:t>
            </a:r>
            <a:r>
              <a:rPr lang="cs-CZ" dirty="0">
                <a:effectLst/>
                <a:ea typeface="Calibri" panose="020F0502020204030204" pitchFamily="34" charset="0"/>
                <a:cs typeface="Times New Roman" panose="02020603050405020304" pitchFamily="18" charset="0"/>
              </a:rPr>
              <a:t>)</a:t>
            </a:r>
            <a:r>
              <a:rPr lang="cs-CZ" i="1" dirty="0">
                <a:effectLst/>
                <a:ea typeface="Calibri" panose="020F0502020204030204" pitchFamily="34" charset="0"/>
                <a:cs typeface="Times New Roman" panose="02020603050405020304" pitchFamily="18" charset="0"/>
              </a:rPr>
              <a:t>; ostatní jsou podřadní. Nechť je jich všech používáno pro válečnou nebo </a:t>
            </a:r>
            <a:r>
              <a:rPr lang="cs-CZ" i="1" dirty="0" err="1">
                <a:effectLst/>
                <a:ea typeface="Calibri" panose="020F0502020204030204" pitchFamily="34" charset="0"/>
                <a:cs typeface="Times New Roman" panose="02020603050405020304" pitchFamily="18" charset="0"/>
              </a:rPr>
              <a:t>tahounskou</a:t>
            </a:r>
            <a:r>
              <a:rPr lang="cs-CZ" i="1" dirty="0">
                <a:effectLst/>
                <a:ea typeface="Calibri" panose="020F0502020204030204" pitchFamily="34" charset="0"/>
                <a:cs typeface="Times New Roman" panose="02020603050405020304" pitchFamily="18" charset="0"/>
              </a:rPr>
              <a:t> práci podle toho, zda jsou ohniví, poslušní nebo pomalí.“	 			</a:t>
            </a:r>
            <a:r>
              <a:rPr lang="cs-CZ" i="1" dirty="0" err="1">
                <a:effectLst/>
                <a:ea typeface="Calibri" panose="020F0502020204030204" pitchFamily="34" charset="0"/>
                <a:cs typeface="Times New Roman" panose="02020603050405020304" pitchFamily="18" charset="0"/>
              </a:rPr>
              <a:t>Arthašastra</a:t>
            </a:r>
            <a:r>
              <a:rPr lang="cs-CZ" i="1" dirty="0">
                <a:effectLst/>
                <a:ea typeface="Calibri" panose="020F0502020204030204" pitchFamily="34" charset="0"/>
                <a:cs typeface="Times New Roman" panose="02020603050405020304" pitchFamily="18" charset="0"/>
              </a:rPr>
              <a:t> II.47</a:t>
            </a:r>
          </a:p>
          <a:p>
            <a:pPr>
              <a:lnSpc>
                <a:spcPct val="100000"/>
              </a:lnSpc>
              <a:spcBef>
                <a:spcPts val="600"/>
              </a:spcBef>
            </a:pPr>
            <a:r>
              <a:rPr lang="cs-CZ" sz="2800" dirty="0">
                <a:ea typeface="Calibri" panose="020F0502020204030204" pitchFamily="34" charset="0"/>
                <a:cs typeface="Times New Roman" panose="02020603050405020304" pitchFamily="18" charset="0"/>
              </a:rPr>
              <a:t>Nezaměřovali se pouze na zemi původu, ale také na fyziologi</a:t>
            </a:r>
            <a:r>
              <a:rPr lang="cs-CZ" dirty="0">
                <a:ea typeface="Calibri" panose="020F0502020204030204" pitchFamily="34" charset="0"/>
                <a:cs typeface="Times New Roman" panose="02020603050405020304" pitchFamily="18" charset="0"/>
              </a:rPr>
              <a:t>i zvířat</a:t>
            </a:r>
            <a:endParaRPr lang="cs-CZ" sz="2800" dirty="0">
              <a:ea typeface="Calibri" panose="020F0502020204030204" pitchFamily="34" charset="0"/>
              <a:cs typeface="Times New Roman" panose="02020603050405020304" pitchFamily="18" charset="0"/>
            </a:endParaRPr>
          </a:p>
          <a:p>
            <a:pPr lvl="1">
              <a:lnSpc>
                <a:spcPct val="100000"/>
              </a:lnSpc>
              <a:spcBef>
                <a:spcPts val="600"/>
              </a:spcBef>
            </a:pPr>
            <a:r>
              <a:rPr lang="cs-CZ" i="1" dirty="0">
                <a:ea typeface="Calibri" panose="020F0502020204030204" pitchFamily="34" charset="0"/>
                <a:cs typeface="Times New Roman" panose="02020603050405020304" pitchFamily="18" charset="0"/>
              </a:rPr>
              <a:t>„Hlava nejlepšího koně měří dvaatřicet </a:t>
            </a:r>
            <a:r>
              <a:rPr lang="cs-CZ" i="1" dirty="0" err="1">
                <a:ea typeface="Calibri" panose="020F0502020204030204" pitchFamily="34" charset="0"/>
                <a:cs typeface="Times New Roman" panose="02020603050405020304" pitchFamily="18" charset="0"/>
              </a:rPr>
              <a:t>angul</a:t>
            </a:r>
            <a:r>
              <a:rPr lang="cs-CZ" i="1" dirty="0">
                <a:ea typeface="Calibri" panose="020F0502020204030204" pitchFamily="34" charset="0"/>
                <a:cs typeface="Times New Roman" panose="02020603050405020304" pitchFamily="18" charset="0"/>
              </a:rPr>
              <a:t> (cca60 cm), délka pětkrát tolik (3 m), bérce dvacet </a:t>
            </a:r>
            <a:r>
              <a:rPr lang="cs-CZ" i="1" dirty="0" err="1">
                <a:ea typeface="Calibri" panose="020F0502020204030204" pitchFamily="34" charset="0"/>
                <a:cs typeface="Times New Roman" panose="02020603050405020304" pitchFamily="18" charset="0"/>
              </a:rPr>
              <a:t>angul</a:t>
            </a:r>
            <a:r>
              <a:rPr lang="cs-CZ" i="1" dirty="0">
                <a:ea typeface="Calibri" panose="020F0502020204030204" pitchFamily="34" charset="0"/>
                <a:cs typeface="Times New Roman" panose="02020603050405020304" pitchFamily="18" charset="0"/>
              </a:rPr>
              <a:t> (cca 37cm) a výšku má čtyřnásobnou (cca 150 cm).“										</a:t>
            </a:r>
            <a:r>
              <a:rPr lang="cs-CZ" i="1" dirty="0" err="1">
                <a:effectLst/>
                <a:ea typeface="Calibri" panose="020F0502020204030204" pitchFamily="34" charset="0"/>
                <a:cs typeface="Times New Roman" panose="02020603050405020304" pitchFamily="18" charset="0"/>
              </a:rPr>
              <a:t>Arthašastra</a:t>
            </a:r>
            <a:r>
              <a:rPr lang="cs-CZ" i="1" dirty="0">
                <a:effectLst/>
                <a:ea typeface="Calibri" panose="020F0502020204030204" pitchFamily="34" charset="0"/>
                <a:cs typeface="Times New Roman" panose="02020603050405020304" pitchFamily="18" charset="0"/>
              </a:rPr>
              <a:t> II.47</a:t>
            </a:r>
          </a:p>
          <a:p>
            <a:endParaRPr lang="cs-CZ" dirty="0"/>
          </a:p>
        </p:txBody>
      </p:sp>
    </p:spTree>
    <p:extLst>
      <p:ext uri="{BB962C8B-B14F-4D97-AF65-F5344CB8AC3E}">
        <p14:creationId xmlns:p14="http://schemas.microsoft.com/office/powerpoint/2010/main" val="1647990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224D57-ABB7-40C6-AF83-3CE8E2ABD2E4}"/>
              </a:ext>
            </a:extLst>
          </p:cNvPr>
          <p:cNvSpPr>
            <a:spLocks noGrp="1"/>
          </p:cNvSpPr>
          <p:nvPr>
            <p:ph type="title"/>
          </p:nvPr>
        </p:nvSpPr>
        <p:spPr/>
        <p:txBody>
          <a:bodyPr/>
          <a:lstStyle/>
          <a:p>
            <a:r>
              <a:rPr lang="cs-CZ" b="1" dirty="0"/>
              <a:t>Vozatajstvo</a:t>
            </a:r>
          </a:p>
        </p:txBody>
      </p:sp>
      <p:sp>
        <p:nvSpPr>
          <p:cNvPr id="4" name="Zástupný obsah 3">
            <a:extLst>
              <a:ext uri="{FF2B5EF4-FFF2-40B4-BE49-F238E27FC236}">
                <a16:creationId xmlns:a16="http://schemas.microsoft.com/office/drawing/2014/main" id="{5C7F7D6F-BB84-4D20-A274-D5EA2FC9A1DB}"/>
              </a:ext>
            </a:extLst>
          </p:cNvPr>
          <p:cNvSpPr>
            <a:spLocks noGrp="1"/>
          </p:cNvSpPr>
          <p:nvPr>
            <p:ph idx="1"/>
          </p:nvPr>
        </p:nvSpPr>
        <p:spPr/>
        <p:txBody>
          <a:bodyPr>
            <a:normAutofit fontScale="92500" lnSpcReduction="10000"/>
          </a:bodyPr>
          <a:lstStyle/>
          <a:p>
            <a:r>
              <a:rPr lang="cs-CZ" sz="2300" dirty="0"/>
              <a:t>Oproti védskému období začal význam válečných vozů v indické armádě postupně upadat. V Bitvě u </a:t>
            </a:r>
            <a:r>
              <a:rPr lang="cs-CZ" sz="2300" dirty="0" err="1"/>
              <a:t>Hydaspes</a:t>
            </a:r>
            <a:r>
              <a:rPr lang="cs-CZ" sz="2300" dirty="0"/>
              <a:t> se jasně ukázala těžkopádnost a nevhodnost nasazení vozů na nevhodném terénu. Proto se počty vozů v armádách indických panovníků postupně snižovaly a byly nahrazovány jízdou</a:t>
            </a:r>
          </a:p>
          <a:p>
            <a:pPr lvl="1"/>
            <a:r>
              <a:rPr lang="cs-CZ" sz="2000" dirty="0">
                <a:effectLst/>
                <a:latin typeface="Calibri" panose="020F0502020204030204" pitchFamily="34" charset="0"/>
                <a:ea typeface="Calibri" panose="020F0502020204030204" pitchFamily="34" charset="0"/>
                <a:cs typeface="Times New Roman" panose="02020603050405020304" pitchFamily="18" charset="0"/>
              </a:rPr>
              <a:t>Používání vozů pokračovalo nejspíš i po pádu Maurské dynastie, i když o tom nemáme přímé zprávy. Nicméně po vpádu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Skýtů</a:t>
            </a:r>
            <a:r>
              <a:rPr lang="cs-CZ" sz="2000" dirty="0">
                <a:effectLst/>
                <a:latin typeface="Calibri" panose="020F0502020204030204" pitchFamily="34" charset="0"/>
                <a:ea typeface="Calibri" panose="020F0502020204030204" pitchFamily="34" charset="0"/>
                <a:cs typeface="Times New Roman" panose="02020603050405020304" pitchFamily="18" charset="0"/>
              </a:rPr>
              <a:t> v 1. st. př. n l., kteří dobyli západní časti Indie –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Takšašilu</a:t>
            </a:r>
            <a:r>
              <a:rPr lang="cs-CZ" sz="2000" dirty="0">
                <a:effectLst/>
                <a:latin typeface="Calibri" panose="020F0502020204030204" pitchFamily="34" charset="0"/>
                <a:ea typeface="Calibri" panose="020F0502020204030204" pitchFamily="34" charset="0"/>
                <a:cs typeface="Times New Roman" panose="02020603050405020304" pitchFamily="18" charset="0"/>
              </a:rPr>
              <a:t>, a Paňdžáb a kvůli jejich způsobu boje mohli být Indové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dnuceni</a:t>
            </a:r>
            <a:r>
              <a:rPr lang="cs-CZ" sz="2000" dirty="0">
                <a:effectLst/>
                <a:latin typeface="Calibri" panose="020F0502020204030204" pitchFamily="34" charset="0"/>
                <a:ea typeface="Calibri" panose="020F0502020204030204" pitchFamily="34" charset="0"/>
                <a:cs typeface="Times New Roman" panose="02020603050405020304" pitchFamily="18" charset="0"/>
              </a:rPr>
              <a:t> nespoléhat ani moc nevyužívat vozy, ale více se zaměřit na jízdu. </a:t>
            </a:r>
            <a:endParaRPr lang="cs-CZ" sz="1900" dirty="0"/>
          </a:p>
          <a:p>
            <a:r>
              <a:rPr lang="cs-CZ" sz="2300" dirty="0">
                <a:cs typeface="Times New Roman" panose="02020603050405020304" pitchFamily="18" charset="0"/>
              </a:rPr>
              <a:t>Ani v řeckých pramenech nenajdeme takové zmínky, které by ukazovaly na vysokou důležitost vozů</a:t>
            </a:r>
          </a:p>
          <a:p>
            <a:r>
              <a:rPr lang="cs-CZ" sz="2300" i="1" dirty="0">
                <a:effectLst/>
                <a:ea typeface="Calibri" panose="020F0502020204030204" pitchFamily="34" charset="0"/>
                <a:cs typeface="Times New Roman" panose="02020603050405020304" pitchFamily="18" charset="0"/>
              </a:rPr>
              <a:t>„</a:t>
            </a:r>
            <a:r>
              <a:rPr lang="cs-CZ" sz="2300" i="1" dirty="0" err="1">
                <a:effectLst/>
                <a:ea typeface="Calibri" panose="020F0502020204030204" pitchFamily="34" charset="0"/>
                <a:cs typeface="Times New Roman" panose="02020603050405020304" pitchFamily="18" charset="0"/>
              </a:rPr>
              <a:t>The</a:t>
            </a:r>
            <a:r>
              <a:rPr lang="cs-CZ" sz="2300" i="1" dirty="0">
                <a:effectLst/>
                <a:ea typeface="Calibri" panose="020F0502020204030204" pitchFamily="34" charset="0"/>
                <a:cs typeface="Times New Roman" panose="02020603050405020304" pitchFamily="18" charset="0"/>
              </a:rPr>
              <a:t> </a:t>
            </a:r>
            <a:r>
              <a:rPr lang="cs-CZ" sz="2300" i="1" dirty="0" err="1">
                <a:effectLst/>
                <a:ea typeface="Calibri" panose="020F0502020204030204" pitchFamily="34" charset="0"/>
                <a:cs typeface="Times New Roman" panose="02020603050405020304" pitchFamily="18" charset="0"/>
              </a:rPr>
              <a:t>entire</a:t>
            </a:r>
            <a:r>
              <a:rPr lang="cs-CZ" sz="2300" i="1" dirty="0">
                <a:effectLst/>
                <a:ea typeface="Calibri" panose="020F0502020204030204" pitchFamily="34" charset="0"/>
                <a:cs typeface="Times New Roman" panose="02020603050405020304" pitchFamily="18" charset="0"/>
              </a:rPr>
              <a:t> </a:t>
            </a:r>
            <a:r>
              <a:rPr lang="cs-CZ" sz="2300" i="1" dirty="0" err="1">
                <a:effectLst/>
                <a:ea typeface="Calibri" panose="020F0502020204030204" pitchFamily="34" charset="0"/>
                <a:cs typeface="Times New Roman" panose="02020603050405020304" pitchFamily="18" charset="0"/>
              </a:rPr>
              <a:t>force</a:t>
            </a:r>
            <a:r>
              <a:rPr lang="cs-CZ" sz="2300" i="1" dirty="0">
                <a:effectLst/>
                <a:ea typeface="Calibri" panose="020F0502020204030204" pitchFamily="34" charset="0"/>
                <a:cs typeface="Times New Roman" panose="02020603050405020304" pitchFamily="18" charset="0"/>
              </a:rPr>
              <a:t>--</a:t>
            </a:r>
            <a:r>
              <a:rPr lang="cs-CZ" sz="2300" i="1" dirty="0" err="1">
                <a:effectLst/>
                <a:ea typeface="Calibri" panose="020F0502020204030204" pitchFamily="34" charset="0"/>
                <a:cs typeface="Times New Roman" panose="02020603050405020304" pitchFamily="18" charset="0"/>
              </a:rPr>
              <a:t>men-at-arms</a:t>
            </a:r>
            <a:r>
              <a:rPr lang="cs-CZ" sz="2300" i="1" dirty="0">
                <a:effectLst/>
                <a:ea typeface="Calibri" panose="020F0502020204030204" pitchFamily="34" charset="0"/>
                <a:cs typeface="Times New Roman" panose="02020603050405020304" pitchFamily="18" charset="0"/>
              </a:rPr>
              <a:t>, </a:t>
            </a:r>
            <a:r>
              <a:rPr lang="cs-CZ" sz="2300" i="1" dirty="0" err="1">
                <a:effectLst/>
                <a:ea typeface="Calibri" panose="020F0502020204030204" pitchFamily="34" charset="0"/>
                <a:cs typeface="Times New Roman" panose="02020603050405020304" pitchFamily="18" charset="0"/>
              </a:rPr>
              <a:t>war-horses</a:t>
            </a:r>
            <a:r>
              <a:rPr lang="cs-CZ" sz="2300" i="1" dirty="0">
                <a:effectLst/>
                <a:ea typeface="Calibri" panose="020F0502020204030204" pitchFamily="34" charset="0"/>
                <a:cs typeface="Times New Roman" panose="02020603050405020304" pitchFamily="18" charset="0"/>
              </a:rPr>
              <a:t>, </a:t>
            </a:r>
            <a:r>
              <a:rPr lang="cs-CZ" sz="2300" i="1" dirty="0" err="1">
                <a:effectLst/>
                <a:ea typeface="Calibri" panose="020F0502020204030204" pitchFamily="34" charset="0"/>
                <a:cs typeface="Times New Roman" panose="02020603050405020304" pitchFamily="18" charset="0"/>
              </a:rPr>
              <a:t>war-elephants</a:t>
            </a:r>
            <a:r>
              <a:rPr lang="cs-CZ" sz="2300" i="1" dirty="0">
                <a:effectLst/>
                <a:ea typeface="Calibri" panose="020F0502020204030204" pitchFamily="34" charset="0"/>
                <a:cs typeface="Times New Roman" panose="02020603050405020304" pitchFamily="18" charset="0"/>
              </a:rPr>
              <a:t>, and </a:t>
            </a:r>
            <a:r>
              <a:rPr lang="cs-CZ" sz="2300" i="1" dirty="0" err="1">
                <a:effectLst/>
                <a:ea typeface="Calibri" panose="020F0502020204030204" pitchFamily="34" charset="0"/>
                <a:cs typeface="Times New Roman" panose="02020603050405020304" pitchFamily="18" charset="0"/>
              </a:rPr>
              <a:t>all</a:t>
            </a:r>
            <a:r>
              <a:rPr lang="cs-CZ" sz="2300" i="1" dirty="0">
                <a:effectLst/>
                <a:ea typeface="Calibri" panose="020F0502020204030204" pitchFamily="34" charset="0"/>
                <a:cs typeface="Times New Roman" panose="02020603050405020304" pitchFamily="18" charset="0"/>
              </a:rPr>
              <a:t>—are </a:t>
            </a:r>
            <a:r>
              <a:rPr lang="cs-CZ" sz="2300" i="1" dirty="0" err="1">
                <a:effectLst/>
                <a:ea typeface="Calibri" panose="020F0502020204030204" pitchFamily="34" charset="0"/>
                <a:cs typeface="Times New Roman" panose="02020603050405020304" pitchFamily="18" charset="0"/>
              </a:rPr>
              <a:t>maintained</a:t>
            </a:r>
            <a:r>
              <a:rPr lang="cs-CZ" sz="2300" i="1" dirty="0">
                <a:effectLst/>
                <a:ea typeface="Calibri" panose="020F0502020204030204" pitchFamily="34" charset="0"/>
                <a:cs typeface="Times New Roman" panose="02020603050405020304" pitchFamily="18" charset="0"/>
              </a:rPr>
              <a:t> </a:t>
            </a:r>
            <a:r>
              <a:rPr lang="cs-CZ" sz="2300" i="1" dirty="0" err="1">
                <a:effectLst/>
                <a:ea typeface="Calibri" panose="020F0502020204030204" pitchFamily="34" charset="0"/>
                <a:cs typeface="Times New Roman" panose="02020603050405020304" pitchFamily="18" charset="0"/>
              </a:rPr>
              <a:t>at</a:t>
            </a:r>
            <a:r>
              <a:rPr lang="cs-CZ" sz="2300" i="1" dirty="0">
                <a:effectLst/>
                <a:ea typeface="Calibri" panose="020F0502020204030204" pitchFamily="34" charset="0"/>
                <a:cs typeface="Times New Roman" panose="02020603050405020304" pitchFamily="18" charset="0"/>
              </a:rPr>
              <a:t> </a:t>
            </a:r>
            <a:r>
              <a:rPr lang="cs-CZ" sz="2300" i="1" dirty="0" err="1">
                <a:effectLst/>
                <a:ea typeface="Calibri" panose="020F0502020204030204" pitchFamily="34" charset="0"/>
                <a:cs typeface="Times New Roman" panose="02020603050405020304" pitchFamily="18" charset="0"/>
              </a:rPr>
              <a:t>the</a:t>
            </a:r>
            <a:r>
              <a:rPr lang="cs-CZ" sz="2300" i="1" dirty="0">
                <a:effectLst/>
                <a:ea typeface="Calibri" panose="020F0502020204030204" pitchFamily="34" charset="0"/>
                <a:cs typeface="Times New Roman" panose="02020603050405020304" pitchFamily="18" charset="0"/>
              </a:rPr>
              <a:t> </a:t>
            </a:r>
            <a:r>
              <a:rPr lang="cs-CZ" sz="2300" i="1" dirty="0" err="1">
                <a:effectLst/>
                <a:ea typeface="Calibri" panose="020F0502020204030204" pitchFamily="34" charset="0"/>
                <a:cs typeface="Times New Roman" panose="02020603050405020304" pitchFamily="18" charset="0"/>
              </a:rPr>
              <a:t>king's</a:t>
            </a:r>
            <a:r>
              <a:rPr lang="cs-CZ" sz="2300" i="1" dirty="0">
                <a:effectLst/>
                <a:ea typeface="Calibri" panose="020F0502020204030204" pitchFamily="34" charset="0"/>
                <a:cs typeface="Times New Roman" panose="02020603050405020304" pitchFamily="18" charset="0"/>
              </a:rPr>
              <a:t> </a:t>
            </a:r>
            <a:r>
              <a:rPr lang="cs-CZ" sz="2300" i="1" dirty="0" err="1">
                <a:effectLst/>
                <a:ea typeface="Calibri" panose="020F0502020204030204" pitchFamily="34" charset="0"/>
                <a:cs typeface="Times New Roman" panose="02020603050405020304" pitchFamily="18" charset="0"/>
              </a:rPr>
              <a:t>expense</a:t>
            </a:r>
            <a:r>
              <a:rPr lang="cs-CZ" sz="2300" i="1" dirty="0">
                <a:effectLst/>
                <a:ea typeface="Calibri" panose="020F0502020204030204" pitchFamily="34" charset="0"/>
                <a:cs typeface="Times New Roman" panose="02020603050405020304" pitchFamily="18" charset="0"/>
              </a:rPr>
              <a:t>.“	</a:t>
            </a:r>
            <a:r>
              <a:rPr lang="cs-CZ" sz="2300" dirty="0">
                <a:effectLst/>
                <a:ea typeface="Calibri" panose="020F0502020204030204" pitchFamily="34" charset="0"/>
                <a:cs typeface="Times New Roman" panose="02020603050405020304" pitchFamily="18" charset="0"/>
              </a:rPr>
              <a:t>	</a:t>
            </a:r>
            <a:r>
              <a:rPr lang="cs-CZ" sz="2300" dirty="0"/>
              <a:t>				Diod. II. 35-42</a:t>
            </a:r>
          </a:p>
          <a:p>
            <a:r>
              <a:rPr lang="cs-CZ" sz="2300" i="1" dirty="0">
                <a:effectLst/>
                <a:latin typeface="Calibri" panose="020F0502020204030204" pitchFamily="34" charset="0"/>
                <a:ea typeface="Calibri" panose="020F0502020204030204" pitchFamily="34" charset="0"/>
                <a:cs typeface="Times New Roman" panose="02020603050405020304" pitchFamily="18" charset="0"/>
              </a:rPr>
              <a:t>„In </a:t>
            </a:r>
            <a:r>
              <a:rPr lang="cs-CZ" sz="2300" i="1" dirty="0" err="1">
                <a:effectLst/>
                <a:latin typeface="Calibri" panose="020F0502020204030204" pitchFamily="34" charset="0"/>
                <a:ea typeface="Calibri" panose="020F0502020204030204" pitchFamily="34" charset="0"/>
                <a:cs typeface="Times New Roman" panose="02020603050405020304" pitchFamily="18" charset="0"/>
              </a:rPr>
              <a:t>fact</a:t>
            </a:r>
            <a:r>
              <a:rPr lang="cs-CZ" sz="2300" i="1" dirty="0">
                <a:effectLst/>
                <a:latin typeface="Calibri" panose="020F0502020204030204" pitchFamily="34" charset="0"/>
                <a:ea typeface="Calibri" panose="020F0502020204030204" pitchFamily="34" charset="0"/>
                <a:cs typeface="Times New Roman" panose="02020603050405020304" pitchFamily="18" charset="0"/>
              </a:rPr>
              <a:t> no </a:t>
            </a:r>
            <a:r>
              <a:rPr lang="cs-CZ" sz="2300" i="1" dirty="0" err="1">
                <a:effectLst/>
                <a:latin typeface="Calibri" panose="020F0502020204030204" pitchFamily="34" charset="0"/>
                <a:ea typeface="Calibri" panose="020F0502020204030204" pitchFamily="34" charset="0"/>
                <a:cs typeface="Times New Roman" panose="02020603050405020304" pitchFamily="18" charset="0"/>
              </a:rPr>
              <a:t>one</a:t>
            </a:r>
            <a:r>
              <a:rPr lang="cs-CZ" sz="2300" i="1" dirty="0">
                <a:effectLst/>
                <a:latin typeface="Calibri" panose="020F0502020204030204" pitchFamily="34" charset="0"/>
                <a:ea typeface="Calibri" panose="020F0502020204030204" pitchFamily="34" charset="0"/>
                <a:cs typeface="Times New Roman" panose="02020603050405020304" pitchFamily="18" charset="0"/>
              </a:rPr>
              <a:t> </a:t>
            </a:r>
            <a:r>
              <a:rPr lang="cs-CZ" sz="2300" i="1" dirty="0" err="1">
                <a:effectLst/>
                <a:latin typeface="Calibri" panose="020F0502020204030204" pitchFamily="34" charset="0"/>
                <a:ea typeface="Calibri" panose="020F0502020204030204" pitchFamily="34" charset="0"/>
                <a:cs typeface="Times New Roman" panose="02020603050405020304" pitchFamily="18" charset="0"/>
              </a:rPr>
              <a:t>invested</a:t>
            </a:r>
            <a:r>
              <a:rPr lang="cs-CZ" sz="2300" i="1" dirty="0">
                <a:effectLst/>
                <a:latin typeface="Calibri" panose="020F0502020204030204" pitchFamily="34" charset="0"/>
                <a:ea typeface="Calibri" panose="020F0502020204030204" pitchFamily="34" charset="0"/>
                <a:cs typeface="Times New Roman" panose="02020603050405020304" pitchFamily="18" charset="0"/>
              </a:rPr>
              <a:t> </a:t>
            </a:r>
            <a:r>
              <a:rPr lang="cs-CZ" sz="2300" i="1" dirty="0" err="1">
                <a:effectLst/>
                <a:latin typeface="Calibri" panose="020F0502020204030204" pitchFamily="34" charset="0"/>
                <a:ea typeface="Calibri" panose="020F0502020204030204" pitchFamily="34" charset="0"/>
                <a:cs typeface="Times New Roman" panose="02020603050405020304" pitchFamily="18" charset="0"/>
              </a:rPr>
              <a:t>with</a:t>
            </a:r>
            <a:r>
              <a:rPr lang="cs-CZ" sz="2300" i="1" dirty="0">
                <a:effectLst/>
                <a:latin typeface="Calibri" panose="020F0502020204030204" pitchFamily="34" charset="0"/>
                <a:ea typeface="Calibri" panose="020F0502020204030204" pitchFamily="34" charset="0"/>
                <a:cs typeface="Times New Roman" panose="02020603050405020304" pitchFamily="18" charset="0"/>
              </a:rPr>
              <a:t> </a:t>
            </a:r>
            <a:r>
              <a:rPr lang="cs-CZ" sz="2300" i="1" dirty="0" err="1">
                <a:effectLst/>
                <a:latin typeface="Calibri" panose="020F0502020204030204" pitchFamily="34" charset="0"/>
                <a:ea typeface="Calibri" panose="020F0502020204030204" pitchFamily="34" charset="0"/>
                <a:cs typeface="Times New Roman" panose="02020603050405020304" pitchFamily="18" charset="0"/>
              </a:rPr>
              <a:t>kingly</a:t>
            </a:r>
            <a:r>
              <a:rPr lang="cs-CZ" sz="2300" i="1" dirty="0">
                <a:effectLst/>
                <a:latin typeface="Calibri" panose="020F0502020204030204" pitchFamily="34" charset="0"/>
                <a:ea typeface="Calibri" panose="020F0502020204030204" pitchFamily="34" charset="0"/>
                <a:cs typeface="Times New Roman" panose="02020603050405020304" pitchFamily="18" charset="0"/>
              </a:rPr>
              <a:t> </a:t>
            </a:r>
            <a:r>
              <a:rPr lang="cs-CZ" sz="2300" i="1" dirty="0" err="1">
                <a:effectLst/>
                <a:latin typeface="Calibri" panose="020F0502020204030204" pitchFamily="34" charset="0"/>
                <a:ea typeface="Calibri" panose="020F0502020204030204" pitchFamily="34" charset="0"/>
                <a:cs typeface="Times New Roman" panose="02020603050405020304" pitchFamily="18" charset="0"/>
              </a:rPr>
              <a:t>power</a:t>
            </a:r>
            <a:r>
              <a:rPr lang="cs-CZ" sz="2300" i="1" dirty="0">
                <a:effectLst/>
                <a:latin typeface="Calibri" panose="020F0502020204030204" pitchFamily="34" charset="0"/>
                <a:ea typeface="Calibri" panose="020F0502020204030204" pitchFamily="34" charset="0"/>
                <a:cs typeface="Times New Roman" panose="02020603050405020304" pitchFamily="18" charset="0"/>
              </a:rPr>
              <a:t> </a:t>
            </a:r>
            <a:r>
              <a:rPr lang="cs-CZ" sz="2300" i="1" dirty="0" err="1">
                <a:effectLst/>
                <a:latin typeface="Calibri" panose="020F0502020204030204" pitchFamily="34" charset="0"/>
                <a:ea typeface="Calibri" panose="020F0502020204030204" pitchFamily="34" charset="0"/>
                <a:cs typeface="Times New Roman" panose="02020603050405020304" pitchFamily="18" charset="0"/>
              </a:rPr>
              <a:t>ever</a:t>
            </a:r>
            <a:r>
              <a:rPr lang="cs-CZ" sz="2300" i="1" dirty="0">
                <a:effectLst/>
                <a:latin typeface="Calibri" panose="020F0502020204030204" pitchFamily="34" charset="0"/>
                <a:ea typeface="Calibri" panose="020F0502020204030204" pitchFamily="34" charset="0"/>
                <a:cs typeface="Times New Roman" panose="02020603050405020304" pitchFamily="18" charset="0"/>
              </a:rPr>
              <a:t> </a:t>
            </a:r>
            <a:r>
              <a:rPr lang="cs-CZ" sz="2300" i="1" dirty="0" err="1">
                <a:effectLst/>
                <a:latin typeface="Calibri" panose="020F0502020204030204" pitchFamily="34" charset="0"/>
                <a:ea typeface="Calibri" panose="020F0502020204030204" pitchFamily="34" charset="0"/>
                <a:cs typeface="Times New Roman" panose="02020603050405020304" pitchFamily="18" charset="0"/>
              </a:rPr>
              <a:t>keeps</a:t>
            </a:r>
            <a:r>
              <a:rPr lang="cs-CZ" sz="2300" i="1" dirty="0">
                <a:effectLst/>
                <a:latin typeface="Calibri" panose="020F0502020204030204" pitchFamily="34" charset="0"/>
                <a:ea typeface="Calibri" panose="020F0502020204030204" pitchFamily="34" charset="0"/>
                <a:cs typeface="Times New Roman" panose="02020603050405020304" pitchFamily="18" charset="0"/>
              </a:rPr>
              <a:t> on </a:t>
            </a:r>
            <a:r>
              <a:rPr lang="cs-CZ" sz="2300" i="1" dirty="0" err="1">
                <a:effectLst/>
                <a:latin typeface="Calibri" panose="020F0502020204030204" pitchFamily="34" charset="0"/>
                <a:ea typeface="Calibri" panose="020F0502020204030204" pitchFamily="34" charset="0"/>
                <a:cs typeface="Times New Roman" panose="02020603050405020304" pitchFamily="18" charset="0"/>
              </a:rPr>
              <a:t>foot</a:t>
            </a:r>
            <a:r>
              <a:rPr lang="cs-CZ" sz="2300" i="1" dirty="0">
                <a:effectLst/>
                <a:latin typeface="Calibri" panose="020F0502020204030204" pitchFamily="34" charset="0"/>
                <a:ea typeface="Calibri" panose="020F0502020204030204" pitchFamily="34" charset="0"/>
                <a:cs typeface="Times New Roman" panose="02020603050405020304" pitchFamily="18" charset="0"/>
              </a:rPr>
              <a:t> a </a:t>
            </a:r>
            <a:r>
              <a:rPr lang="cs-CZ" sz="2300" i="1" dirty="0" err="1">
                <a:effectLst/>
                <a:latin typeface="Calibri" panose="020F0502020204030204" pitchFamily="34" charset="0"/>
                <a:ea typeface="Calibri" panose="020F0502020204030204" pitchFamily="34" charset="0"/>
                <a:cs typeface="Times New Roman" panose="02020603050405020304" pitchFamily="18" charset="0"/>
              </a:rPr>
              <a:t>military</a:t>
            </a:r>
            <a:r>
              <a:rPr lang="cs-CZ" sz="2300" i="1" dirty="0">
                <a:effectLst/>
                <a:latin typeface="Calibri" panose="020F0502020204030204" pitchFamily="34" charset="0"/>
                <a:ea typeface="Calibri" panose="020F0502020204030204" pitchFamily="34" charset="0"/>
                <a:cs typeface="Times New Roman" panose="02020603050405020304" pitchFamily="18" charset="0"/>
              </a:rPr>
              <a:t> </a:t>
            </a:r>
            <a:r>
              <a:rPr lang="cs-CZ" sz="2300" i="1" dirty="0" err="1">
                <a:effectLst/>
                <a:latin typeface="Calibri" panose="020F0502020204030204" pitchFamily="34" charset="0"/>
                <a:ea typeface="Calibri" panose="020F0502020204030204" pitchFamily="34" charset="0"/>
                <a:cs typeface="Times New Roman" panose="02020603050405020304" pitchFamily="18" charset="0"/>
              </a:rPr>
              <a:t>force</a:t>
            </a:r>
            <a:r>
              <a:rPr lang="cs-CZ" sz="2300" i="1" dirty="0">
                <a:effectLst/>
                <a:latin typeface="Calibri" panose="020F0502020204030204" pitchFamily="34" charset="0"/>
                <a:ea typeface="Calibri" panose="020F0502020204030204" pitchFamily="34" charset="0"/>
                <a:cs typeface="Times New Roman" panose="02020603050405020304" pitchFamily="18" charset="0"/>
              </a:rPr>
              <a:t> </a:t>
            </a:r>
            <a:r>
              <a:rPr lang="cs-CZ" sz="2300" i="1" dirty="0" err="1">
                <a:effectLst/>
                <a:latin typeface="Calibri" panose="020F0502020204030204" pitchFamily="34" charset="0"/>
                <a:ea typeface="Calibri" panose="020F0502020204030204" pitchFamily="34" charset="0"/>
                <a:cs typeface="Times New Roman" panose="02020603050405020304" pitchFamily="18" charset="0"/>
              </a:rPr>
              <a:t>without</a:t>
            </a:r>
            <a:r>
              <a:rPr lang="cs-CZ" sz="2300" i="1" dirty="0">
                <a:effectLst/>
                <a:latin typeface="Calibri" panose="020F0502020204030204" pitchFamily="34" charset="0"/>
                <a:ea typeface="Calibri" panose="020F0502020204030204" pitchFamily="34" charset="0"/>
                <a:cs typeface="Times New Roman" panose="02020603050405020304" pitchFamily="18" charset="0"/>
              </a:rPr>
              <a:t> a very </a:t>
            </a:r>
            <a:r>
              <a:rPr lang="cs-CZ" sz="2300" i="1" dirty="0" err="1">
                <a:effectLst/>
                <a:latin typeface="Calibri" panose="020F0502020204030204" pitchFamily="34" charset="0"/>
                <a:ea typeface="Calibri" panose="020F0502020204030204" pitchFamily="34" charset="0"/>
                <a:cs typeface="Times New Roman" panose="02020603050405020304" pitchFamily="18" charset="0"/>
              </a:rPr>
              <a:t>great</a:t>
            </a:r>
            <a:r>
              <a:rPr lang="cs-CZ" sz="2300" i="1" dirty="0">
                <a:effectLst/>
                <a:latin typeface="Calibri" panose="020F0502020204030204" pitchFamily="34" charset="0"/>
                <a:ea typeface="Calibri" panose="020F0502020204030204" pitchFamily="34" charset="0"/>
                <a:cs typeface="Times New Roman" panose="02020603050405020304" pitchFamily="18" charset="0"/>
              </a:rPr>
              <a:t> </a:t>
            </a:r>
            <a:r>
              <a:rPr lang="cs-CZ" sz="2300" i="1" dirty="0" err="1">
                <a:effectLst/>
                <a:latin typeface="Calibri" panose="020F0502020204030204" pitchFamily="34" charset="0"/>
                <a:ea typeface="Calibri" panose="020F0502020204030204" pitchFamily="34" charset="0"/>
                <a:cs typeface="Times New Roman" panose="02020603050405020304" pitchFamily="18" charset="0"/>
              </a:rPr>
              <a:t>number</a:t>
            </a:r>
            <a:r>
              <a:rPr lang="cs-CZ" sz="2300" i="1" dirty="0">
                <a:effectLst/>
                <a:latin typeface="Calibri" panose="020F0502020204030204" pitchFamily="34" charset="0"/>
                <a:ea typeface="Calibri" panose="020F0502020204030204" pitchFamily="34" charset="0"/>
                <a:cs typeface="Times New Roman" panose="02020603050405020304" pitchFamily="18" charset="0"/>
              </a:rPr>
              <a:t> </a:t>
            </a:r>
            <a:r>
              <a:rPr lang="cs-CZ" sz="2300" i="1" dirty="0" err="1">
                <a:effectLst/>
                <a:latin typeface="Calibri" panose="020F0502020204030204" pitchFamily="34" charset="0"/>
                <a:ea typeface="Calibri" panose="020F0502020204030204" pitchFamily="34" charset="0"/>
                <a:cs typeface="Times New Roman" panose="02020603050405020304" pitchFamily="18" charset="0"/>
              </a:rPr>
              <a:t>of</a:t>
            </a:r>
            <a:r>
              <a:rPr lang="cs-CZ" sz="2300" i="1" dirty="0">
                <a:effectLst/>
                <a:latin typeface="Calibri" panose="020F0502020204030204" pitchFamily="34" charset="0"/>
                <a:ea typeface="Calibri" panose="020F0502020204030204" pitchFamily="34" charset="0"/>
                <a:cs typeface="Times New Roman" panose="02020603050405020304" pitchFamily="18" charset="0"/>
              </a:rPr>
              <a:t> </a:t>
            </a:r>
            <a:r>
              <a:rPr lang="cs-CZ" sz="2300" i="1" dirty="0" err="1">
                <a:effectLst/>
                <a:latin typeface="Calibri" panose="020F0502020204030204" pitchFamily="34" charset="0"/>
                <a:ea typeface="Calibri" panose="020F0502020204030204" pitchFamily="34" charset="0"/>
                <a:cs typeface="Times New Roman" panose="02020603050405020304" pitchFamily="18" charset="0"/>
              </a:rPr>
              <a:t>elephants</a:t>
            </a:r>
            <a:r>
              <a:rPr lang="cs-CZ" sz="2300" i="1" dirty="0">
                <a:effectLst/>
                <a:latin typeface="Calibri" panose="020F0502020204030204" pitchFamily="34" charset="0"/>
                <a:ea typeface="Calibri" panose="020F0502020204030204" pitchFamily="34" charset="0"/>
                <a:cs typeface="Times New Roman" panose="02020603050405020304" pitchFamily="18" charset="0"/>
              </a:rPr>
              <a:t> and </a:t>
            </a:r>
            <a:r>
              <a:rPr lang="cs-CZ" sz="2300" i="1" dirty="0" err="1">
                <a:effectLst/>
                <a:latin typeface="Calibri" panose="020F0502020204030204" pitchFamily="34" charset="0"/>
                <a:ea typeface="Calibri" panose="020F0502020204030204" pitchFamily="34" charset="0"/>
                <a:cs typeface="Times New Roman" panose="02020603050405020304" pitchFamily="18" charset="0"/>
              </a:rPr>
              <a:t>foot</a:t>
            </a:r>
            <a:r>
              <a:rPr lang="cs-CZ" sz="2300" i="1" dirty="0">
                <a:effectLst/>
                <a:latin typeface="Calibri" panose="020F0502020204030204" pitchFamily="34" charset="0"/>
                <a:ea typeface="Calibri" panose="020F0502020204030204" pitchFamily="34" charset="0"/>
                <a:cs typeface="Times New Roman" panose="02020603050405020304" pitchFamily="18" charset="0"/>
              </a:rPr>
              <a:t> and </a:t>
            </a:r>
            <a:r>
              <a:rPr lang="cs-CZ" sz="2300" i="1" dirty="0" err="1">
                <a:effectLst/>
                <a:latin typeface="Calibri" panose="020F0502020204030204" pitchFamily="34" charset="0"/>
                <a:ea typeface="Calibri" panose="020F0502020204030204" pitchFamily="34" charset="0"/>
                <a:cs typeface="Times New Roman" panose="02020603050405020304" pitchFamily="18" charset="0"/>
              </a:rPr>
              <a:t>cavalry</a:t>
            </a:r>
            <a:r>
              <a:rPr lang="cs-CZ" sz="2300" i="1" dirty="0">
                <a:effectLst/>
                <a:latin typeface="Calibri" panose="020F0502020204030204" pitchFamily="34" charset="0"/>
                <a:ea typeface="Calibri" panose="020F0502020204030204" pitchFamily="34" charset="0"/>
                <a:cs typeface="Times New Roman" panose="02020603050405020304" pitchFamily="18" charset="0"/>
              </a:rPr>
              <a:t>. „ 		</a:t>
            </a:r>
            <a:r>
              <a:rPr lang="cs-CZ" sz="2300" dirty="0" err="1"/>
              <a:t>Solin</a:t>
            </a:r>
            <a:r>
              <a:rPr lang="cs-CZ" sz="2300" dirty="0"/>
              <a:t>. 52. 6-17</a:t>
            </a:r>
            <a:endParaRPr lang="cs-CZ" sz="2300" i="1" dirty="0"/>
          </a:p>
          <a:p>
            <a:endParaRPr lang="cs-CZ" sz="2400" dirty="0"/>
          </a:p>
          <a:p>
            <a:endParaRPr lang="cs-CZ" sz="2400" i="1" dirty="0">
              <a:cs typeface="Times New Roman" panose="02020603050405020304" pitchFamily="18" charset="0"/>
            </a:endParaRPr>
          </a:p>
        </p:txBody>
      </p:sp>
    </p:spTree>
    <p:extLst>
      <p:ext uri="{BB962C8B-B14F-4D97-AF65-F5344CB8AC3E}">
        <p14:creationId xmlns:p14="http://schemas.microsoft.com/office/powerpoint/2010/main" val="3921385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E569FD-9B8E-49FF-8850-F0FF7BB4090F}"/>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42106333-F9C0-4ED6-A4FE-AE01F5D938A2}"/>
              </a:ext>
            </a:extLst>
          </p:cNvPr>
          <p:cNvSpPr>
            <a:spLocks noGrp="1"/>
          </p:cNvSpPr>
          <p:nvPr>
            <p:ph idx="1"/>
          </p:nvPr>
        </p:nvSpPr>
        <p:spPr/>
        <p:txBody>
          <a:bodyPr>
            <a:normAutofit/>
          </a:bodyPr>
          <a:lstStyle/>
          <a:p>
            <a:r>
              <a:rPr lang="cs-CZ" sz="2400" dirty="0"/>
              <a:t>Úkoly vozatajstva popisují prameny následovně:</a:t>
            </a:r>
          </a:p>
          <a:p>
            <a:r>
              <a:rPr lang="cs-CZ" sz="2400" i="1" dirty="0"/>
              <a:t>„Tytéž činnosti s výjimkou návratu zpět po předstíraném útěku a dále postup vpřed, ústup a boj na místě ve vyhovujícím terénu – to je bojová činnost vozatajstva.“ 						</a:t>
            </a:r>
            <a:r>
              <a:rPr lang="cs-CZ" sz="2400" i="1" dirty="0" err="1">
                <a:effectLst/>
                <a:ea typeface="Calibri" panose="020F0502020204030204" pitchFamily="34" charset="0"/>
                <a:cs typeface="Times New Roman" panose="02020603050405020304" pitchFamily="18" charset="0"/>
              </a:rPr>
              <a:t>Arthašastra</a:t>
            </a:r>
            <a:r>
              <a:rPr lang="cs-CZ" sz="2400" i="1" dirty="0">
                <a:effectLst/>
                <a:ea typeface="Calibri" panose="020F0502020204030204" pitchFamily="34" charset="0"/>
                <a:cs typeface="Times New Roman" panose="02020603050405020304" pitchFamily="18" charset="0"/>
              </a:rPr>
              <a:t> X.157</a:t>
            </a:r>
          </a:p>
          <a:p>
            <a:r>
              <a:rPr lang="cs-CZ" sz="2400" i="1" dirty="0">
                <a:ea typeface="Calibri" panose="020F0502020204030204" pitchFamily="34" charset="0"/>
                <a:cs typeface="Times New Roman" panose="02020603050405020304" pitchFamily="18" charset="0"/>
              </a:rPr>
              <a:t>„Ochraňovat své vojsko, odrážet v bitvě armádu o čtyřech složkách, zajímat, vyprošťovat, spojovat rozbité, rozbíjet spojené, nahánět strach, dodávat vojsku respekt a dělat hrozný hluk – to jsou úkoly vozatajstva.“ 	</a:t>
            </a:r>
            <a:r>
              <a:rPr lang="cs-CZ" sz="2400" i="1" dirty="0" err="1">
                <a:effectLst/>
                <a:ea typeface="Calibri" panose="020F0502020204030204" pitchFamily="34" charset="0"/>
                <a:cs typeface="Times New Roman" panose="02020603050405020304" pitchFamily="18" charset="0"/>
              </a:rPr>
              <a:t>Arthašastra</a:t>
            </a:r>
            <a:r>
              <a:rPr lang="cs-CZ" sz="2400" i="1" dirty="0">
                <a:effectLst/>
                <a:ea typeface="Calibri" panose="020F0502020204030204" pitchFamily="34" charset="0"/>
                <a:cs typeface="Times New Roman" panose="02020603050405020304" pitchFamily="18" charset="0"/>
              </a:rPr>
              <a:t> X.154</a:t>
            </a:r>
          </a:p>
          <a:p>
            <a:endParaRPr lang="cs-CZ" sz="2400" dirty="0"/>
          </a:p>
        </p:txBody>
      </p:sp>
    </p:spTree>
    <p:extLst>
      <p:ext uri="{BB962C8B-B14F-4D97-AF65-F5344CB8AC3E}">
        <p14:creationId xmlns:p14="http://schemas.microsoft.com/office/powerpoint/2010/main" val="3588256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3ACFA3-83DE-4793-A121-85000BD675F6}"/>
              </a:ext>
            </a:extLst>
          </p:cNvPr>
          <p:cNvSpPr>
            <a:spLocks noGrp="1"/>
          </p:cNvSpPr>
          <p:nvPr>
            <p:ph type="title"/>
          </p:nvPr>
        </p:nvSpPr>
        <p:spPr/>
        <p:txBody>
          <a:bodyPr/>
          <a:lstStyle/>
          <a:p>
            <a:r>
              <a:rPr lang="cs-CZ" sz="4400" b="1" dirty="0">
                <a:effectLst/>
                <a:ea typeface="Calibri" panose="020F0502020204030204" pitchFamily="34" charset="0"/>
                <a:cs typeface="Times New Roman" panose="02020603050405020304" pitchFamily="18" charset="0"/>
              </a:rPr>
              <a:t>Výbava vozů</a:t>
            </a:r>
            <a:endParaRPr lang="cs-CZ" dirty="0"/>
          </a:p>
        </p:txBody>
      </p:sp>
      <p:sp>
        <p:nvSpPr>
          <p:cNvPr id="3" name="Zástupný obsah 2">
            <a:extLst>
              <a:ext uri="{FF2B5EF4-FFF2-40B4-BE49-F238E27FC236}">
                <a16:creationId xmlns:a16="http://schemas.microsoft.com/office/drawing/2014/main" id="{AF76BE94-4F4E-4885-B8F7-37383FF54F78}"/>
              </a:ext>
            </a:extLst>
          </p:cNvPr>
          <p:cNvSpPr>
            <a:spLocks noGrp="1"/>
          </p:cNvSpPr>
          <p:nvPr>
            <p:ph idx="1"/>
          </p:nvPr>
        </p:nvSpPr>
        <p:spPr/>
        <p:txBody>
          <a:bodyPr/>
          <a:lstStyle/>
          <a:p>
            <a:r>
              <a:rPr lang="cs-CZ" sz="2400" dirty="0">
                <a:effectLst/>
                <a:ea typeface="Calibri" panose="020F0502020204030204" pitchFamily="34" charset="0"/>
                <a:cs typeface="Times New Roman" panose="02020603050405020304" pitchFamily="18" charset="0"/>
              </a:rPr>
              <a:t>Konstrukce vozů s</a:t>
            </a:r>
            <a:r>
              <a:rPr lang="cs-CZ" sz="2400" dirty="0">
                <a:ea typeface="Calibri" panose="020F0502020204030204" pitchFamily="34" charset="0"/>
                <a:cs typeface="Times New Roman" panose="02020603050405020304" pitchFamily="18" charset="0"/>
              </a:rPr>
              <a:t>e snažila být co nejlehčí, proto byl vůz tvořen jen dřevěným rámem p</a:t>
            </a:r>
            <a:r>
              <a:rPr lang="cs-CZ" sz="2400" dirty="0">
                <a:effectLst/>
                <a:ea typeface="Calibri" panose="020F0502020204030204" pitchFamily="34" charset="0"/>
                <a:cs typeface="Times New Roman" panose="02020603050405020304" pitchFamily="18" charset="0"/>
              </a:rPr>
              <a:t>otaženým kůží. Ve spodní části byla dřevěná ná</a:t>
            </a:r>
            <a:r>
              <a:rPr lang="cs-CZ" sz="2400" dirty="0">
                <a:ea typeface="Calibri" panose="020F0502020204030204" pitchFamily="34" charset="0"/>
                <a:cs typeface="Times New Roman" panose="02020603050405020304" pitchFamily="18" charset="0"/>
              </a:rPr>
              <a:t>prava (</a:t>
            </a:r>
            <a:r>
              <a:rPr lang="cs-CZ" sz="2400" b="1" dirty="0" err="1">
                <a:ea typeface="Calibri" panose="020F0502020204030204" pitchFamily="34" charset="0"/>
                <a:cs typeface="Times New Roman" panose="02020603050405020304" pitchFamily="18" charset="0"/>
              </a:rPr>
              <a:t>aksa</a:t>
            </a:r>
            <a:r>
              <a:rPr lang="cs-CZ" sz="2400" dirty="0">
                <a:ea typeface="Calibri" panose="020F0502020204030204" pitchFamily="34" charset="0"/>
                <a:cs typeface="Times New Roman" panose="02020603050405020304" pitchFamily="18" charset="0"/>
              </a:rPr>
              <a:t>), k ní byla připevněná osová tyč (</a:t>
            </a:r>
            <a:r>
              <a:rPr lang="cs-CZ" sz="2400" b="1" dirty="0" err="1">
                <a:ea typeface="Calibri" panose="020F0502020204030204" pitchFamily="34" charset="0"/>
                <a:cs typeface="Times New Roman" panose="02020603050405020304" pitchFamily="18" charset="0"/>
              </a:rPr>
              <a:t>isa</a:t>
            </a:r>
            <a:r>
              <a:rPr lang="cs-CZ" sz="2400" b="1" dirty="0">
                <a:ea typeface="Calibri" panose="020F0502020204030204" pitchFamily="34" charset="0"/>
                <a:cs typeface="Times New Roman" panose="02020603050405020304" pitchFamily="18" charset="0"/>
              </a:rPr>
              <a:t>, </a:t>
            </a:r>
            <a:r>
              <a:rPr lang="cs-CZ" sz="2400" b="1" dirty="0" err="1">
                <a:ea typeface="Calibri" panose="020F0502020204030204" pitchFamily="34" charset="0"/>
                <a:cs typeface="Times New Roman" panose="02020603050405020304" pitchFamily="18" charset="0"/>
              </a:rPr>
              <a:t>prauga</a:t>
            </a:r>
            <a:r>
              <a:rPr lang="cs-CZ" sz="2400" dirty="0">
                <a:ea typeface="Calibri" panose="020F0502020204030204" pitchFamily="34" charset="0"/>
                <a:cs typeface="Times New Roman" panose="02020603050405020304" pitchFamily="18" charset="0"/>
              </a:rPr>
              <a:t>), která byla na druhé straně zakončena jhem (</a:t>
            </a:r>
            <a:r>
              <a:rPr lang="cs-CZ" sz="2400" b="1" dirty="0" err="1">
                <a:ea typeface="Calibri" panose="020F0502020204030204" pitchFamily="34" charset="0"/>
                <a:cs typeface="Times New Roman" panose="02020603050405020304" pitchFamily="18" charset="0"/>
              </a:rPr>
              <a:t>yuga</a:t>
            </a:r>
            <a:r>
              <a:rPr lang="cs-CZ" sz="2400" dirty="0">
                <a:ea typeface="Calibri" panose="020F0502020204030204" pitchFamily="34" charset="0"/>
                <a:cs typeface="Times New Roman" panose="02020603050405020304" pitchFamily="18" charset="0"/>
              </a:rPr>
              <a:t>). Jho bylo pouze jedno a to i v případě, že vůz táhli 4 koně</a:t>
            </a:r>
          </a:p>
          <a:p>
            <a:r>
              <a:rPr lang="cs-CZ" sz="2400" dirty="0">
                <a:effectLst/>
                <a:ea typeface="Calibri" panose="020F0502020204030204" pitchFamily="34" charset="0"/>
                <a:cs typeface="Times New Roman" panose="02020603050405020304" pitchFamily="18" charset="0"/>
              </a:rPr>
              <a:t>Objevují se také zprávy o sedadlech na vozech – </a:t>
            </a:r>
            <a:r>
              <a:rPr lang="cs-CZ" sz="2400" b="1" dirty="0" err="1">
                <a:effectLst/>
                <a:ea typeface="Calibri" panose="020F0502020204030204" pitchFamily="34" charset="0"/>
                <a:cs typeface="Times New Roman" panose="02020603050405020304" pitchFamily="18" charset="0"/>
              </a:rPr>
              <a:t>vandhura</a:t>
            </a:r>
            <a:r>
              <a:rPr lang="cs-CZ" sz="2400" dirty="0">
                <a:effectLst/>
                <a:ea typeface="Calibri" panose="020F0502020204030204" pitchFamily="34" charset="0"/>
                <a:cs typeface="Times New Roman" panose="02020603050405020304" pitchFamily="18" charset="0"/>
              </a:rPr>
              <a:t> (pro vozataje) a </a:t>
            </a:r>
            <a:r>
              <a:rPr lang="cs-CZ" sz="2400" b="1" dirty="0" err="1">
                <a:effectLst/>
                <a:ea typeface="Calibri" panose="020F0502020204030204" pitchFamily="34" charset="0"/>
                <a:cs typeface="Times New Roman" panose="02020603050405020304" pitchFamily="18" charset="0"/>
              </a:rPr>
              <a:t>talva</a:t>
            </a:r>
            <a:r>
              <a:rPr lang="cs-CZ" sz="2400" b="1" dirty="0">
                <a:effectLst/>
                <a:ea typeface="Calibri" panose="020F0502020204030204" pitchFamily="34" charset="0"/>
                <a:cs typeface="Times New Roman" panose="02020603050405020304" pitchFamily="18" charset="0"/>
              </a:rPr>
              <a:t> </a:t>
            </a:r>
            <a:r>
              <a:rPr lang="cs-CZ" sz="2400" dirty="0">
                <a:effectLst/>
                <a:ea typeface="Calibri" panose="020F0502020204030204" pitchFamily="34" charset="0"/>
                <a:cs typeface="Times New Roman" panose="02020603050405020304" pitchFamily="18" charset="0"/>
              </a:rPr>
              <a:t>(pro válečníka)</a:t>
            </a:r>
          </a:p>
          <a:p>
            <a:r>
              <a:rPr lang="cs-CZ" sz="2400" dirty="0">
                <a:effectLst/>
                <a:ea typeface="Calibri" panose="020F0502020204030204" pitchFamily="34" charset="0"/>
                <a:cs typeface="Times New Roman" panose="02020603050405020304" pitchFamily="18" charset="0"/>
              </a:rPr>
              <a:t>V pramenech se </a:t>
            </a:r>
            <a:r>
              <a:rPr lang="cs-CZ" sz="2400" dirty="0">
                <a:ea typeface="Calibri" panose="020F0502020204030204" pitchFamily="34" charset="0"/>
                <a:cs typeface="Times New Roman" panose="02020603050405020304" pitchFamily="18" charset="0"/>
              </a:rPr>
              <a:t>objevují také informace o </a:t>
            </a:r>
            <a:r>
              <a:rPr lang="cs-CZ" sz="2400" dirty="0">
                <a:effectLst/>
                <a:ea typeface="Calibri" panose="020F0502020204030204" pitchFamily="34" charset="0"/>
                <a:cs typeface="Times New Roman" panose="02020603050405020304" pitchFamily="18" charset="0"/>
              </a:rPr>
              <a:t>deštnících – </a:t>
            </a:r>
            <a:r>
              <a:rPr lang="cs-CZ" sz="2400" b="1" dirty="0" err="1">
                <a:effectLst/>
                <a:ea typeface="Calibri" panose="020F0502020204030204" pitchFamily="34" charset="0"/>
                <a:cs typeface="Times New Roman" panose="02020603050405020304" pitchFamily="18" charset="0"/>
              </a:rPr>
              <a:t>chattra</a:t>
            </a:r>
            <a:r>
              <a:rPr lang="cs-CZ" sz="2400" dirty="0">
                <a:effectLst/>
                <a:ea typeface="Calibri" panose="020F0502020204030204" pitchFamily="34" charset="0"/>
                <a:cs typeface="Times New Roman" panose="02020603050405020304" pitchFamily="18" charset="0"/>
              </a:rPr>
              <a:t>, které se na vozech používaly, nicméně s těmi bychom se pravděpodobně setkali pouze na obřadních vozech</a:t>
            </a:r>
            <a:endParaRPr lang="cs-CZ" sz="2400" b="1" dirty="0">
              <a:effectLst/>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2628488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E96F8F-6DAF-42DC-B86F-3295840093ED}"/>
              </a:ext>
            </a:extLst>
          </p:cNvPr>
          <p:cNvSpPr>
            <a:spLocks noGrp="1"/>
          </p:cNvSpPr>
          <p:nvPr>
            <p:ph type="title"/>
          </p:nvPr>
        </p:nvSpPr>
        <p:spPr/>
        <p:txBody>
          <a:bodyPr/>
          <a:lstStyle/>
          <a:p>
            <a:r>
              <a:rPr lang="cs-CZ" b="1" dirty="0">
                <a:ea typeface="Calibri" panose="020F0502020204030204" pitchFamily="34" charset="0"/>
                <a:cs typeface="Times New Roman" panose="02020603050405020304" pitchFamily="18" charset="0"/>
              </a:rPr>
              <a:t>P</a:t>
            </a:r>
            <a:r>
              <a:rPr lang="cs-CZ" sz="4400" b="1" dirty="0">
                <a:effectLst/>
                <a:ea typeface="Calibri" panose="020F0502020204030204" pitchFamily="34" charset="0"/>
                <a:cs typeface="Times New Roman" panose="02020603050405020304" pitchFamily="18" charset="0"/>
              </a:rPr>
              <a:t>očty bojovníků a koní</a:t>
            </a:r>
            <a:endParaRPr lang="cs-CZ" dirty="0"/>
          </a:p>
        </p:txBody>
      </p:sp>
      <p:sp>
        <p:nvSpPr>
          <p:cNvPr id="3" name="Zástupný obsah 2">
            <a:extLst>
              <a:ext uri="{FF2B5EF4-FFF2-40B4-BE49-F238E27FC236}">
                <a16:creationId xmlns:a16="http://schemas.microsoft.com/office/drawing/2014/main" id="{9AE7EC29-E7FC-4F1A-812C-A927E83FE91B}"/>
              </a:ext>
            </a:extLst>
          </p:cNvPr>
          <p:cNvSpPr>
            <a:spLocks noGrp="1"/>
          </p:cNvSpPr>
          <p:nvPr>
            <p:ph idx="1"/>
          </p:nvPr>
        </p:nvSpPr>
        <p:spPr>
          <a:xfrm>
            <a:off x="838200" y="1690688"/>
            <a:ext cx="6617193" cy="4486275"/>
          </a:xfrm>
        </p:spPr>
        <p:txBody>
          <a:bodyPr/>
          <a:lstStyle/>
          <a:p>
            <a:r>
              <a:rPr lang="cs-CZ" sz="2800" dirty="0">
                <a:effectLst/>
                <a:latin typeface="Calibri" panose="020F0502020204030204" pitchFamily="34" charset="0"/>
                <a:ea typeface="Calibri" panose="020F0502020204030204" pitchFamily="34" charset="0"/>
                <a:cs typeface="Times New Roman" panose="02020603050405020304" pitchFamily="18" charset="0"/>
              </a:rPr>
              <a:t>Počty mužů na vozech se mohly různit, podle velikosti vozu a množství koní, kteří jej táhli</a:t>
            </a:r>
          </a:p>
          <a:p>
            <a:r>
              <a:rPr lang="cs-CZ" sz="2800" dirty="0">
                <a:effectLst/>
                <a:latin typeface="Calibri" panose="020F0502020204030204" pitchFamily="34" charset="0"/>
                <a:ea typeface="Calibri" panose="020F0502020204030204" pitchFamily="34" charset="0"/>
                <a:cs typeface="Times New Roman" panose="02020603050405020304" pitchFamily="18" charset="0"/>
              </a:rPr>
              <a:t>I písemné prameny nám poskytují rozličné údaje, ale takovým ideálním počtem byly 3 lidé – vozataj a dva střelci, popř. střelec a voják se štítem</a:t>
            </a:r>
          </a:p>
          <a:p>
            <a:r>
              <a:rPr lang="cs-CZ" sz="2800" i="1" dirty="0">
                <a:effectLst/>
                <a:latin typeface="Calibri" panose="020F0502020204030204" pitchFamily="34" charset="0"/>
                <a:ea typeface="Calibri" panose="020F0502020204030204" pitchFamily="34" charset="0"/>
                <a:cs typeface="Times New Roman" panose="02020603050405020304" pitchFamily="18" charset="0"/>
              </a:rPr>
              <a:t>„In </a:t>
            </a:r>
            <a:r>
              <a:rPr lang="cs-CZ" sz="2800" i="1" dirty="0" err="1">
                <a:effectLst/>
                <a:latin typeface="Calibri" panose="020F0502020204030204" pitchFamily="34" charset="0"/>
                <a:ea typeface="Calibri" panose="020F0502020204030204" pitchFamily="34" charset="0"/>
                <a:cs typeface="Times New Roman" panose="02020603050405020304" pitchFamily="18" charset="0"/>
              </a:rPr>
              <a:t>addition</a:t>
            </a:r>
            <a:r>
              <a:rPr lang="cs-CZ" sz="2800" i="1" dirty="0">
                <a:effectLst/>
                <a:latin typeface="Calibri" panose="020F0502020204030204" pitchFamily="34" charset="0"/>
                <a:ea typeface="Calibri" panose="020F0502020204030204" pitchFamily="34" charset="0"/>
                <a:cs typeface="Times New Roman" panose="02020603050405020304" pitchFamily="18" charset="0"/>
              </a:rPr>
              <a:t> to </a:t>
            </a:r>
            <a:r>
              <a:rPr lang="cs-CZ" sz="2800" i="1"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2800" i="1" dirty="0">
                <a:effectLst/>
                <a:latin typeface="Calibri" panose="020F0502020204030204" pitchFamily="34" charset="0"/>
                <a:ea typeface="Calibri" panose="020F0502020204030204" pitchFamily="34" charset="0"/>
                <a:cs typeface="Times New Roman" panose="02020603050405020304" pitchFamily="18" charset="0"/>
              </a:rPr>
              <a:t> </a:t>
            </a:r>
            <a:r>
              <a:rPr lang="cs-CZ" sz="2800" i="1" dirty="0" err="1">
                <a:effectLst/>
                <a:latin typeface="Calibri" panose="020F0502020204030204" pitchFamily="34" charset="0"/>
                <a:ea typeface="Calibri" panose="020F0502020204030204" pitchFamily="34" charset="0"/>
                <a:cs typeface="Times New Roman" panose="02020603050405020304" pitchFamily="18" charset="0"/>
              </a:rPr>
              <a:t>charioteer</a:t>
            </a:r>
            <a:r>
              <a:rPr lang="cs-CZ" sz="2800" i="1" dirty="0">
                <a:effectLst/>
                <a:latin typeface="Calibri" panose="020F0502020204030204" pitchFamily="34" charset="0"/>
                <a:ea typeface="Calibri" panose="020F0502020204030204" pitchFamily="34" charset="0"/>
                <a:cs typeface="Times New Roman" panose="02020603050405020304" pitchFamily="18" charset="0"/>
              </a:rPr>
              <a:t>, </a:t>
            </a:r>
            <a:r>
              <a:rPr lang="cs-CZ" sz="2800" i="1" dirty="0" err="1">
                <a:effectLst/>
                <a:latin typeface="Calibri" panose="020F0502020204030204" pitchFamily="34" charset="0"/>
                <a:ea typeface="Calibri" panose="020F0502020204030204" pitchFamily="34" charset="0"/>
                <a:cs typeface="Times New Roman" panose="02020603050405020304" pitchFamily="18" charset="0"/>
              </a:rPr>
              <a:t>there</a:t>
            </a:r>
            <a:r>
              <a:rPr lang="cs-CZ" sz="2800" i="1" dirty="0">
                <a:effectLst/>
                <a:latin typeface="Calibri" panose="020F0502020204030204" pitchFamily="34" charset="0"/>
                <a:ea typeface="Calibri" panose="020F0502020204030204" pitchFamily="34" charset="0"/>
                <a:cs typeface="Times New Roman" panose="02020603050405020304" pitchFamily="18" charset="0"/>
              </a:rPr>
              <a:t> are </a:t>
            </a:r>
            <a:r>
              <a:rPr lang="cs-CZ" sz="2800" i="1" dirty="0" err="1">
                <a:effectLst/>
                <a:latin typeface="Calibri" panose="020F0502020204030204" pitchFamily="34" charset="0"/>
                <a:ea typeface="Calibri" panose="020F0502020204030204" pitchFamily="34" charset="0"/>
                <a:cs typeface="Times New Roman" panose="02020603050405020304" pitchFamily="18" charset="0"/>
              </a:rPr>
              <a:t>two</a:t>
            </a:r>
            <a:r>
              <a:rPr lang="cs-CZ" sz="2800" i="1" dirty="0">
                <a:effectLst/>
                <a:latin typeface="Calibri" panose="020F0502020204030204" pitchFamily="34" charset="0"/>
                <a:ea typeface="Calibri" panose="020F0502020204030204" pitchFamily="34" charset="0"/>
                <a:cs typeface="Times New Roman" panose="02020603050405020304" pitchFamily="18" charset="0"/>
              </a:rPr>
              <a:t> </a:t>
            </a:r>
            <a:r>
              <a:rPr lang="cs-CZ" sz="2800" i="1" dirty="0" err="1">
                <a:effectLst/>
                <a:latin typeface="Calibri" panose="020F0502020204030204" pitchFamily="34" charset="0"/>
                <a:ea typeface="Calibri" panose="020F0502020204030204" pitchFamily="34" charset="0"/>
                <a:cs typeface="Times New Roman" panose="02020603050405020304" pitchFamily="18" charset="0"/>
              </a:rPr>
              <a:t>fighting</a:t>
            </a:r>
            <a:r>
              <a:rPr lang="cs-CZ" sz="2800" i="1" dirty="0">
                <a:effectLst/>
                <a:latin typeface="Calibri" panose="020F0502020204030204" pitchFamily="34" charset="0"/>
                <a:ea typeface="Calibri" panose="020F0502020204030204" pitchFamily="34" charset="0"/>
                <a:cs typeface="Times New Roman" panose="02020603050405020304" pitchFamily="18" charset="0"/>
              </a:rPr>
              <a:t> </a:t>
            </a:r>
            <a:r>
              <a:rPr lang="cs-CZ" sz="2800" i="1" dirty="0" err="1">
                <a:effectLst/>
                <a:latin typeface="Calibri" panose="020F0502020204030204" pitchFamily="34" charset="0"/>
                <a:ea typeface="Calibri" panose="020F0502020204030204" pitchFamily="34" charset="0"/>
                <a:cs typeface="Times New Roman" panose="02020603050405020304" pitchFamily="18" charset="0"/>
              </a:rPr>
              <a:t>men</a:t>
            </a:r>
            <a:r>
              <a:rPr lang="cs-CZ" sz="2800" i="1" dirty="0">
                <a:effectLst/>
                <a:latin typeface="Calibri" panose="020F0502020204030204" pitchFamily="34" charset="0"/>
                <a:ea typeface="Calibri" panose="020F0502020204030204" pitchFamily="34" charset="0"/>
                <a:cs typeface="Times New Roman" panose="02020603050405020304" pitchFamily="18" charset="0"/>
              </a:rPr>
              <a:t> </a:t>
            </a:r>
            <a:r>
              <a:rPr lang="cs-CZ" sz="2800" i="1" dirty="0" err="1">
                <a:effectLst/>
                <a:latin typeface="Calibri" panose="020F0502020204030204" pitchFamily="34" charset="0"/>
                <a:ea typeface="Calibri" panose="020F0502020204030204" pitchFamily="34" charset="0"/>
                <a:cs typeface="Times New Roman" panose="02020603050405020304" pitchFamily="18" charset="0"/>
              </a:rPr>
              <a:t>who</a:t>
            </a:r>
            <a:r>
              <a:rPr lang="cs-CZ" sz="2800" i="1" dirty="0">
                <a:effectLst/>
                <a:latin typeface="Calibri" panose="020F0502020204030204" pitchFamily="34" charset="0"/>
                <a:ea typeface="Calibri" panose="020F0502020204030204" pitchFamily="34" charset="0"/>
                <a:cs typeface="Times New Roman" panose="02020603050405020304" pitchFamily="18" charset="0"/>
              </a:rPr>
              <a:t> </a:t>
            </a:r>
            <a:r>
              <a:rPr lang="cs-CZ" sz="2800" i="1" dirty="0" err="1">
                <a:effectLst/>
                <a:latin typeface="Calibri" panose="020F0502020204030204" pitchFamily="34" charset="0"/>
                <a:ea typeface="Calibri" panose="020F0502020204030204" pitchFamily="34" charset="0"/>
                <a:cs typeface="Times New Roman" panose="02020603050405020304" pitchFamily="18" charset="0"/>
              </a:rPr>
              <a:t>sit</a:t>
            </a:r>
            <a:r>
              <a:rPr lang="cs-CZ" sz="2800" i="1" dirty="0">
                <a:effectLst/>
                <a:latin typeface="Calibri" panose="020F0502020204030204" pitchFamily="34" charset="0"/>
                <a:ea typeface="Calibri" panose="020F0502020204030204" pitchFamily="34" charset="0"/>
                <a:cs typeface="Times New Roman" panose="02020603050405020304" pitchFamily="18" charset="0"/>
              </a:rPr>
              <a:t> up in </a:t>
            </a:r>
            <a:r>
              <a:rPr lang="cs-CZ" sz="2800" i="1"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2800" i="1" dirty="0">
                <a:effectLst/>
                <a:latin typeface="Calibri" panose="020F0502020204030204" pitchFamily="34" charset="0"/>
                <a:ea typeface="Calibri" panose="020F0502020204030204" pitchFamily="34" charset="0"/>
                <a:cs typeface="Times New Roman" panose="02020603050405020304" pitchFamily="18" charset="0"/>
              </a:rPr>
              <a:t> </a:t>
            </a:r>
            <a:r>
              <a:rPr lang="cs-CZ" sz="2800" i="1" dirty="0" err="1">
                <a:effectLst/>
                <a:latin typeface="Calibri" panose="020F0502020204030204" pitchFamily="34" charset="0"/>
                <a:ea typeface="Calibri" panose="020F0502020204030204" pitchFamily="34" charset="0"/>
                <a:cs typeface="Times New Roman" panose="02020603050405020304" pitchFamily="18" charset="0"/>
              </a:rPr>
              <a:t>chariot</a:t>
            </a:r>
            <a:r>
              <a:rPr lang="cs-CZ" sz="2800" i="1" dirty="0">
                <a:effectLst/>
                <a:latin typeface="Calibri" panose="020F0502020204030204" pitchFamily="34" charset="0"/>
                <a:ea typeface="Calibri" panose="020F0502020204030204" pitchFamily="34" charset="0"/>
                <a:cs typeface="Times New Roman" panose="02020603050405020304" pitchFamily="18" charset="0"/>
              </a:rPr>
              <a:t> </a:t>
            </a:r>
            <a:r>
              <a:rPr lang="cs-CZ" sz="2800" i="1" dirty="0" err="1">
                <a:effectLst/>
                <a:latin typeface="Calibri" panose="020F0502020204030204" pitchFamily="34" charset="0"/>
                <a:ea typeface="Calibri" panose="020F0502020204030204" pitchFamily="34" charset="0"/>
                <a:cs typeface="Times New Roman" panose="02020603050405020304" pitchFamily="18" charset="0"/>
              </a:rPr>
              <a:t>beside</a:t>
            </a:r>
            <a:r>
              <a:rPr lang="cs-CZ" sz="2800" i="1" dirty="0">
                <a:effectLst/>
                <a:latin typeface="Calibri" panose="020F0502020204030204" pitchFamily="34" charset="0"/>
                <a:ea typeface="Calibri" panose="020F0502020204030204" pitchFamily="34" charset="0"/>
                <a:cs typeface="Times New Roman" panose="02020603050405020304" pitchFamily="18" charset="0"/>
              </a:rPr>
              <a:t> </a:t>
            </a:r>
            <a:r>
              <a:rPr lang="cs-CZ" sz="2800" i="1" dirty="0" err="1">
                <a:effectLst/>
                <a:latin typeface="Calibri" panose="020F0502020204030204" pitchFamily="34" charset="0"/>
                <a:ea typeface="Calibri" panose="020F0502020204030204" pitchFamily="34" charset="0"/>
                <a:cs typeface="Times New Roman" panose="02020603050405020304" pitchFamily="18" charset="0"/>
              </a:rPr>
              <a:t>him</a:t>
            </a:r>
            <a:r>
              <a:rPr lang="cs-CZ" sz="2800" i="1" dirty="0">
                <a:effectLst/>
                <a:latin typeface="Calibri" panose="020F0502020204030204" pitchFamily="34" charset="0"/>
                <a:ea typeface="Calibri" panose="020F0502020204030204" pitchFamily="34" charset="0"/>
                <a:cs typeface="Times New Roman" panose="02020603050405020304" pitchFamily="18" charset="0"/>
              </a:rPr>
              <a:t>.“</a:t>
            </a:r>
            <a:r>
              <a:rPr lang="cs-CZ" sz="2800" dirty="0">
                <a:effectLst/>
                <a:latin typeface="Calibri" panose="020F0502020204030204" pitchFamily="34" charset="0"/>
                <a:ea typeface="Calibri" panose="020F0502020204030204" pitchFamily="34" charset="0"/>
                <a:cs typeface="Times New Roman" panose="02020603050405020304" pitchFamily="18" charset="0"/>
              </a:rPr>
              <a:t>		</a:t>
            </a:r>
            <a:r>
              <a:rPr lang="cs-CZ" sz="2800" dirty="0" err="1">
                <a:effectLst/>
                <a:latin typeface="Calibri" panose="020F0502020204030204" pitchFamily="34" charset="0"/>
                <a:ea typeface="Calibri" panose="020F0502020204030204" pitchFamily="34" charset="0"/>
                <a:cs typeface="Times New Roman" panose="02020603050405020304" pitchFamily="18" charset="0"/>
              </a:rPr>
              <a:t>Strabo</a:t>
            </a:r>
            <a:r>
              <a:rPr lang="cs-CZ" sz="2800" dirty="0">
                <a:effectLst/>
                <a:latin typeface="Calibri" panose="020F0502020204030204" pitchFamily="34" charset="0"/>
                <a:ea typeface="Calibri" panose="020F0502020204030204" pitchFamily="34" charset="0"/>
                <a:cs typeface="Times New Roman" panose="02020603050405020304" pitchFamily="18" charset="0"/>
              </a:rPr>
              <a:t> XV.1.52</a:t>
            </a:r>
          </a:p>
          <a:p>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pic>
        <p:nvPicPr>
          <p:cNvPr id="5" name="Obrázek 4" descr="Obsah obrázku text&#10;&#10;Popis byl vytvořen automaticky">
            <a:extLst>
              <a:ext uri="{FF2B5EF4-FFF2-40B4-BE49-F238E27FC236}">
                <a16:creationId xmlns:a16="http://schemas.microsoft.com/office/drawing/2014/main" id="{4B00FC66-3A3B-4ADF-AE29-B282AE2B15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5393" y="1797460"/>
            <a:ext cx="4457700" cy="3855720"/>
          </a:xfrm>
          <a:prstGeom prst="rect">
            <a:avLst/>
          </a:prstGeom>
        </p:spPr>
      </p:pic>
    </p:spTree>
    <p:extLst>
      <p:ext uri="{BB962C8B-B14F-4D97-AF65-F5344CB8AC3E}">
        <p14:creationId xmlns:p14="http://schemas.microsoft.com/office/powerpoint/2010/main" val="1713476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495EE5-5110-49C3-8887-9264AFB1224F}"/>
              </a:ext>
            </a:extLst>
          </p:cNvPr>
          <p:cNvSpPr>
            <a:spLocks noGrp="1"/>
          </p:cNvSpPr>
          <p:nvPr>
            <p:ph type="title"/>
          </p:nvPr>
        </p:nvSpPr>
        <p:spPr/>
        <p:txBody>
          <a:bodyPr/>
          <a:lstStyle/>
          <a:p>
            <a:r>
              <a:rPr lang="cs-CZ" b="1" dirty="0"/>
              <a:t>Typy vozů</a:t>
            </a:r>
          </a:p>
        </p:txBody>
      </p:sp>
      <p:sp>
        <p:nvSpPr>
          <p:cNvPr id="3" name="Zástupný obsah 2">
            <a:extLst>
              <a:ext uri="{FF2B5EF4-FFF2-40B4-BE49-F238E27FC236}">
                <a16:creationId xmlns:a16="http://schemas.microsoft.com/office/drawing/2014/main" id="{8FA7CEA3-795B-4452-B201-F48C98FC2F5C}"/>
              </a:ext>
            </a:extLst>
          </p:cNvPr>
          <p:cNvSpPr>
            <a:spLocks noGrp="1"/>
          </p:cNvSpPr>
          <p:nvPr>
            <p:ph idx="1"/>
          </p:nvPr>
        </p:nvSpPr>
        <p:spPr>
          <a:xfrm>
            <a:off x="838200" y="1690688"/>
            <a:ext cx="10515600" cy="4486275"/>
          </a:xfrm>
        </p:spPr>
        <p:txBody>
          <a:bodyPr>
            <a:normAutofit fontScale="92500" lnSpcReduction="10000"/>
          </a:bodyPr>
          <a:lstStyle/>
          <a:p>
            <a:pPr>
              <a:lnSpc>
                <a:spcPct val="150000"/>
              </a:lnSpc>
              <a:spcBef>
                <a:spcPts val="0"/>
              </a:spcBef>
            </a:pPr>
            <a:r>
              <a:rPr lang="cs-CZ" sz="2400" dirty="0">
                <a:effectLst/>
                <a:ea typeface="Calibri" panose="020F0502020204030204" pitchFamily="34" charset="0"/>
                <a:cs typeface="Times New Roman" panose="02020603050405020304" pitchFamily="18" charset="0"/>
              </a:rPr>
              <a:t>I v případě vozů nás </a:t>
            </a:r>
            <a:r>
              <a:rPr lang="cs-CZ" sz="2400" dirty="0" err="1">
                <a:effectLst/>
                <a:ea typeface="Calibri" panose="020F0502020204030204" pitchFamily="34" charset="0"/>
                <a:cs typeface="Times New Roman" panose="02020603050405020304" pitchFamily="18" charset="0"/>
              </a:rPr>
              <a:t>Ar</a:t>
            </a:r>
            <a:r>
              <a:rPr lang="cs-CZ" sz="2400" dirty="0" err="1">
                <a:ea typeface="Calibri" panose="020F0502020204030204" pitchFamily="34" charset="0"/>
                <a:cs typeface="Times New Roman" panose="02020603050405020304" pitchFamily="18" charset="0"/>
              </a:rPr>
              <a:t>thašasta</a:t>
            </a:r>
            <a:r>
              <a:rPr lang="cs-CZ" sz="2400" dirty="0">
                <a:ea typeface="Calibri" panose="020F0502020204030204" pitchFamily="34" charset="0"/>
                <a:cs typeface="Times New Roman" panose="02020603050405020304" pitchFamily="18" charset="0"/>
              </a:rPr>
              <a:t> detailně informuje o velikosti vozů – rozlišuje až 7 typů velikostí </a:t>
            </a:r>
            <a:endParaRPr lang="cs-CZ" sz="2400" dirty="0">
              <a:effectLst/>
              <a:ea typeface="Calibri" panose="020F0502020204030204" pitchFamily="34" charset="0"/>
              <a:cs typeface="Times New Roman" panose="02020603050405020304" pitchFamily="18" charset="0"/>
            </a:endParaRPr>
          </a:p>
          <a:p>
            <a:pPr lvl="1">
              <a:lnSpc>
                <a:spcPct val="150000"/>
              </a:lnSpc>
              <a:spcBef>
                <a:spcPts val="0"/>
              </a:spcBef>
            </a:pPr>
            <a:r>
              <a:rPr lang="cs-CZ" sz="2000" i="1" dirty="0">
                <a:effectLst/>
                <a:ea typeface="Calibri" panose="020F0502020204030204" pitchFamily="34" charset="0"/>
                <a:cs typeface="Times New Roman" panose="02020603050405020304" pitchFamily="18" charset="0"/>
              </a:rPr>
              <a:t>„Vůz má deset </a:t>
            </a:r>
            <a:r>
              <a:rPr lang="cs-CZ" sz="2000" i="1" dirty="0" err="1">
                <a:effectLst/>
                <a:ea typeface="Calibri" panose="020F0502020204030204" pitchFamily="34" charset="0"/>
                <a:cs typeface="Times New Roman" panose="02020603050405020304" pitchFamily="18" charset="0"/>
              </a:rPr>
              <a:t>puruš</a:t>
            </a:r>
            <a:r>
              <a:rPr lang="cs-CZ" sz="2000" i="1" dirty="0">
                <a:effectLst/>
                <a:ea typeface="Calibri" panose="020F0502020204030204" pitchFamily="34" charset="0"/>
                <a:cs typeface="Times New Roman" panose="02020603050405020304" pitchFamily="18" charset="0"/>
              </a:rPr>
              <a:t> na výšku (220 cm) a dvanáct na délku (264 cm). </a:t>
            </a:r>
            <a:r>
              <a:rPr lang="cs-CZ" sz="2000" i="1" dirty="0" err="1">
                <a:effectLst/>
                <a:ea typeface="Calibri" panose="020F0502020204030204" pitchFamily="34" charset="0"/>
                <a:cs typeface="Times New Roman" panose="02020603050405020304" pitchFamily="18" charset="0"/>
              </a:rPr>
              <a:t>Ubírále-li</a:t>
            </a:r>
            <a:r>
              <a:rPr lang="cs-CZ" sz="2000" i="1" dirty="0">
                <a:effectLst/>
                <a:ea typeface="Calibri" panose="020F0502020204030204" pitchFamily="34" charset="0"/>
                <a:cs typeface="Times New Roman" panose="02020603050405020304" pitchFamily="18" charset="0"/>
              </a:rPr>
              <a:t>  z délky po jedné </a:t>
            </a:r>
            <a:r>
              <a:rPr lang="cs-CZ" sz="2000" i="1" dirty="0" err="1">
                <a:effectLst/>
                <a:ea typeface="Calibri" panose="020F0502020204030204" pitchFamily="34" charset="0"/>
                <a:cs typeface="Times New Roman" panose="02020603050405020304" pitchFamily="18" charset="0"/>
              </a:rPr>
              <a:t>puruši</a:t>
            </a:r>
            <a:r>
              <a:rPr lang="cs-CZ" sz="2000" i="1" dirty="0">
                <a:effectLst/>
                <a:ea typeface="Calibri" panose="020F0502020204030204" pitchFamily="34" charset="0"/>
                <a:cs typeface="Times New Roman" panose="02020603050405020304" pitchFamily="18" charset="0"/>
              </a:rPr>
              <a:t> (22 cm) až po šest, dostaneme dalších šest typů.“										</a:t>
            </a:r>
            <a:r>
              <a:rPr lang="cs-CZ" sz="2000" i="1" dirty="0" err="1">
                <a:effectLst/>
                <a:ea typeface="Calibri" panose="020F0502020204030204" pitchFamily="34" charset="0"/>
                <a:cs typeface="Times New Roman" panose="02020603050405020304" pitchFamily="18" charset="0"/>
              </a:rPr>
              <a:t>Arthašastra</a:t>
            </a:r>
            <a:r>
              <a:rPr lang="cs-CZ" sz="2000" i="1" dirty="0">
                <a:effectLst/>
                <a:ea typeface="Calibri" panose="020F0502020204030204" pitchFamily="34" charset="0"/>
                <a:cs typeface="Times New Roman" panose="02020603050405020304" pitchFamily="18" charset="0"/>
              </a:rPr>
              <a:t> II.49</a:t>
            </a:r>
          </a:p>
          <a:p>
            <a:pPr marL="0" indent="0">
              <a:lnSpc>
                <a:spcPct val="150000"/>
              </a:lnSpc>
              <a:spcBef>
                <a:spcPts val="0"/>
              </a:spcBef>
              <a:buNone/>
            </a:pPr>
            <a:endParaRPr lang="cs-CZ" sz="2400" i="1" dirty="0">
              <a:effectLst/>
              <a:ea typeface="Calibri" panose="020F0502020204030204" pitchFamily="34" charset="0"/>
              <a:cs typeface="Times New Roman" panose="02020603050405020304" pitchFamily="18" charset="0"/>
            </a:endParaRPr>
          </a:p>
          <a:p>
            <a:pPr>
              <a:lnSpc>
                <a:spcPct val="150000"/>
              </a:lnSpc>
              <a:spcBef>
                <a:spcPts val="0"/>
              </a:spcBef>
            </a:pPr>
            <a:r>
              <a:rPr lang="cs-CZ" sz="2400" dirty="0">
                <a:ea typeface="Calibri" panose="020F0502020204030204" pitchFamily="34" charset="0"/>
                <a:cs typeface="Times New Roman" panose="02020603050405020304" pitchFamily="18" charset="0"/>
              </a:rPr>
              <a:t>Vozy se samozřejmě nepoužívaly pouze pro vojenské účely</a:t>
            </a:r>
            <a:endParaRPr lang="cs-CZ" sz="2400" dirty="0">
              <a:effectLst/>
              <a:ea typeface="Calibri" panose="020F0502020204030204" pitchFamily="34" charset="0"/>
              <a:cs typeface="Times New Roman" panose="02020603050405020304" pitchFamily="18" charset="0"/>
            </a:endParaRPr>
          </a:p>
          <a:p>
            <a:pPr lvl="1">
              <a:lnSpc>
                <a:spcPct val="150000"/>
              </a:lnSpc>
              <a:spcBef>
                <a:spcPts val="0"/>
              </a:spcBef>
            </a:pPr>
            <a:r>
              <a:rPr lang="cs-CZ" sz="2000" i="1" dirty="0">
                <a:effectLst/>
                <a:ea typeface="Calibri" panose="020F0502020204030204" pitchFamily="34" charset="0"/>
                <a:cs typeface="Times New Roman" panose="02020603050405020304" pitchFamily="18" charset="0"/>
              </a:rPr>
              <a:t>„Dohlížitel, nechť nechává vyrábět chrámové vozy, vozy ke slavnostem, válečná vozidla, cestovní vozy, vozy k útoku na nepřátelská města a cvičné vozy.“										</a:t>
            </a:r>
            <a:r>
              <a:rPr lang="cs-CZ" sz="2000" i="1" dirty="0" err="1">
                <a:effectLst/>
                <a:ea typeface="Calibri" panose="020F0502020204030204" pitchFamily="34" charset="0"/>
                <a:cs typeface="Times New Roman" panose="02020603050405020304" pitchFamily="18" charset="0"/>
              </a:rPr>
              <a:t>Arthašastra</a:t>
            </a:r>
            <a:r>
              <a:rPr lang="cs-CZ" sz="2000" i="1" dirty="0">
                <a:effectLst/>
                <a:ea typeface="Calibri" panose="020F0502020204030204" pitchFamily="34" charset="0"/>
                <a:cs typeface="Times New Roman" panose="02020603050405020304" pitchFamily="18" charset="0"/>
              </a:rPr>
              <a:t> II.49</a:t>
            </a:r>
          </a:p>
          <a:p>
            <a:pPr>
              <a:lnSpc>
                <a:spcPct val="150000"/>
              </a:lnSpc>
              <a:spcBef>
                <a:spcPts val="0"/>
              </a:spcBef>
            </a:pPr>
            <a:endParaRPr lang="cs-CZ" sz="2400" i="1" dirty="0">
              <a:effectLst/>
              <a:ea typeface="Calibri" panose="020F0502020204030204" pitchFamily="34" charset="0"/>
              <a:cs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2336671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EB0427-E737-4CF6-9D02-B63BE67E2B14}"/>
              </a:ext>
            </a:extLst>
          </p:cNvPr>
          <p:cNvSpPr>
            <a:spLocks noGrp="1"/>
          </p:cNvSpPr>
          <p:nvPr>
            <p:ph type="title"/>
          </p:nvPr>
        </p:nvSpPr>
        <p:spPr/>
        <p:txBody>
          <a:bodyPr/>
          <a:lstStyle/>
          <a:p>
            <a:r>
              <a:rPr lang="cs-CZ" dirty="0"/>
              <a:t>Sloni</a:t>
            </a:r>
          </a:p>
        </p:txBody>
      </p:sp>
      <p:sp>
        <p:nvSpPr>
          <p:cNvPr id="3" name="Zástupný obsah 2">
            <a:extLst>
              <a:ext uri="{FF2B5EF4-FFF2-40B4-BE49-F238E27FC236}">
                <a16:creationId xmlns:a16="http://schemas.microsoft.com/office/drawing/2014/main" id="{CD8D363B-7C28-4BB9-A4E0-B9065711B558}"/>
              </a:ext>
            </a:extLst>
          </p:cNvPr>
          <p:cNvSpPr>
            <a:spLocks noGrp="1"/>
          </p:cNvSpPr>
          <p:nvPr>
            <p:ph idx="1"/>
          </p:nvPr>
        </p:nvSpPr>
        <p:spPr>
          <a:xfrm>
            <a:off x="755989" y="1690688"/>
            <a:ext cx="10515600" cy="4705782"/>
          </a:xfrm>
        </p:spPr>
        <p:txBody>
          <a:bodyPr>
            <a:normAutofit/>
          </a:bodyPr>
          <a:lstStyle/>
          <a:p>
            <a:pPr>
              <a:spcBef>
                <a:spcPts val="0"/>
              </a:spcBef>
            </a:pPr>
            <a:r>
              <a:rPr lang="cs-CZ" sz="1800" dirty="0">
                <a:latin typeface="Calibri" panose="020F0502020204030204" pitchFamily="34" charset="0"/>
                <a:ea typeface="Calibri" panose="020F0502020204030204" pitchFamily="34" charset="0"/>
                <a:cs typeface="Times New Roman" panose="02020603050405020304" pitchFamily="18" charset="0"/>
              </a:rPr>
              <a:t>Sloni byli známí již lidem </a:t>
            </a:r>
            <a:r>
              <a:rPr lang="cs-CZ" sz="1800" dirty="0" err="1">
                <a:latin typeface="Calibri" panose="020F0502020204030204" pitchFamily="34" charset="0"/>
                <a:ea typeface="Calibri" panose="020F0502020204030204" pitchFamily="34" charset="0"/>
                <a:cs typeface="Times New Roman" panose="02020603050405020304" pitchFamily="18" charset="0"/>
              </a:rPr>
              <a:t>harrapské</a:t>
            </a:r>
            <a:r>
              <a:rPr lang="cs-CZ" sz="1800" dirty="0">
                <a:latin typeface="Calibri" panose="020F0502020204030204" pitchFamily="34" charset="0"/>
                <a:ea typeface="Calibri" panose="020F0502020204030204" pitchFamily="34" charset="0"/>
                <a:cs typeface="Times New Roman" panose="02020603050405020304" pitchFamily="18" charset="0"/>
              </a:rPr>
              <a:t> kultury z </a:t>
            </a:r>
          </a:p>
          <a:p>
            <a:pPr marL="0" indent="0">
              <a:spcBef>
                <a:spcPts val="0"/>
              </a:spcBef>
              <a:buNone/>
            </a:pPr>
            <a:r>
              <a:rPr lang="cs-CZ" sz="1800" dirty="0">
                <a:latin typeface="Calibri" panose="020F0502020204030204" pitchFamily="34" charset="0"/>
                <a:ea typeface="Calibri" panose="020F0502020204030204" pitchFamily="34" charset="0"/>
                <a:cs typeface="Times New Roman" panose="02020603050405020304" pitchFamily="18" charset="0"/>
              </a:rPr>
              <a:t>povodí Indu, jak nám dokládají nálezy pečetidel </a:t>
            </a:r>
          </a:p>
          <a:p>
            <a:pPr marL="0" indent="0">
              <a:spcBef>
                <a:spcPts val="0"/>
              </a:spcBef>
              <a:buNone/>
            </a:pPr>
            <a:r>
              <a:rPr lang="cs-CZ" sz="1800" dirty="0">
                <a:latin typeface="Calibri" panose="020F0502020204030204" pitchFamily="34" charset="0"/>
                <a:ea typeface="Calibri" panose="020F0502020204030204" pitchFamily="34" charset="0"/>
                <a:cs typeface="Times New Roman" panose="02020603050405020304" pitchFamily="18" charset="0"/>
              </a:rPr>
              <a:t>s vyobrazením slona. Žádné důkazy nám nepotvrzují </a:t>
            </a:r>
          </a:p>
          <a:p>
            <a:pPr marL="0" indent="0">
              <a:spcBef>
                <a:spcPts val="0"/>
              </a:spcBef>
              <a:buNone/>
            </a:pPr>
            <a:r>
              <a:rPr lang="cs-CZ" sz="1800" dirty="0">
                <a:latin typeface="Calibri" panose="020F0502020204030204" pitchFamily="34" charset="0"/>
                <a:ea typeface="Calibri" panose="020F0502020204030204" pitchFamily="34" charset="0"/>
                <a:cs typeface="Times New Roman" panose="02020603050405020304" pitchFamily="18" charset="0"/>
              </a:rPr>
              <a:t>využití slonů pro vojenské účely v této době </a:t>
            </a:r>
          </a:p>
          <a:p>
            <a:pPr marL="0" indent="0">
              <a:spcBef>
                <a:spcPts val="0"/>
              </a:spcBef>
              <a:buNone/>
            </a:pPr>
            <a:r>
              <a:rPr lang="cs-CZ" sz="1800" dirty="0">
                <a:latin typeface="Calibri" panose="020F0502020204030204" pitchFamily="34" charset="0"/>
                <a:ea typeface="Calibri" panose="020F0502020204030204" pitchFamily="34" charset="0"/>
                <a:cs typeface="Times New Roman" panose="02020603050405020304" pitchFamily="18" charset="0"/>
              </a:rPr>
              <a:t>(2600-1900 př. n. l.). Můžeme se pouze domnívat, že </a:t>
            </a:r>
          </a:p>
          <a:p>
            <a:pPr marL="0" indent="0">
              <a:spcBef>
                <a:spcPts val="0"/>
              </a:spcBef>
              <a:buNone/>
            </a:pPr>
            <a:r>
              <a:rPr lang="cs-CZ" sz="1800" dirty="0">
                <a:latin typeface="Calibri" panose="020F0502020204030204" pitchFamily="34" charset="0"/>
                <a:ea typeface="Calibri" panose="020F0502020204030204" pitchFamily="34" charset="0"/>
                <a:cs typeface="Times New Roman" panose="02020603050405020304" pitchFamily="18" charset="0"/>
              </a:rPr>
              <a:t>sloni mohli být používáni pro stavební práce nebo přesun </a:t>
            </a:r>
          </a:p>
          <a:p>
            <a:pPr marL="0" indent="0">
              <a:spcBef>
                <a:spcPts val="0"/>
              </a:spcBef>
              <a:buNone/>
            </a:pPr>
            <a:r>
              <a:rPr lang="cs-CZ" sz="1800" dirty="0">
                <a:latin typeface="Calibri" panose="020F0502020204030204" pitchFamily="34" charset="0"/>
                <a:ea typeface="Calibri" panose="020F0502020204030204" pitchFamily="34" charset="0"/>
                <a:cs typeface="Times New Roman" panose="02020603050405020304" pitchFamily="18" charset="0"/>
              </a:rPr>
              <a:t>těžkého materiálu</a:t>
            </a:r>
          </a:p>
          <a:p>
            <a:pPr marL="0" indent="0">
              <a:buNone/>
            </a:pPr>
            <a:r>
              <a:rPr lang="cs-CZ" sz="1800" dirty="0">
                <a:latin typeface="Calibri" panose="020F0502020204030204" pitchFamily="34" charset="0"/>
                <a:ea typeface="Calibri" panose="020F0502020204030204" pitchFamily="34" charset="0"/>
                <a:cs typeface="Times New Roman" panose="02020603050405020304" pitchFamily="18" charset="0"/>
              </a:rPr>
              <a:t> </a:t>
            </a:r>
          </a:p>
          <a:p>
            <a:pPr>
              <a:spcBef>
                <a:spcPts val="0"/>
              </a:spcBef>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cs-CZ" sz="1800" dirty="0">
                <a:effectLst/>
                <a:latin typeface="Calibri" panose="020F0502020204030204" pitchFamily="34" charset="0"/>
                <a:ea typeface="Calibri" panose="020F0502020204030204" pitchFamily="34" charset="0"/>
                <a:cs typeface="Times New Roman" panose="02020603050405020304" pitchFamily="18" charset="0"/>
              </a:rPr>
              <a:t>Z přelomu 6. a 5. století př. n. l. pochází záznam o </a:t>
            </a:r>
          </a:p>
          <a:p>
            <a:pPr marL="0" indent="0">
              <a:spcBef>
                <a:spcPts val="0"/>
              </a:spcBef>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králi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Bimbisárovi</a:t>
            </a:r>
            <a:r>
              <a:rPr lang="cs-CZ" sz="1800" dirty="0">
                <a:effectLst/>
                <a:latin typeface="Calibri" panose="020F0502020204030204" pitchFamily="34" charset="0"/>
                <a:ea typeface="Calibri" panose="020F0502020204030204" pitchFamily="34" charset="0"/>
                <a:cs typeface="Times New Roman" panose="02020603050405020304" pitchFamily="18" charset="0"/>
              </a:rPr>
              <a:t> z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Megadhy</a:t>
            </a:r>
            <a:r>
              <a:rPr lang="cs-CZ" sz="1800" dirty="0">
                <a:effectLst/>
                <a:latin typeface="Calibri" panose="020F0502020204030204" pitchFamily="34" charset="0"/>
                <a:ea typeface="Calibri" panose="020F0502020204030204" pitchFamily="34" charset="0"/>
                <a:cs typeface="Times New Roman" panose="02020603050405020304" pitchFamily="18" charset="0"/>
              </a:rPr>
              <a:t> (558 – 491 př. n. l.), jehož </a:t>
            </a:r>
          </a:p>
          <a:p>
            <a:pPr marL="0" indent="0">
              <a:spcBef>
                <a:spcPts val="0"/>
              </a:spcBef>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sloni nosili na klech kovové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výstuže</a:t>
            </a:r>
            <a:r>
              <a:rPr lang="cs-CZ" sz="1800" dirty="0">
                <a:effectLst/>
                <a:latin typeface="Calibri" panose="020F0502020204030204" pitchFamily="34" charset="0"/>
                <a:ea typeface="Calibri" panose="020F0502020204030204" pitchFamily="34" charset="0"/>
                <a:cs typeface="Times New Roman" panose="02020603050405020304" pitchFamily="18" charset="0"/>
              </a:rPr>
              <a:t>“ s bodci. Tento </a:t>
            </a:r>
          </a:p>
          <a:p>
            <a:pPr marL="0" indent="0">
              <a:spcBef>
                <a:spcPts val="0"/>
              </a:spcBef>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záznam můžeme pokládat za první doloženou zmínku </a:t>
            </a:r>
          </a:p>
          <a:p>
            <a:pPr marL="0" indent="0">
              <a:spcBef>
                <a:spcPts val="0"/>
              </a:spcBef>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využití slonů pro válečné účely v Indické armádě</a:t>
            </a:r>
          </a:p>
          <a:p>
            <a:pPr marL="0" indent="0">
              <a:spcBef>
                <a:spcPts val="0"/>
              </a:spcBef>
              <a:buNone/>
            </a:pPr>
            <a:endParaRPr lang="cs-CZ" sz="1800" dirty="0">
              <a:latin typeface="Calibri" panose="020F0502020204030204" pitchFamily="34" charset="0"/>
              <a:cs typeface="Times New Roman" panose="02020603050405020304" pitchFamily="18" charset="0"/>
            </a:endParaRPr>
          </a:p>
          <a:p>
            <a:pPr marL="0" indent="0">
              <a:spcBef>
                <a:spcPts val="0"/>
              </a:spcBef>
              <a:buNone/>
            </a:pPr>
            <a:r>
              <a:rPr lang="cs-CZ" sz="1800" dirty="0">
                <a:effectLst/>
                <a:ea typeface="Calibri" panose="020F0502020204030204" pitchFamily="34" charset="0"/>
                <a:cs typeface="Times New Roman" panose="02020603050405020304" pitchFamily="18" charset="0"/>
              </a:rPr>
              <a:t>Slon, který se v Indii využíval byl tzv. slon indický </a:t>
            </a:r>
          </a:p>
          <a:p>
            <a:pPr marL="0" indent="0">
              <a:spcBef>
                <a:spcPts val="0"/>
              </a:spcBef>
              <a:buNone/>
            </a:pPr>
            <a:r>
              <a:rPr lang="cs-CZ" sz="1800" dirty="0">
                <a:effectLst/>
                <a:ea typeface="Calibri" panose="020F0502020204030204" pitchFamily="34" charset="0"/>
                <a:cs typeface="Times New Roman" panose="02020603050405020304" pitchFamily="18" charset="0"/>
              </a:rPr>
              <a:t>(</a:t>
            </a:r>
            <a:r>
              <a:rPr lang="cs-CZ" sz="1800" b="1" i="1" dirty="0" err="1">
                <a:effectLst/>
                <a:ea typeface="Calibri" panose="020F0502020204030204" pitchFamily="34" charset="0"/>
                <a:cs typeface="Times New Roman" panose="02020603050405020304" pitchFamily="18" charset="0"/>
              </a:rPr>
              <a:t>elephans</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maximus</a:t>
            </a:r>
            <a:r>
              <a:rPr lang="cs-CZ" sz="1800" dirty="0">
                <a:effectLst/>
                <a:ea typeface="Calibri" panose="020F0502020204030204" pitchFamily="34" charset="0"/>
                <a:cs typeface="Times New Roman" panose="02020603050405020304" pitchFamily="18" charset="0"/>
              </a:rPr>
              <a:t>)</a:t>
            </a:r>
          </a:p>
          <a:p>
            <a:pPr marL="0" indent="0">
              <a:spcBef>
                <a:spcPts val="0"/>
              </a:spcBef>
              <a:buNone/>
            </a:pPr>
            <a:endParaRPr lang="cs-CZ" dirty="0"/>
          </a:p>
        </p:txBody>
      </p:sp>
      <p:pic>
        <p:nvPicPr>
          <p:cNvPr id="5" name="Obrázek 4" descr="Obsah obrázku text&#10;&#10;Popis byl vytvořen automaticky">
            <a:extLst>
              <a:ext uri="{FF2B5EF4-FFF2-40B4-BE49-F238E27FC236}">
                <a16:creationId xmlns:a16="http://schemas.microsoft.com/office/drawing/2014/main" id="{60770B38-CFCE-442F-9681-9CD04A6755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9737" y="1501651"/>
            <a:ext cx="4841852" cy="4705782"/>
          </a:xfrm>
          <a:prstGeom prst="rect">
            <a:avLst/>
          </a:prstGeom>
        </p:spPr>
      </p:pic>
    </p:spTree>
    <p:extLst>
      <p:ext uri="{BB962C8B-B14F-4D97-AF65-F5344CB8AC3E}">
        <p14:creationId xmlns:p14="http://schemas.microsoft.com/office/powerpoint/2010/main" val="1326443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2BBCA3F-36EA-44F8-92A9-4BD44AA7CF22}"/>
              </a:ext>
            </a:extLst>
          </p:cNvPr>
          <p:cNvSpPr>
            <a:spLocks noGrp="1"/>
          </p:cNvSpPr>
          <p:nvPr>
            <p:ph type="title"/>
          </p:nvPr>
        </p:nvSpPr>
        <p:spPr>
          <a:xfrm>
            <a:off x="7531610" y="365125"/>
            <a:ext cx="3822189" cy="1899912"/>
          </a:xfrm>
        </p:spPr>
        <p:txBody>
          <a:bodyPr>
            <a:normAutofit/>
          </a:bodyPr>
          <a:lstStyle/>
          <a:p>
            <a:r>
              <a:rPr lang="cs-CZ" sz="3800" dirty="0"/>
              <a:t>Védské období cca. 1500-500 př. n. l.</a:t>
            </a:r>
          </a:p>
        </p:txBody>
      </p:sp>
      <p:pic>
        <p:nvPicPr>
          <p:cNvPr id="5" name="Zástupný obsah 4" descr="Obsah obrázku mapa&#10;&#10;Popis byl vytvořen automaticky">
            <a:extLst>
              <a:ext uri="{FF2B5EF4-FFF2-40B4-BE49-F238E27FC236}">
                <a16:creationId xmlns:a16="http://schemas.microsoft.com/office/drawing/2014/main" id="{FAD9C303-C7D7-4CF2-87E1-9DAC4591023C}"/>
              </a:ext>
            </a:extLst>
          </p:cNvPr>
          <p:cNvPicPr>
            <a:picLocks noChangeAspect="1"/>
          </p:cNvPicPr>
          <p:nvPr/>
        </p:nvPicPr>
        <p:blipFill rotWithShape="1">
          <a:blip r:embed="rId2">
            <a:extLst>
              <a:ext uri="{28A0092B-C50C-407E-A947-70E740481C1C}">
                <a14:useLocalDpi xmlns:a14="http://schemas.microsoft.com/office/drawing/2010/main" val="0"/>
              </a:ext>
            </a:extLst>
          </a:blip>
          <a:srcRect l="19683" r="2691" b="1"/>
          <a:stretch/>
        </p:blipFill>
        <p:spPr>
          <a:xfrm>
            <a:off x="1" y="10"/>
            <a:ext cx="6936390" cy="6857990"/>
          </a:xfrm>
          <a:prstGeom prst="rect">
            <a:avLst/>
          </a:prstGeom>
        </p:spPr>
      </p:pic>
      <p:sp>
        <p:nvSpPr>
          <p:cNvPr id="19" name="Content Placeholder 8">
            <a:extLst>
              <a:ext uri="{FF2B5EF4-FFF2-40B4-BE49-F238E27FC236}">
                <a16:creationId xmlns:a16="http://schemas.microsoft.com/office/drawing/2014/main" id="{43CF70BF-F474-4483-BD69-C6C5FFF59D31}"/>
              </a:ext>
            </a:extLst>
          </p:cNvPr>
          <p:cNvSpPr>
            <a:spLocks noGrp="1"/>
          </p:cNvSpPr>
          <p:nvPr>
            <p:ph idx="1"/>
          </p:nvPr>
        </p:nvSpPr>
        <p:spPr>
          <a:xfrm>
            <a:off x="7531609" y="2055065"/>
            <a:ext cx="3822189" cy="4437810"/>
          </a:xfrm>
        </p:spPr>
        <p:txBody>
          <a:bodyPr>
            <a:normAutofit/>
          </a:bodyPr>
          <a:lstStyle/>
          <a:p>
            <a:r>
              <a:rPr lang="cs-CZ" sz="2000" dirty="0"/>
              <a:t>Společnost se tvořila okolo mocných kmenových náčelníků – </a:t>
            </a:r>
            <a:r>
              <a:rPr lang="cs-CZ" sz="2000" b="1" dirty="0" err="1"/>
              <a:t>raja</a:t>
            </a:r>
            <a:r>
              <a:rPr lang="cs-CZ" sz="2000" dirty="0"/>
              <a:t> (král) – byl volen radou</a:t>
            </a:r>
          </a:p>
          <a:p>
            <a:r>
              <a:rPr lang="cs-CZ" sz="2000" dirty="0"/>
              <a:t>Jejich moc byla omezena kmenovou radou „vznešených mužů“ – </a:t>
            </a:r>
            <a:r>
              <a:rPr lang="cs-CZ" sz="2000" b="1" dirty="0" err="1"/>
              <a:t>sabha</a:t>
            </a:r>
            <a:r>
              <a:rPr lang="cs-CZ" sz="2000" dirty="0"/>
              <a:t> nebo shromážděním mužů – </a:t>
            </a:r>
            <a:r>
              <a:rPr lang="cs-CZ" sz="2000" b="1" dirty="0" err="1"/>
              <a:t>samiti</a:t>
            </a:r>
            <a:endParaRPr lang="cs-CZ" sz="2000" b="1" dirty="0"/>
          </a:p>
          <a:p>
            <a:r>
              <a:rPr lang="cs-CZ" sz="2000" dirty="0"/>
              <a:t>Role krále byla hlavně vojenská – zajišťoval vítězství ve válce a chránil svůj kmen</a:t>
            </a:r>
          </a:p>
          <a:p>
            <a:r>
              <a:rPr lang="cs-CZ" sz="2000" dirty="0"/>
              <a:t>Při menších výpravách a nájezdech velel vojsku generál - </a:t>
            </a:r>
            <a:r>
              <a:rPr lang="cs-CZ" sz="2000" b="1" dirty="0" err="1"/>
              <a:t>senani</a:t>
            </a:r>
            <a:endParaRPr lang="cs-CZ" sz="2000" b="1" dirty="0"/>
          </a:p>
          <a:p>
            <a:endParaRPr lang="en-US" sz="2000" dirty="0"/>
          </a:p>
        </p:txBody>
      </p:sp>
    </p:spTree>
    <p:extLst>
      <p:ext uri="{BB962C8B-B14F-4D97-AF65-F5344CB8AC3E}">
        <p14:creationId xmlns:p14="http://schemas.microsoft.com/office/powerpoint/2010/main" val="3049697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DB6E90-7533-465D-B3A0-58AA0422765F}"/>
              </a:ext>
            </a:extLst>
          </p:cNvPr>
          <p:cNvSpPr>
            <a:spLocks noGrp="1"/>
          </p:cNvSpPr>
          <p:nvPr>
            <p:ph type="title"/>
          </p:nvPr>
        </p:nvSpPr>
        <p:spPr/>
        <p:txBody>
          <a:bodyPr/>
          <a:lstStyle/>
          <a:p>
            <a:r>
              <a:rPr lang="cs-CZ" dirty="0">
                <a:latin typeface="+mn-lt"/>
              </a:rPr>
              <a:t>Výhody slonů v armádě</a:t>
            </a:r>
          </a:p>
        </p:txBody>
      </p:sp>
      <p:sp>
        <p:nvSpPr>
          <p:cNvPr id="3" name="Zástupný obsah 2">
            <a:extLst>
              <a:ext uri="{FF2B5EF4-FFF2-40B4-BE49-F238E27FC236}">
                <a16:creationId xmlns:a16="http://schemas.microsoft.com/office/drawing/2014/main" id="{88FBAA70-3B0E-464A-A1A2-F72BB580B9BB}"/>
              </a:ext>
            </a:extLst>
          </p:cNvPr>
          <p:cNvSpPr>
            <a:spLocks noGrp="1"/>
          </p:cNvSpPr>
          <p:nvPr>
            <p:ph idx="1"/>
          </p:nvPr>
        </p:nvSpPr>
        <p:spPr/>
        <p:txBody>
          <a:bodyPr/>
          <a:lstStyle/>
          <a:p>
            <a:r>
              <a:rPr lang="cs-CZ" sz="2200" dirty="0">
                <a:effectLst/>
                <a:ea typeface="Calibri" panose="020F0502020204030204" pitchFamily="34" charset="0"/>
                <a:cs typeface="Times New Roman" panose="02020603050405020304" pitchFamily="18" charset="0"/>
              </a:rPr>
              <a:t>Slon byl využíván pro svou </a:t>
            </a:r>
            <a:r>
              <a:rPr lang="cs-CZ" sz="2200" b="1" dirty="0">
                <a:effectLst/>
                <a:ea typeface="Calibri" panose="020F0502020204030204" pitchFamily="34" charset="0"/>
                <a:cs typeface="Times New Roman" panose="02020603050405020304" pitchFamily="18" charset="0"/>
              </a:rPr>
              <a:t>velkou hmotnost, výšku a sílu</a:t>
            </a:r>
            <a:r>
              <a:rPr lang="cs-CZ" sz="2200" dirty="0">
                <a:effectLst/>
                <a:ea typeface="Calibri" panose="020F0502020204030204" pitchFamily="34" charset="0"/>
                <a:cs typeface="Times New Roman" panose="02020603050405020304" pitchFamily="18" charset="0"/>
              </a:rPr>
              <a:t>, díky čemuž dokázal snadno </a:t>
            </a:r>
            <a:r>
              <a:rPr lang="cs-CZ" sz="2200" b="1" dirty="0">
                <a:effectLst/>
                <a:ea typeface="Calibri" panose="020F0502020204030204" pitchFamily="34" charset="0"/>
                <a:cs typeface="Times New Roman" panose="02020603050405020304" pitchFamily="18" charset="0"/>
              </a:rPr>
              <a:t>zašlápnout nebo srazit k zemi nepřátelské vojáky</a:t>
            </a:r>
            <a:endParaRPr lang="cs-CZ" sz="2200" dirty="0">
              <a:effectLst/>
              <a:ea typeface="Calibri" panose="020F0502020204030204" pitchFamily="34" charset="0"/>
              <a:cs typeface="Times New Roman" panose="02020603050405020304" pitchFamily="18" charset="0"/>
            </a:endParaRPr>
          </a:p>
          <a:p>
            <a:r>
              <a:rPr lang="cs-CZ" sz="2200" dirty="0">
                <a:effectLst/>
                <a:ea typeface="Calibri" panose="020F0502020204030204" pitchFamily="34" charset="0"/>
                <a:cs typeface="Times New Roman" panose="02020603050405020304" pitchFamily="18" charset="0"/>
              </a:rPr>
              <a:t>Velkým přínosem byl též </a:t>
            </a:r>
            <a:r>
              <a:rPr lang="cs-CZ" sz="2200" b="1" dirty="0">
                <a:effectLst/>
                <a:ea typeface="Calibri" panose="020F0502020204030204" pitchFamily="34" charset="0"/>
                <a:cs typeface="Times New Roman" panose="02020603050405020304" pitchFamily="18" charset="0"/>
              </a:rPr>
              <a:t>psychologický efekt zastrašení</a:t>
            </a:r>
            <a:endParaRPr lang="cs-CZ" sz="2200" dirty="0">
              <a:effectLst/>
              <a:ea typeface="Calibri" panose="020F0502020204030204" pitchFamily="34" charset="0"/>
              <a:cs typeface="Times New Roman" panose="02020603050405020304" pitchFamily="18" charset="0"/>
            </a:endParaRPr>
          </a:p>
          <a:p>
            <a:r>
              <a:rPr lang="cs-CZ" sz="2200" dirty="0">
                <a:effectLst/>
                <a:ea typeface="Calibri" panose="020F0502020204030204" pitchFamily="34" charset="0"/>
                <a:cs typeface="Times New Roman" panose="02020603050405020304" pitchFamily="18" charset="0"/>
              </a:rPr>
              <a:t>Slonovou předností je též </a:t>
            </a:r>
            <a:r>
              <a:rPr lang="cs-CZ" sz="2200" b="1" dirty="0">
                <a:effectLst/>
                <a:ea typeface="Calibri" panose="020F0502020204030204" pitchFamily="34" charset="0"/>
                <a:cs typeface="Times New Roman" panose="02020603050405020304" pitchFamily="18" charset="0"/>
              </a:rPr>
              <a:t>silná pokožka</a:t>
            </a:r>
            <a:r>
              <a:rPr lang="cs-CZ" sz="2200" dirty="0">
                <a:effectLst/>
                <a:ea typeface="Calibri" panose="020F0502020204030204" pitchFamily="34" charset="0"/>
                <a:cs typeface="Times New Roman" panose="02020603050405020304" pitchFamily="18" charset="0"/>
              </a:rPr>
              <a:t>, která jej dobře chránila proti hlubšímu proniknutí šípů či oštěpů do těla </a:t>
            </a:r>
          </a:p>
          <a:p>
            <a:r>
              <a:rPr lang="cs-CZ" sz="2200" dirty="0">
                <a:effectLst/>
                <a:ea typeface="Calibri" panose="020F0502020204030204" pitchFamily="34" charset="0"/>
                <a:cs typeface="Times New Roman" panose="02020603050405020304" pitchFamily="18" charset="0"/>
              </a:rPr>
              <a:t>Fyzické proporce slonů byly vhodné také pro </a:t>
            </a:r>
            <a:r>
              <a:rPr lang="cs-CZ" sz="2200" b="1" dirty="0">
                <a:effectLst/>
                <a:ea typeface="Calibri" panose="020F0502020204030204" pitchFamily="34" charset="0"/>
                <a:cs typeface="Times New Roman" panose="02020603050405020304" pitchFamily="18" charset="0"/>
              </a:rPr>
              <a:t>dobývání pevností</a:t>
            </a:r>
            <a:r>
              <a:rPr lang="cs-CZ" sz="2200" dirty="0">
                <a:effectLst/>
                <a:ea typeface="Calibri" panose="020F0502020204030204" pitchFamily="34" charset="0"/>
                <a:cs typeface="Times New Roman" panose="02020603050405020304" pitchFamily="18" charset="0"/>
              </a:rPr>
              <a:t>, buď při </a:t>
            </a:r>
            <a:r>
              <a:rPr lang="cs-CZ" sz="2200" b="1" dirty="0">
                <a:effectLst/>
                <a:ea typeface="Calibri" panose="020F0502020204030204" pitchFamily="34" charset="0"/>
                <a:cs typeface="Times New Roman" panose="02020603050405020304" pitchFamily="18" charset="0"/>
              </a:rPr>
              <a:t>přinášení materiálu na stavbu obléhacích zařízení nebo při samotném bourání zdí z méně pevných materiálů</a:t>
            </a:r>
          </a:p>
          <a:p>
            <a:pPr marL="0" indent="0">
              <a:buNone/>
            </a:pPr>
            <a:endParaRPr lang="cs-CZ" dirty="0"/>
          </a:p>
        </p:txBody>
      </p:sp>
    </p:spTree>
    <p:extLst>
      <p:ext uri="{BB962C8B-B14F-4D97-AF65-F5344CB8AC3E}">
        <p14:creationId xmlns:p14="http://schemas.microsoft.com/office/powerpoint/2010/main" val="2685291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FE64F2-B537-42EA-9744-79BD8665CFB7}"/>
              </a:ext>
            </a:extLst>
          </p:cNvPr>
          <p:cNvSpPr>
            <a:spLocks noGrp="1"/>
          </p:cNvSpPr>
          <p:nvPr>
            <p:ph type="title"/>
          </p:nvPr>
        </p:nvSpPr>
        <p:spPr/>
        <p:txBody>
          <a:bodyPr/>
          <a:lstStyle/>
          <a:p>
            <a:r>
              <a:rPr lang="cs-CZ" dirty="0">
                <a:latin typeface="+mn-lt"/>
              </a:rPr>
              <a:t>Nevýhody slonů v armádě</a:t>
            </a:r>
          </a:p>
        </p:txBody>
      </p:sp>
      <p:sp>
        <p:nvSpPr>
          <p:cNvPr id="3" name="Zástupný obsah 2">
            <a:extLst>
              <a:ext uri="{FF2B5EF4-FFF2-40B4-BE49-F238E27FC236}">
                <a16:creationId xmlns:a16="http://schemas.microsoft.com/office/drawing/2014/main" id="{E2D1810F-705F-42A1-9387-72C52320D570}"/>
              </a:ext>
            </a:extLst>
          </p:cNvPr>
          <p:cNvSpPr>
            <a:spLocks noGrp="1"/>
          </p:cNvSpPr>
          <p:nvPr>
            <p:ph idx="1"/>
          </p:nvPr>
        </p:nvSpPr>
        <p:spPr/>
        <p:txBody>
          <a:bodyPr/>
          <a:lstStyle/>
          <a:p>
            <a:r>
              <a:rPr lang="cs-CZ" sz="2200" dirty="0">
                <a:effectLst/>
                <a:ea typeface="Calibri" panose="020F0502020204030204" pitchFamily="34" charset="0"/>
              </a:rPr>
              <a:t>Sloni se sice dokážou dobře pohybovat i </a:t>
            </a:r>
            <a:r>
              <a:rPr lang="cs-CZ" sz="2200" b="1" dirty="0">
                <a:effectLst/>
                <a:ea typeface="Calibri" panose="020F0502020204030204" pitchFamily="34" charset="0"/>
              </a:rPr>
              <a:t>na nerovném terénu</a:t>
            </a:r>
            <a:r>
              <a:rPr lang="cs-CZ" sz="2200" dirty="0">
                <a:effectLst/>
                <a:ea typeface="Calibri" panose="020F0502020204030204" pitchFamily="34" charset="0"/>
              </a:rPr>
              <a:t>, ale jejich </a:t>
            </a:r>
            <a:r>
              <a:rPr lang="cs-CZ" sz="2200" b="1" dirty="0">
                <a:effectLst/>
                <a:ea typeface="Calibri" panose="020F0502020204030204" pitchFamily="34" charset="0"/>
              </a:rPr>
              <a:t>pohyb je pomalejší</a:t>
            </a:r>
            <a:endParaRPr lang="cs-CZ" sz="2200" b="1" dirty="0">
              <a:ea typeface="Calibri" panose="020F0502020204030204" pitchFamily="34" charset="0"/>
            </a:endParaRPr>
          </a:p>
          <a:p>
            <a:r>
              <a:rPr lang="cs-CZ" sz="2200" dirty="0">
                <a:ea typeface="Calibri" panose="020F0502020204030204" pitchFamily="34" charset="0"/>
              </a:rPr>
              <a:t>S</a:t>
            </a:r>
            <a:r>
              <a:rPr lang="cs-CZ" sz="2200" dirty="0">
                <a:effectLst/>
                <a:ea typeface="Calibri" panose="020F0502020204030204" pitchFamily="34" charset="0"/>
              </a:rPr>
              <a:t>lon </a:t>
            </a:r>
            <a:r>
              <a:rPr lang="cs-CZ" sz="2200" b="1" dirty="0">
                <a:effectLst/>
                <a:ea typeface="Calibri" panose="020F0502020204030204" pitchFamily="34" charset="0"/>
              </a:rPr>
              <a:t>musí dodržovat zaběhnutý denní režim</a:t>
            </a:r>
            <a:r>
              <a:rPr lang="cs-CZ" sz="2200" dirty="0">
                <a:effectLst/>
                <a:ea typeface="Calibri" panose="020F0502020204030204" pitchFamily="34" charset="0"/>
              </a:rPr>
              <a:t>, jinak se stává </a:t>
            </a:r>
            <a:r>
              <a:rPr lang="cs-CZ" sz="2200" b="1" dirty="0">
                <a:effectLst/>
                <a:ea typeface="Calibri" panose="020F0502020204030204" pitchFamily="34" charset="0"/>
              </a:rPr>
              <a:t>nervózním</a:t>
            </a:r>
            <a:r>
              <a:rPr lang="cs-CZ" sz="2200" dirty="0">
                <a:effectLst/>
                <a:ea typeface="Calibri" panose="020F0502020204030204" pitchFamily="34" charset="0"/>
              </a:rPr>
              <a:t>, </a:t>
            </a:r>
            <a:r>
              <a:rPr lang="cs-CZ" sz="2200" b="1" dirty="0">
                <a:effectLst/>
                <a:ea typeface="Calibri" panose="020F0502020204030204" pitchFamily="34" charset="0"/>
              </a:rPr>
              <a:t>podrážděným a agresivním</a:t>
            </a:r>
            <a:r>
              <a:rPr lang="cs-CZ" sz="2200" dirty="0">
                <a:effectLst/>
                <a:ea typeface="Calibri" panose="020F0502020204030204" pitchFamily="34" charset="0"/>
              </a:rPr>
              <a:t>. </a:t>
            </a:r>
          </a:p>
          <a:p>
            <a:r>
              <a:rPr lang="cs-CZ" sz="2200" dirty="0">
                <a:effectLst/>
                <a:ea typeface="Calibri" panose="020F0502020204030204" pitchFamily="34" charset="0"/>
              </a:rPr>
              <a:t>I skutečnost, že slon je živočich </a:t>
            </a:r>
            <a:r>
              <a:rPr lang="cs-CZ" sz="2200" b="1" dirty="0">
                <a:effectLst/>
                <a:ea typeface="Calibri" panose="020F0502020204030204" pitchFamily="34" charset="0"/>
              </a:rPr>
              <a:t>žijící ve stádu </a:t>
            </a:r>
            <a:r>
              <a:rPr lang="cs-CZ" sz="2200" dirty="0">
                <a:effectLst/>
                <a:ea typeface="Calibri" panose="020F0502020204030204" pitchFamily="34" charset="0"/>
              </a:rPr>
              <a:t>mohl mít negativní efekt, pokud byl obrácen na útěk vůdce stáda, druzí ho často následovali </a:t>
            </a:r>
          </a:p>
          <a:p>
            <a:r>
              <a:rPr lang="cs-CZ" sz="2200" dirty="0">
                <a:ea typeface="Calibri" panose="020F0502020204030204" pitchFamily="34" charset="0"/>
              </a:rPr>
              <a:t>S</a:t>
            </a:r>
            <a:r>
              <a:rPr lang="cs-CZ" sz="2200" dirty="0">
                <a:effectLst/>
                <a:ea typeface="Calibri" panose="020F0502020204030204" pitchFamily="34" charset="0"/>
              </a:rPr>
              <a:t> jedním slonem cvičil a pracoval pouze jeden </a:t>
            </a:r>
            <a:r>
              <a:rPr lang="cs-CZ" sz="2200" b="1" i="1" dirty="0" err="1">
                <a:effectLst/>
                <a:ea typeface="Calibri" panose="020F0502020204030204" pitchFamily="34" charset="0"/>
              </a:rPr>
              <a:t>mahout</a:t>
            </a:r>
            <a:r>
              <a:rPr lang="cs-CZ" sz="2200" dirty="0">
                <a:effectLst/>
                <a:ea typeface="Calibri" panose="020F0502020204030204" pitchFamily="34" charset="0"/>
              </a:rPr>
              <a:t>, </a:t>
            </a:r>
            <a:r>
              <a:rPr lang="cs-CZ" sz="2200" b="1" dirty="0">
                <a:effectLst/>
                <a:ea typeface="Calibri" panose="020F0502020204030204" pitchFamily="34" charset="0"/>
              </a:rPr>
              <a:t>pokud byl tento jezdec v boji zabit</a:t>
            </a:r>
            <a:r>
              <a:rPr lang="cs-CZ" sz="2200" dirty="0">
                <a:effectLst/>
                <a:ea typeface="Calibri" panose="020F0502020204030204" pitchFamily="34" charset="0"/>
              </a:rPr>
              <a:t>, mohl být daný </a:t>
            </a:r>
            <a:r>
              <a:rPr lang="cs-CZ" sz="2200" b="1" dirty="0">
                <a:effectLst/>
                <a:ea typeface="Calibri" panose="020F0502020204030204" pitchFamily="34" charset="0"/>
              </a:rPr>
              <a:t>slon pro další boj nepoužitelný</a:t>
            </a:r>
            <a:r>
              <a:rPr lang="cs-CZ" sz="2200" dirty="0">
                <a:effectLst/>
                <a:ea typeface="Calibri" panose="020F0502020204030204" pitchFamily="34" charset="0"/>
              </a:rPr>
              <a:t>, protože nebyl dobře sžitý s novým jezdcem</a:t>
            </a:r>
          </a:p>
          <a:p>
            <a:r>
              <a:rPr lang="cs-CZ" sz="2200" b="1" dirty="0">
                <a:effectLst/>
                <a:ea typeface="Calibri" panose="020F0502020204030204" pitchFamily="34" charset="0"/>
                <a:cs typeface="Times New Roman" panose="02020603050405020304" pitchFamily="18" charset="0"/>
              </a:rPr>
              <a:t>Ekonomické náklady </a:t>
            </a:r>
            <a:r>
              <a:rPr lang="cs-CZ" sz="2200" dirty="0">
                <a:effectLst/>
                <a:ea typeface="Calibri" panose="020F0502020204030204" pitchFamily="34" charset="0"/>
                <a:cs typeface="Times New Roman" panose="02020603050405020304" pitchFamily="18" charset="0"/>
              </a:rPr>
              <a:t>spojené s chovem slonů nebyly malé, slon spotřebuje cca. 100-250 kg potravy denně</a:t>
            </a:r>
          </a:p>
          <a:p>
            <a:endParaRPr lang="cs-CZ" dirty="0"/>
          </a:p>
        </p:txBody>
      </p:sp>
    </p:spTree>
    <p:extLst>
      <p:ext uri="{BB962C8B-B14F-4D97-AF65-F5344CB8AC3E}">
        <p14:creationId xmlns:p14="http://schemas.microsoft.com/office/powerpoint/2010/main" val="273214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0A8E7B-6BC1-42CE-9E2B-82B41DC59043}"/>
              </a:ext>
            </a:extLst>
          </p:cNvPr>
          <p:cNvSpPr>
            <a:spLocks noGrp="1"/>
          </p:cNvSpPr>
          <p:nvPr>
            <p:ph type="title"/>
          </p:nvPr>
        </p:nvSpPr>
        <p:spPr/>
        <p:txBody>
          <a:bodyPr/>
          <a:lstStyle/>
          <a:p>
            <a:r>
              <a:rPr lang="cs-CZ" dirty="0"/>
              <a:t>Úkoly a činnosti slonů v armádě</a:t>
            </a:r>
          </a:p>
        </p:txBody>
      </p:sp>
      <p:sp>
        <p:nvSpPr>
          <p:cNvPr id="3" name="Zástupný obsah 2">
            <a:extLst>
              <a:ext uri="{FF2B5EF4-FFF2-40B4-BE49-F238E27FC236}">
                <a16:creationId xmlns:a16="http://schemas.microsoft.com/office/drawing/2014/main" id="{B5A73C81-D646-4D46-A16F-8C1C013A69F6}"/>
              </a:ext>
            </a:extLst>
          </p:cNvPr>
          <p:cNvSpPr>
            <a:spLocks noGrp="1"/>
          </p:cNvSpPr>
          <p:nvPr>
            <p:ph idx="1"/>
          </p:nvPr>
        </p:nvSpPr>
        <p:spPr/>
        <p:txBody>
          <a:bodyPr>
            <a:normAutofit fontScale="92500"/>
          </a:bodyPr>
          <a:lstStyle/>
          <a:p>
            <a:r>
              <a:rPr lang="cs-CZ" sz="2400" dirty="0"/>
              <a:t>I o činnostech válečných slonů máme díky pramenům velký přehled. S porovnáním s ostatními složkami armády je jim přikládán větší význam a hrají důležitější roli v celé armádě</a:t>
            </a:r>
          </a:p>
          <a:p>
            <a:r>
              <a:rPr lang="cs-CZ" sz="2400" i="1" dirty="0"/>
              <a:t>„Tytéž činnosti s výjimkou rozprášení, a dále ničení všech čtyř druhů vojska, ať už kombinovaných či jednotlivých, údery na křídlech, bocích a uprostřed, náhlý přepad a noční útok na spícího nepřítele – to je bojová činnost slonů.“		</a:t>
            </a:r>
            <a:r>
              <a:rPr lang="cs-CZ" sz="2400" i="1" dirty="0" err="1">
                <a:effectLst/>
                <a:ea typeface="Calibri" panose="020F0502020204030204" pitchFamily="34" charset="0"/>
                <a:cs typeface="Times New Roman" panose="02020603050405020304" pitchFamily="18" charset="0"/>
              </a:rPr>
              <a:t>Arthašastra</a:t>
            </a:r>
            <a:r>
              <a:rPr lang="cs-CZ" sz="2400" i="1" dirty="0">
                <a:effectLst/>
                <a:ea typeface="Calibri" panose="020F0502020204030204" pitchFamily="34" charset="0"/>
                <a:cs typeface="Times New Roman" panose="02020603050405020304" pitchFamily="18" charset="0"/>
              </a:rPr>
              <a:t> X.157</a:t>
            </a:r>
          </a:p>
          <a:p>
            <a:r>
              <a:rPr lang="cs-CZ" sz="2400" i="1" dirty="0">
                <a:effectLst/>
                <a:ea typeface="Calibri" panose="020F0502020204030204" pitchFamily="34" charset="0"/>
                <a:cs typeface="Times New Roman" panose="02020603050405020304" pitchFamily="18" charset="0"/>
              </a:rPr>
              <a:t>„Postupovat v čele, dělat nové cesty, zastávky a brody, odrážet nápor, jako roztaženýma </a:t>
            </a:r>
            <a:r>
              <a:rPr lang="cs-CZ" sz="2400" i="1" dirty="0" err="1">
                <a:effectLst/>
                <a:ea typeface="Calibri" panose="020F0502020204030204" pitchFamily="34" charset="0"/>
                <a:cs typeface="Times New Roman" panose="02020603050405020304" pitchFamily="18" charset="0"/>
              </a:rPr>
              <a:t>pažema</a:t>
            </a:r>
            <a:r>
              <a:rPr lang="cs-CZ" sz="2400" i="1" dirty="0">
                <a:ea typeface="Calibri" panose="020F0502020204030204" pitchFamily="34" charset="0"/>
                <a:cs typeface="Times New Roman" panose="02020603050405020304" pitchFamily="18" charset="0"/>
              </a:rPr>
              <a:t>, stát, jít a sestupovat při překračování vody a při sestupech, vstupovat do nerovných a obtížných terénů zakládat a hasit požáry, samostatně dobývat vítězství, spojovat rozbité šiky, rozbíjet celistvé, zachraňovat při pohromě, zasazovat údery, nahánět hrůzu, zastrašovat, dodávat vojsku respekt, chytat, vysvobozovat, prolamovat hradby a věže a přinášet i unášet pokladnu – to jsou úkoly slonů.“</a:t>
            </a:r>
            <a:r>
              <a:rPr lang="cs-CZ" sz="2400" i="1" dirty="0">
                <a:effectLst/>
                <a:ea typeface="Calibri" panose="020F0502020204030204" pitchFamily="34" charset="0"/>
                <a:cs typeface="Times New Roman" panose="02020603050405020304" pitchFamily="18" charset="0"/>
              </a:rPr>
              <a:t>	</a:t>
            </a:r>
            <a:r>
              <a:rPr lang="cs-CZ" sz="2400" i="1" dirty="0" err="1">
                <a:effectLst/>
                <a:ea typeface="Calibri" panose="020F0502020204030204" pitchFamily="34" charset="0"/>
                <a:cs typeface="Times New Roman" panose="02020603050405020304" pitchFamily="18" charset="0"/>
              </a:rPr>
              <a:t>Arthašastra</a:t>
            </a:r>
            <a:r>
              <a:rPr lang="cs-CZ" sz="2400" i="1" dirty="0">
                <a:effectLst/>
                <a:ea typeface="Calibri" panose="020F0502020204030204" pitchFamily="34" charset="0"/>
                <a:cs typeface="Times New Roman" panose="02020603050405020304" pitchFamily="18" charset="0"/>
              </a:rPr>
              <a:t> X.154</a:t>
            </a:r>
            <a:endParaRPr lang="cs-CZ" sz="2400" dirty="0"/>
          </a:p>
          <a:p>
            <a:endParaRPr lang="cs-CZ" sz="2400" i="1" dirty="0">
              <a:effectLst/>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3442681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32D3AC-4774-41A7-9C91-A764B87B8ACA}"/>
              </a:ext>
            </a:extLst>
          </p:cNvPr>
          <p:cNvSpPr>
            <a:spLocks noGrp="1"/>
          </p:cNvSpPr>
          <p:nvPr>
            <p:ph type="title"/>
          </p:nvPr>
        </p:nvSpPr>
        <p:spPr/>
        <p:txBody>
          <a:bodyPr/>
          <a:lstStyle/>
          <a:p>
            <a:r>
              <a:rPr lang="cs-CZ" dirty="0"/>
              <a:t>Vybavení slonů</a:t>
            </a:r>
          </a:p>
        </p:txBody>
      </p:sp>
      <p:sp>
        <p:nvSpPr>
          <p:cNvPr id="3" name="Zástupný obsah 2">
            <a:extLst>
              <a:ext uri="{FF2B5EF4-FFF2-40B4-BE49-F238E27FC236}">
                <a16:creationId xmlns:a16="http://schemas.microsoft.com/office/drawing/2014/main" id="{0158A66A-CFED-4580-A464-1BF6CC97978B}"/>
              </a:ext>
            </a:extLst>
          </p:cNvPr>
          <p:cNvSpPr>
            <a:spLocks noGrp="1"/>
          </p:cNvSpPr>
          <p:nvPr>
            <p:ph sz="half" idx="1"/>
          </p:nvPr>
        </p:nvSpPr>
        <p:spPr/>
        <p:txBody>
          <a:bodyPr>
            <a:normAutofit fontScale="92500" lnSpcReduction="20000"/>
          </a:bodyPr>
          <a:lstStyle/>
          <a:p>
            <a:r>
              <a:rPr lang="cs-CZ" sz="2400" b="1" dirty="0" err="1">
                <a:effectLst/>
                <a:ea typeface="Calibri" panose="020F0502020204030204" pitchFamily="34" charset="0"/>
              </a:rPr>
              <a:t>paristara</a:t>
            </a:r>
            <a:r>
              <a:rPr lang="cs-CZ" sz="2400" dirty="0">
                <a:effectLst/>
                <a:ea typeface="Calibri" panose="020F0502020204030204" pitchFamily="34" charset="0"/>
              </a:rPr>
              <a:t> – velký, měkký zdobený obdélník látky položený na slonových zádech, aby ho jednak chránil před přímým slunečním svitem, ale také pro pohodlnější sezení jezdců. </a:t>
            </a:r>
            <a:r>
              <a:rPr lang="cs-CZ" sz="2400" b="1" dirty="0" err="1">
                <a:effectLst/>
                <a:ea typeface="Calibri" panose="020F0502020204030204" pitchFamily="34" charset="0"/>
              </a:rPr>
              <a:t>Paristara</a:t>
            </a:r>
            <a:r>
              <a:rPr lang="cs-CZ" sz="2400" dirty="0">
                <a:effectLst/>
                <a:ea typeface="Calibri" panose="020F0502020204030204" pitchFamily="34" charset="0"/>
              </a:rPr>
              <a:t> byla ukotvena na sloním břiše provazem nebo koženým páskem a k ní pak byla připevněna tzv. </a:t>
            </a:r>
            <a:r>
              <a:rPr lang="cs-CZ" sz="2400" b="1" dirty="0" err="1">
                <a:effectLst/>
                <a:ea typeface="Calibri" panose="020F0502020204030204" pitchFamily="34" charset="0"/>
              </a:rPr>
              <a:t>hatthatthara</a:t>
            </a:r>
            <a:r>
              <a:rPr lang="cs-CZ" sz="2400" dirty="0">
                <a:effectLst/>
                <a:ea typeface="Calibri" panose="020F0502020204030204" pitchFamily="34" charset="0"/>
              </a:rPr>
              <a:t>. Jednalo se v podstatě o svazek provázků, kožených pásků nebo i kovových řetízků, které svým pohybem ve větru odháněly bodavý hmyz z oblasti sloních očí a uší</a:t>
            </a:r>
          </a:p>
          <a:p>
            <a:r>
              <a:rPr lang="cs-CZ" sz="2400" dirty="0">
                <a:effectLst/>
                <a:ea typeface="Calibri" panose="020F0502020204030204" pitchFamily="34" charset="0"/>
                <a:cs typeface="Times New Roman" panose="02020603050405020304" pitchFamily="18" charset="0"/>
              </a:rPr>
              <a:t>Sloni nosili i jeden nebo více </a:t>
            </a:r>
            <a:r>
              <a:rPr lang="cs-CZ" sz="2400" b="1" dirty="0">
                <a:effectLst/>
                <a:ea typeface="Calibri" panose="020F0502020204030204" pitchFamily="34" charset="0"/>
                <a:cs typeface="Times New Roman" panose="02020603050405020304" pitchFamily="18" charset="0"/>
              </a:rPr>
              <a:t>zvonů</a:t>
            </a:r>
            <a:r>
              <a:rPr lang="cs-CZ" sz="2400" dirty="0">
                <a:effectLst/>
                <a:ea typeface="Calibri" panose="020F0502020204030204" pitchFamily="34" charset="0"/>
                <a:cs typeface="Times New Roman" panose="02020603050405020304" pitchFamily="18" charset="0"/>
              </a:rPr>
              <a:t>. Ty však nehrály roli ani tak v bitvě, ale především mimo ní. Sloužili </a:t>
            </a:r>
            <a:r>
              <a:rPr lang="cs-CZ" sz="2400" dirty="0" err="1">
                <a:effectLst/>
                <a:ea typeface="Calibri" panose="020F0502020204030204" pitchFamily="34" charset="0"/>
                <a:cs typeface="Times New Roman" panose="02020603050405020304" pitchFamily="18" charset="0"/>
              </a:rPr>
              <a:t>mahoutovi</a:t>
            </a:r>
            <a:r>
              <a:rPr lang="cs-CZ" sz="2400" dirty="0">
                <a:effectLst/>
                <a:ea typeface="Calibri" panose="020F0502020204030204" pitchFamily="34" charset="0"/>
                <a:cs typeface="Times New Roman" panose="02020603050405020304" pitchFamily="18" charset="0"/>
              </a:rPr>
              <a:t> pro orientaci, když byl slon puštěn, aby si sám našel potravu</a:t>
            </a:r>
            <a:endParaRPr lang="cs-CZ" sz="2400" dirty="0">
              <a:effectLst/>
              <a:ea typeface="Calibri" panose="020F0502020204030204" pitchFamily="34" charset="0"/>
            </a:endParaRPr>
          </a:p>
          <a:p>
            <a:endParaRPr lang="cs-CZ" dirty="0"/>
          </a:p>
        </p:txBody>
      </p:sp>
      <p:pic>
        <p:nvPicPr>
          <p:cNvPr id="6" name="Zástupný obsah 5" descr="Obsah obrázku perokresba&#10;&#10;Popis byl vytvořen automaticky">
            <a:extLst>
              <a:ext uri="{FF2B5EF4-FFF2-40B4-BE49-F238E27FC236}">
                <a16:creationId xmlns:a16="http://schemas.microsoft.com/office/drawing/2014/main" id="{3AE8ACD6-D7C4-4A78-BBBB-50292E2BE1D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26785" y="365125"/>
            <a:ext cx="4627015" cy="5367338"/>
          </a:xfrm>
        </p:spPr>
      </p:pic>
      <p:sp>
        <p:nvSpPr>
          <p:cNvPr id="7" name="TextovéPole 6">
            <a:extLst>
              <a:ext uri="{FF2B5EF4-FFF2-40B4-BE49-F238E27FC236}">
                <a16:creationId xmlns:a16="http://schemas.microsoft.com/office/drawing/2014/main" id="{8CAAA640-36E9-4303-8FD9-F2C38A6A4B6C}"/>
              </a:ext>
            </a:extLst>
          </p:cNvPr>
          <p:cNvSpPr txBox="1"/>
          <p:nvPr/>
        </p:nvSpPr>
        <p:spPr>
          <a:xfrm>
            <a:off x="7954392" y="5732463"/>
            <a:ext cx="2831977" cy="369332"/>
          </a:xfrm>
          <a:prstGeom prst="rect">
            <a:avLst/>
          </a:prstGeom>
          <a:noFill/>
        </p:spPr>
        <p:txBody>
          <a:bodyPr wrap="square" rtlCol="0">
            <a:spAutoFit/>
          </a:bodyPr>
          <a:lstStyle/>
          <a:p>
            <a:r>
              <a:rPr lang="cs-CZ" dirty="0"/>
              <a:t>Válečný slon 6 st. př. n. l.</a:t>
            </a:r>
          </a:p>
        </p:txBody>
      </p:sp>
    </p:spTree>
    <p:extLst>
      <p:ext uri="{BB962C8B-B14F-4D97-AF65-F5344CB8AC3E}">
        <p14:creationId xmlns:p14="http://schemas.microsoft.com/office/powerpoint/2010/main" val="1134262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D3156E-AFA8-4FDF-A318-E1D009C5AA87}"/>
              </a:ext>
            </a:extLst>
          </p:cNvPr>
          <p:cNvSpPr>
            <a:spLocks noGrp="1"/>
          </p:cNvSpPr>
          <p:nvPr>
            <p:ph type="title"/>
          </p:nvPr>
        </p:nvSpPr>
        <p:spPr/>
        <p:txBody>
          <a:bodyPr/>
          <a:lstStyle/>
          <a:p>
            <a:r>
              <a:rPr lang="cs-CZ" dirty="0" err="1"/>
              <a:t>Howdah</a:t>
            </a:r>
            <a:endParaRPr lang="cs-CZ" dirty="0"/>
          </a:p>
        </p:txBody>
      </p:sp>
      <p:sp>
        <p:nvSpPr>
          <p:cNvPr id="3" name="Zástupný obsah 2">
            <a:extLst>
              <a:ext uri="{FF2B5EF4-FFF2-40B4-BE49-F238E27FC236}">
                <a16:creationId xmlns:a16="http://schemas.microsoft.com/office/drawing/2014/main" id="{84F52573-28F5-4606-AAC0-7D8214E0AAC2}"/>
              </a:ext>
            </a:extLst>
          </p:cNvPr>
          <p:cNvSpPr>
            <a:spLocks noGrp="1"/>
          </p:cNvSpPr>
          <p:nvPr>
            <p:ph sz="half" idx="1"/>
          </p:nvPr>
        </p:nvSpPr>
        <p:spPr>
          <a:xfrm>
            <a:off x="838199" y="1500326"/>
            <a:ext cx="6184037" cy="4676637"/>
          </a:xfrm>
        </p:spPr>
        <p:txBody>
          <a:bodyPr>
            <a:normAutofit lnSpcReduction="10000"/>
          </a:bodyPr>
          <a:lstStyle/>
          <a:p>
            <a:r>
              <a:rPr lang="cs-CZ" sz="2200" dirty="0">
                <a:ea typeface="Calibri" panose="020F0502020204030204" pitchFamily="34" charset="0"/>
              </a:rPr>
              <a:t>P</a:t>
            </a:r>
            <a:r>
              <a:rPr lang="cs-CZ" sz="2200" dirty="0">
                <a:effectLst/>
                <a:ea typeface="Calibri" panose="020F0502020204030204" pitchFamily="34" charset="0"/>
              </a:rPr>
              <a:t>routěná nebo dřevěná věž připevněná ke slonímu hřbetu, která střelcům umožňovala pohodlnější jízdu, ale hlavně přesnější střelbu </a:t>
            </a:r>
          </a:p>
          <a:p>
            <a:r>
              <a:rPr lang="cs-CZ" sz="2200" dirty="0">
                <a:effectLst/>
                <a:ea typeface="Calibri" panose="020F0502020204030204" pitchFamily="34" charset="0"/>
              </a:rPr>
              <a:t>Způsoby ukotvení věže byly různé. Někteří popisují, že hlavním kotvícím prvkem byl masivní kožený řemen, který slona objímal kolem pasu. Lana kolem krku a nohou pak udržovala věž nehybnou. Častěji se ale setkáváme s tříbodovým ukotvením, kdy je věž ke slonovi připevněna řemeny kolem krku, pasu a pod ocasem</a:t>
            </a:r>
          </a:p>
          <a:p>
            <a:r>
              <a:rPr lang="cs-CZ" sz="2200" dirty="0"/>
              <a:t>I přesto, že využití </a:t>
            </a:r>
            <a:r>
              <a:rPr lang="cs-CZ" sz="2200" dirty="0" err="1"/>
              <a:t>howdahu</a:t>
            </a:r>
            <a:r>
              <a:rPr lang="cs-CZ" sz="2200" dirty="0"/>
              <a:t> není přímo zmíněno v bitvě u </a:t>
            </a:r>
            <a:r>
              <a:rPr lang="cs-CZ" sz="2200" dirty="0" err="1"/>
              <a:t>Hydaspes</a:t>
            </a:r>
            <a:r>
              <a:rPr lang="cs-CZ" sz="2200" dirty="0"/>
              <a:t>, jedná se původně o indický vynález. Vezmeme-li v potaz, že </a:t>
            </a:r>
            <a:r>
              <a:rPr lang="cs-CZ" sz="2200" dirty="0" err="1"/>
              <a:t>Póros</a:t>
            </a:r>
            <a:r>
              <a:rPr lang="cs-CZ" sz="2200" dirty="0"/>
              <a:t> byl králem spíše lokálního významu, lze se domnívat, že jeho armáda nemusela disponovat „nejmodernějším“ vybavením</a:t>
            </a:r>
          </a:p>
          <a:p>
            <a:endParaRPr lang="cs-CZ" dirty="0"/>
          </a:p>
        </p:txBody>
      </p:sp>
      <p:pic>
        <p:nvPicPr>
          <p:cNvPr id="6" name="Zástupný obsah 5" descr="Obsah obrázku perokresba&#10;&#10;Popis byl vytvořen automaticky">
            <a:extLst>
              <a:ext uri="{FF2B5EF4-FFF2-40B4-BE49-F238E27FC236}">
                <a16:creationId xmlns:a16="http://schemas.microsoft.com/office/drawing/2014/main" id="{EE48D306-98BF-4BF5-B33B-7AE0059705E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57981" y="169806"/>
            <a:ext cx="4625422" cy="6087057"/>
          </a:xfrm>
        </p:spPr>
      </p:pic>
      <p:sp>
        <p:nvSpPr>
          <p:cNvPr id="7" name="TextovéPole 6">
            <a:extLst>
              <a:ext uri="{FF2B5EF4-FFF2-40B4-BE49-F238E27FC236}">
                <a16:creationId xmlns:a16="http://schemas.microsoft.com/office/drawing/2014/main" id="{55AFCFE1-7AF1-459E-94C1-F5CF23707988}"/>
              </a:ext>
            </a:extLst>
          </p:cNvPr>
          <p:cNvSpPr txBox="1"/>
          <p:nvPr/>
        </p:nvSpPr>
        <p:spPr>
          <a:xfrm>
            <a:off x="8797771" y="6241002"/>
            <a:ext cx="2618913" cy="369332"/>
          </a:xfrm>
          <a:prstGeom prst="rect">
            <a:avLst/>
          </a:prstGeom>
          <a:noFill/>
        </p:spPr>
        <p:txBody>
          <a:bodyPr wrap="square" rtlCol="0">
            <a:spAutoFit/>
          </a:bodyPr>
          <a:lstStyle/>
          <a:p>
            <a:r>
              <a:rPr lang="cs-CZ" dirty="0"/>
              <a:t>Slon s </a:t>
            </a:r>
            <a:r>
              <a:rPr lang="cs-CZ" dirty="0" err="1"/>
              <a:t>howdahem</a:t>
            </a:r>
            <a:endParaRPr lang="cs-CZ" dirty="0"/>
          </a:p>
        </p:txBody>
      </p:sp>
    </p:spTree>
    <p:extLst>
      <p:ext uri="{BB962C8B-B14F-4D97-AF65-F5344CB8AC3E}">
        <p14:creationId xmlns:p14="http://schemas.microsoft.com/office/powerpoint/2010/main" val="3384046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7D0192-7B0B-4235-9441-F7404A5DA961}"/>
              </a:ext>
            </a:extLst>
          </p:cNvPr>
          <p:cNvSpPr>
            <a:spLocks noGrp="1"/>
          </p:cNvSpPr>
          <p:nvPr>
            <p:ph type="title"/>
          </p:nvPr>
        </p:nvSpPr>
        <p:spPr/>
        <p:txBody>
          <a:bodyPr/>
          <a:lstStyle/>
          <a:p>
            <a:r>
              <a:rPr lang="cs-CZ" dirty="0"/>
              <a:t>Bojovníci na slonech</a:t>
            </a:r>
          </a:p>
        </p:txBody>
      </p:sp>
      <p:sp>
        <p:nvSpPr>
          <p:cNvPr id="3" name="Zástupný obsah 2">
            <a:extLst>
              <a:ext uri="{FF2B5EF4-FFF2-40B4-BE49-F238E27FC236}">
                <a16:creationId xmlns:a16="http://schemas.microsoft.com/office/drawing/2014/main" id="{377E7B3C-74DD-48F9-A292-DE80571ADEB4}"/>
              </a:ext>
            </a:extLst>
          </p:cNvPr>
          <p:cNvSpPr>
            <a:spLocks noGrp="1"/>
          </p:cNvSpPr>
          <p:nvPr>
            <p:ph idx="1"/>
          </p:nvPr>
        </p:nvSpPr>
        <p:spPr/>
        <p:txBody>
          <a:bodyPr>
            <a:normAutofit lnSpcReduction="10000"/>
          </a:bodyPr>
          <a:lstStyle/>
          <a:p>
            <a:r>
              <a:rPr lang="cs-CZ" sz="1800" b="1" dirty="0" err="1">
                <a:effectLst/>
                <a:ea typeface="Calibri" panose="020F0502020204030204" pitchFamily="34" charset="0"/>
              </a:rPr>
              <a:t>Mahout</a:t>
            </a:r>
            <a:r>
              <a:rPr lang="cs-CZ" sz="1800" b="1" dirty="0">
                <a:effectLst/>
                <a:ea typeface="Calibri" panose="020F0502020204030204" pitchFamily="34" charset="0"/>
              </a:rPr>
              <a:t>/</a:t>
            </a:r>
            <a:r>
              <a:rPr lang="cs-CZ" sz="1800" b="1" dirty="0" err="1">
                <a:effectLst/>
                <a:ea typeface="Calibri" panose="020F0502020204030204" pitchFamily="34" charset="0"/>
              </a:rPr>
              <a:t>ankusadhara</a:t>
            </a:r>
            <a:r>
              <a:rPr lang="cs-CZ" sz="1800" dirty="0">
                <a:effectLst/>
                <a:ea typeface="Calibri" panose="020F0502020204030204" pitchFamily="34" charset="0"/>
              </a:rPr>
              <a:t> (odvozeno od slova </a:t>
            </a:r>
            <a:r>
              <a:rPr lang="cs-CZ" sz="1800" b="1" dirty="0" err="1">
                <a:effectLst/>
                <a:ea typeface="Calibri" panose="020F0502020204030204" pitchFamily="34" charset="0"/>
              </a:rPr>
              <a:t>ankusa</a:t>
            </a:r>
            <a:r>
              <a:rPr lang="cs-CZ" sz="1800" dirty="0">
                <a:effectLst/>
                <a:ea typeface="Calibri" panose="020F0502020204030204" pitchFamily="34" charset="0"/>
              </a:rPr>
              <a:t> – poháněcí hák ; slovo </a:t>
            </a:r>
            <a:r>
              <a:rPr lang="cs-CZ" sz="1800" dirty="0" err="1">
                <a:effectLst/>
                <a:ea typeface="Calibri" panose="020F0502020204030204" pitchFamily="34" charset="0"/>
              </a:rPr>
              <a:t>mahout</a:t>
            </a:r>
            <a:r>
              <a:rPr lang="cs-CZ" sz="1800" dirty="0">
                <a:effectLst/>
                <a:ea typeface="Calibri" panose="020F0502020204030204" pitchFamily="34" charset="0"/>
              </a:rPr>
              <a:t> je moderní označení pro poháněče slona, v dobových pramenech se setkáme s druhým zmíněným termínem) bývali vyzbrojeni vrhacími oštěpy, malým štítem a bronzovou přilbou, jejíž zadní část zakrývala </a:t>
            </a:r>
            <a:r>
              <a:rPr lang="cs-CZ" sz="1800" dirty="0" err="1">
                <a:effectLst/>
                <a:ea typeface="Calibri" panose="020F0502020204030204" pitchFamily="34" charset="0"/>
              </a:rPr>
              <a:t>mahoutův</a:t>
            </a:r>
            <a:r>
              <a:rPr lang="cs-CZ" sz="1800" dirty="0">
                <a:effectLst/>
                <a:ea typeface="Calibri" panose="020F0502020204030204" pitchFamily="34" charset="0"/>
              </a:rPr>
              <a:t> zátylek a chránila ho tak před spálením, zatímco přední část byla prodloužená, aby jezdci nesvítilo slunce do očí. </a:t>
            </a:r>
            <a:r>
              <a:rPr lang="cs-CZ" sz="1800" dirty="0" err="1">
                <a:effectLst/>
                <a:ea typeface="Calibri" panose="020F0502020204030204" pitchFamily="34" charset="0"/>
              </a:rPr>
              <a:t>Mahouti</a:t>
            </a:r>
            <a:r>
              <a:rPr lang="cs-CZ" sz="1800" dirty="0">
                <a:effectLst/>
                <a:ea typeface="Calibri" panose="020F0502020204030204" pitchFamily="34" charset="0"/>
              </a:rPr>
              <a:t> se odívali do látek světlých odstínů, které nepohlcovaly mnoho světla a zabraňovaly tak jejich přehřívání. Ze stejného důvodu si na bílo barvili i vousy </a:t>
            </a:r>
          </a:p>
          <a:p>
            <a:r>
              <a:rPr lang="cs-CZ" sz="1800" b="1" dirty="0">
                <a:effectLst/>
                <a:ea typeface="Calibri" panose="020F0502020204030204" pitchFamily="34" charset="0"/>
                <a:cs typeface="Times New Roman" panose="02020603050405020304" pitchFamily="18" charset="0"/>
              </a:rPr>
              <a:t>Válečníci</a:t>
            </a:r>
            <a:r>
              <a:rPr lang="cs-CZ" sz="1800" dirty="0">
                <a:effectLst/>
                <a:ea typeface="Calibri" panose="020F0502020204030204" pitchFamily="34" charset="0"/>
                <a:cs typeface="Times New Roman" panose="02020603050405020304" pitchFamily="18" charset="0"/>
              </a:rPr>
              <a:t> (</a:t>
            </a:r>
            <a:r>
              <a:rPr lang="cs-CZ" sz="1800" b="1" dirty="0" err="1">
                <a:effectLst/>
                <a:ea typeface="Calibri" panose="020F0502020204030204" pitchFamily="34" charset="0"/>
                <a:cs typeface="Times New Roman" panose="02020603050405020304" pitchFamily="18" charset="0"/>
              </a:rPr>
              <a:t>gajarohah</a:t>
            </a:r>
            <a:r>
              <a:rPr lang="cs-CZ" sz="1800" dirty="0">
                <a:effectLst/>
                <a:ea typeface="Calibri" panose="020F0502020204030204" pitchFamily="34" charset="0"/>
                <a:cs typeface="Times New Roman" panose="02020603050405020304" pitchFamily="18" charset="0"/>
              </a:rPr>
              <a:t> nebo </a:t>
            </a:r>
            <a:r>
              <a:rPr lang="cs-CZ" sz="1800" b="1" dirty="0" err="1">
                <a:effectLst/>
                <a:ea typeface="Calibri" panose="020F0502020204030204" pitchFamily="34" charset="0"/>
                <a:cs typeface="Times New Roman" panose="02020603050405020304" pitchFamily="18" charset="0"/>
              </a:rPr>
              <a:t>hasti-sadinah</a:t>
            </a:r>
            <a:r>
              <a:rPr lang="cs-CZ" sz="1800" b="1" dirty="0">
                <a:effectLst/>
                <a:ea typeface="Calibri" panose="020F0502020204030204" pitchFamily="34" charset="0"/>
                <a:cs typeface="Times New Roman" panose="02020603050405020304" pitchFamily="18" charset="0"/>
              </a:rPr>
              <a:t>)</a:t>
            </a:r>
            <a:r>
              <a:rPr lang="cs-CZ" sz="1800" dirty="0">
                <a:effectLst/>
                <a:ea typeface="Calibri" panose="020F0502020204030204" pitchFamily="34" charset="0"/>
                <a:cs typeface="Times New Roman" panose="02020603050405020304" pitchFamily="18" charset="0"/>
              </a:rPr>
              <a:t> byli vyzbrojeni oštěpy nebo luky v počtu dvou, ale výjimečně až čtyř mužů. V pramenech se objevují informace až o 12 lidech „na“ slonovi. To lze snadno vysvětlil tí</a:t>
            </a:r>
            <a:r>
              <a:rPr lang="cs-CZ" sz="1800" dirty="0">
                <a:ea typeface="Calibri" panose="020F0502020204030204" pitchFamily="34" charset="0"/>
                <a:cs typeface="Times New Roman" panose="02020603050405020304" pitchFamily="18" charset="0"/>
              </a:rPr>
              <a:t>m, že na slonovi jeli pouze 4 bojovníci a zbylých 8 tvořilo jakousi podpůrnou jednotku, která měla slona </a:t>
            </a:r>
            <a:r>
              <a:rPr lang="cs-CZ" sz="1800" dirty="0" err="1">
                <a:ea typeface="Calibri" panose="020F0502020204030204" pitchFamily="34" charset="0"/>
                <a:cs typeface="Times New Roman" panose="02020603050405020304" pitchFamily="18" charset="0"/>
              </a:rPr>
              <a:t>chranit</a:t>
            </a:r>
            <a:r>
              <a:rPr lang="cs-CZ" sz="1800" dirty="0">
                <a:ea typeface="Calibri" panose="020F0502020204030204" pitchFamily="34" charset="0"/>
                <a:cs typeface="Times New Roman" panose="02020603050405020304" pitchFamily="18" charset="0"/>
              </a:rPr>
              <a:t> před pozemními útoky</a:t>
            </a:r>
          </a:p>
          <a:p>
            <a:r>
              <a:rPr lang="cs-CZ" sz="1800" i="1" dirty="0">
                <a:effectLst/>
                <a:ea typeface="Calibri" panose="020F0502020204030204" pitchFamily="34" charset="0"/>
                <a:cs typeface="Times New Roman" panose="02020603050405020304" pitchFamily="18" charset="0"/>
              </a:rPr>
              <a:t>„</a:t>
            </a:r>
            <a:r>
              <a:rPr lang="cs-CZ" sz="1800" i="1" dirty="0" err="1">
                <a:effectLst/>
                <a:ea typeface="Calibri" panose="020F0502020204030204" pitchFamily="34" charset="0"/>
                <a:cs typeface="Times New Roman" panose="02020603050405020304" pitchFamily="18" charset="0"/>
              </a:rPr>
              <a:t>The</a:t>
            </a:r>
            <a:r>
              <a:rPr lang="cs-CZ" sz="1800" i="1" dirty="0">
                <a:effectLst/>
                <a:ea typeface="Calibri" panose="020F0502020204030204" pitchFamily="34" charset="0"/>
                <a:cs typeface="Times New Roman" panose="02020603050405020304" pitchFamily="18" charset="0"/>
              </a:rPr>
              <a:t> </a:t>
            </a:r>
            <a:r>
              <a:rPr lang="cs-CZ" sz="1800" i="1" dirty="0" err="1">
                <a:effectLst/>
                <a:ea typeface="Calibri" panose="020F0502020204030204" pitchFamily="34" charset="0"/>
                <a:cs typeface="Times New Roman" panose="02020603050405020304" pitchFamily="18" charset="0"/>
              </a:rPr>
              <a:t>war-elephant</a:t>
            </a:r>
            <a:r>
              <a:rPr lang="cs-CZ" sz="1800" i="1" dirty="0">
                <a:effectLst/>
                <a:ea typeface="Calibri" panose="020F0502020204030204" pitchFamily="34" charset="0"/>
                <a:cs typeface="Times New Roman" panose="02020603050405020304" pitchFamily="18" charset="0"/>
              </a:rPr>
              <a:t>, </a:t>
            </a:r>
            <a:r>
              <a:rPr lang="cs-CZ" sz="1800" i="1" dirty="0" err="1">
                <a:effectLst/>
                <a:ea typeface="Calibri" panose="020F0502020204030204" pitchFamily="34" charset="0"/>
                <a:cs typeface="Times New Roman" panose="02020603050405020304" pitchFamily="18" charset="0"/>
              </a:rPr>
              <a:t>either</a:t>
            </a:r>
            <a:r>
              <a:rPr lang="cs-CZ" sz="1800" i="1" dirty="0">
                <a:effectLst/>
                <a:ea typeface="Calibri" panose="020F0502020204030204" pitchFamily="34" charset="0"/>
                <a:cs typeface="Times New Roman" panose="02020603050405020304" pitchFamily="18" charset="0"/>
              </a:rPr>
              <a:t> in </a:t>
            </a:r>
            <a:r>
              <a:rPr lang="cs-CZ" sz="1800" i="1" dirty="0" err="1">
                <a:effectLst/>
                <a:ea typeface="Calibri" panose="020F0502020204030204" pitchFamily="34" charset="0"/>
                <a:cs typeface="Times New Roman" panose="02020603050405020304" pitchFamily="18" charset="0"/>
              </a:rPr>
              <a:t>what</a:t>
            </a:r>
            <a:r>
              <a:rPr lang="cs-CZ" sz="1800" i="1" dirty="0">
                <a:effectLst/>
                <a:ea typeface="Calibri" panose="020F0502020204030204" pitchFamily="34" charset="0"/>
                <a:cs typeface="Times New Roman" panose="02020603050405020304" pitchFamily="18" charset="0"/>
              </a:rPr>
              <a:t> </a:t>
            </a:r>
            <a:r>
              <a:rPr lang="cs-CZ" sz="1800" i="1" dirty="0" err="1">
                <a:effectLst/>
                <a:ea typeface="Calibri" panose="020F0502020204030204" pitchFamily="34" charset="0"/>
                <a:cs typeface="Times New Roman" panose="02020603050405020304" pitchFamily="18" charset="0"/>
              </a:rPr>
              <a:t>is</a:t>
            </a:r>
            <a:r>
              <a:rPr lang="cs-CZ" sz="1800"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called</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the</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tower</a:t>
            </a:r>
            <a:r>
              <a:rPr lang="cs-CZ" sz="1800" i="1" dirty="0">
                <a:effectLst/>
                <a:ea typeface="Calibri" panose="020F0502020204030204" pitchFamily="34" charset="0"/>
                <a:cs typeface="Times New Roman" panose="02020603050405020304" pitchFamily="18" charset="0"/>
              </a:rPr>
              <a:t>, </a:t>
            </a:r>
            <a:r>
              <a:rPr lang="cs-CZ" sz="1800" i="1" dirty="0" err="1">
                <a:effectLst/>
                <a:ea typeface="Calibri" panose="020F0502020204030204" pitchFamily="34" charset="0"/>
                <a:cs typeface="Times New Roman" panose="02020603050405020304" pitchFamily="18" charset="0"/>
              </a:rPr>
              <a:t>or</a:t>
            </a:r>
            <a:r>
              <a:rPr lang="cs-CZ" sz="1800" i="1" dirty="0">
                <a:effectLst/>
                <a:ea typeface="Calibri" panose="020F0502020204030204" pitchFamily="34" charset="0"/>
                <a:cs typeface="Times New Roman" panose="02020603050405020304" pitchFamily="18" charset="0"/>
              </a:rPr>
              <a:t> on his bare </a:t>
            </a:r>
            <a:r>
              <a:rPr lang="cs-CZ" sz="1800" i="1" dirty="0" err="1">
                <a:effectLst/>
                <a:ea typeface="Calibri" panose="020F0502020204030204" pitchFamily="34" charset="0"/>
                <a:cs typeface="Times New Roman" panose="02020603050405020304" pitchFamily="18" charset="0"/>
              </a:rPr>
              <a:t>back</a:t>
            </a:r>
            <a:r>
              <a:rPr lang="cs-CZ" sz="1800" i="1" dirty="0">
                <a:effectLst/>
                <a:ea typeface="Calibri" panose="020F0502020204030204" pitchFamily="34" charset="0"/>
                <a:cs typeface="Times New Roman" panose="02020603050405020304" pitchFamily="18" charset="0"/>
              </a:rPr>
              <a:t> in </a:t>
            </a:r>
            <a:r>
              <a:rPr lang="cs-CZ" sz="1800" i="1" dirty="0" err="1">
                <a:effectLst/>
                <a:ea typeface="Calibri" panose="020F0502020204030204" pitchFamily="34" charset="0"/>
                <a:cs typeface="Times New Roman" panose="02020603050405020304" pitchFamily="18" charset="0"/>
              </a:rPr>
              <a:t>sooth</a:t>
            </a:r>
            <a:r>
              <a:rPr lang="cs-CZ" sz="1800"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carries</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three</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fighting</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men</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of</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whom</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two</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shoot</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from</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the</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side</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while</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one</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shoots</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from</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behind</a:t>
            </a:r>
            <a:r>
              <a:rPr lang="cs-CZ" sz="1800"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There</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is</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also</a:t>
            </a:r>
            <a:r>
              <a:rPr lang="cs-CZ" sz="1800" b="1" i="1" dirty="0">
                <a:effectLst/>
                <a:ea typeface="Calibri" panose="020F0502020204030204" pitchFamily="34" charset="0"/>
                <a:cs typeface="Times New Roman" panose="02020603050405020304" pitchFamily="18" charset="0"/>
              </a:rPr>
              <a:t> a </a:t>
            </a:r>
            <a:r>
              <a:rPr lang="cs-CZ" sz="1800" b="1" i="1" dirty="0" err="1">
                <a:effectLst/>
                <a:ea typeface="Calibri" panose="020F0502020204030204" pitchFamily="34" charset="0"/>
                <a:cs typeface="Times New Roman" panose="02020603050405020304" pitchFamily="18" charset="0"/>
              </a:rPr>
              <a:t>fourth</a:t>
            </a:r>
            <a:r>
              <a:rPr lang="cs-CZ" sz="1800" b="1" i="1" dirty="0">
                <a:effectLst/>
                <a:ea typeface="Calibri" panose="020F0502020204030204" pitchFamily="34" charset="0"/>
                <a:cs typeface="Times New Roman" panose="02020603050405020304" pitchFamily="18" charset="0"/>
              </a:rPr>
              <a:t> man, </a:t>
            </a:r>
            <a:r>
              <a:rPr lang="cs-CZ" sz="1800" b="1" i="1" dirty="0" err="1">
                <a:effectLst/>
                <a:ea typeface="Calibri" panose="020F0502020204030204" pitchFamily="34" charset="0"/>
                <a:cs typeface="Times New Roman" panose="02020603050405020304" pitchFamily="18" charset="0"/>
              </a:rPr>
              <a:t>who</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carries</a:t>
            </a:r>
            <a:r>
              <a:rPr lang="cs-CZ" sz="1800" b="1" i="1" dirty="0">
                <a:effectLst/>
                <a:ea typeface="Calibri" panose="020F0502020204030204" pitchFamily="34" charset="0"/>
                <a:cs typeface="Times New Roman" panose="02020603050405020304" pitchFamily="18" charset="0"/>
              </a:rPr>
              <a:t> in his hand </a:t>
            </a:r>
            <a:r>
              <a:rPr lang="cs-CZ" sz="1800" b="1" i="1" dirty="0" err="1">
                <a:effectLst/>
                <a:ea typeface="Calibri" panose="020F0502020204030204" pitchFamily="34" charset="0"/>
                <a:cs typeface="Times New Roman" panose="02020603050405020304" pitchFamily="18" charset="0"/>
              </a:rPr>
              <a:t>the</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goad</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wherewith</a:t>
            </a:r>
            <a:r>
              <a:rPr lang="cs-CZ" sz="1800" b="1" i="1" dirty="0">
                <a:effectLst/>
                <a:ea typeface="Calibri" panose="020F0502020204030204" pitchFamily="34" charset="0"/>
                <a:cs typeface="Times New Roman" panose="02020603050405020304" pitchFamily="18" charset="0"/>
              </a:rPr>
              <a:t> he </a:t>
            </a:r>
            <a:r>
              <a:rPr lang="cs-CZ" sz="1800" b="1" i="1" dirty="0" err="1">
                <a:effectLst/>
                <a:ea typeface="Calibri" panose="020F0502020204030204" pitchFamily="34" charset="0"/>
                <a:cs typeface="Times New Roman" panose="02020603050405020304" pitchFamily="18" charset="0"/>
              </a:rPr>
              <a:t>guides</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the</a:t>
            </a:r>
            <a:r>
              <a:rPr lang="cs-CZ" sz="1800" b="1" i="1" dirty="0">
                <a:effectLst/>
                <a:ea typeface="Calibri" panose="020F0502020204030204" pitchFamily="34" charset="0"/>
                <a:cs typeface="Times New Roman" panose="02020603050405020304" pitchFamily="18" charset="0"/>
              </a:rPr>
              <a:t> animal</a:t>
            </a:r>
            <a:r>
              <a:rPr lang="cs-CZ" sz="1800" i="1" dirty="0">
                <a:effectLst/>
                <a:ea typeface="Calibri" panose="020F0502020204030204" pitchFamily="34" charset="0"/>
                <a:cs typeface="Times New Roman" panose="02020603050405020304" pitchFamily="18" charset="0"/>
              </a:rPr>
              <a:t>, much in </a:t>
            </a:r>
            <a:r>
              <a:rPr lang="cs-CZ" sz="1800" i="1" dirty="0" err="1">
                <a:effectLst/>
                <a:ea typeface="Calibri" panose="020F0502020204030204" pitchFamily="34" charset="0"/>
                <a:cs typeface="Times New Roman" panose="02020603050405020304" pitchFamily="18" charset="0"/>
              </a:rPr>
              <a:t>the</a:t>
            </a:r>
            <a:r>
              <a:rPr lang="cs-CZ" sz="1800" i="1" dirty="0">
                <a:effectLst/>
                <a:ea typeface="Calibri" panose="020F0502020204030204" pitchFamily="34" charset="0"/>
                <a:cs typeface="Times New Roman" panose="02020603050405020304" pitchFamily="18" charset="0"/>
              </a:rPr>
              <a:t> </a:t>
            </a:r>
            <a:r>
              <a:rPr lang="cs-CZ" sz="1800" i="1" dirty="0" err="1">
                <a:effectLst/>
                <a:ea typeface="Calibri" panose="020F0502020204030204" pitchFamily="34" charset="0"/>
                <a:cs typeface="Times New Roman" panose="02020603050405020304" pitchFamily="18" charset="0"/>
              </a:rPr>
              <a:t>same</a:t>
            </a:r>
            <a:r>
              <a:rPr lang="cs-CZ" sz="1800" i="1" dirty="0">
                <a:effectLst/>
                <a:ea typeface="Calibri" panose="020F0502020204030204" pitchFamily="34" charset="0"/>
                <a:cs typeface="Times New Roman" panose="02020603050405020304" pitchFamily="18" charset="0"/>
              </a:rPr>
              <a:t> </a:t>
            </a:r>
            <a:r>
              <a:rPr lang="cs-CZ" sz="1800" i="1" dirty="0" err="1">
                <a:effectLst/>
                <a:ea typeface="Calibri" panose="020F0502020204030204" pitchFamily="34" charset="0"/>
                <a:cs typeface="Times New Roman" panose="02020603050405020304" pitchFamily="18" charset="0"/>
              </a:rPr>
              <a:t>way</a:t>
            </a:r>
            <a:r>
              <a:rPr lang="cs-CZ" sz="1800" i="1" dirty="0">
                <a:effectLst/>
                <a:ea typeface="Calibri" panose="020F0502020204030204" pitchFamily="34" charset="0"/>
                <a:cs typeface="Times New Roman" panose="02020603050405020304" pitchFamily="18" charset="0"/>
              </a:rPr>
              <a:t> as </a:t>
            </a:r>
            <a:r>
              <a:rPr lang="cs-CZ" sz="1800" i="1" dirty="0" err="1">
                <a:effectLst/>
                <a:ea typeface="Calibri" panose="020F0502020204030204" pitchFamily="34" charset="0"/>
                <a:cs typeface="Times New Roman" panose="02020603050405020304" pitchFamily="18" charset="0"/>
              </a:rPr>
              <a:t>the</a:t>
            </a:r>
            <a:r>
              <a:rPr lang="cs-CZ" sz="1800" i="1" dirty="0">
                <a:effectLst/>
                <a:ea typeface="Calibri" panose="020F0502020204030204" pitchFamily="34" charset="0"/>
                <a:cs typeface="Times New Roman" panose="02020603050405020304" pitchFamily="18" charset="0"/>
              </a:rPr>
              <a:t> pilot and </a:t>
            </a:r>
            <a:r>
              <a:rPr lang="cs-CZ" sz="1800" i="1" dirty="0" err="1">
                <a:effectLst/>
                <a:ea typeface="Calibri" panose="020F0502020204030204" pitchFamily="34" charset="0"/>
                <a:cs typeface="Times New Roman" panose="02020603050405020304" pitchFamily="18" charset="0"/>
              </a:rPr>
              <a:t>captain</a:t>
            </a:r>
            <a:r>
              <a:rPr lang="cs-CZ" sz="1800" i="1" dirty="0">
                <a:effectLst/>
                <a:ea typeface="Calibri" panose="020F0502020204030204" pitchFamily="34" charset="0"/>
                <a:cs typeface="Times New Roman" panose="02020603050405020304" pitchFamily="18" charset="0"/>
              </a:rPr>
              <a:t> </a:t>
            </a:r>
            <a:r>
              <a:rPr lang="cs-CZ" sz="1800" i="1" dirty="0" err="1">
                <a:effectLst/>
                <a:ea typeface="Calibri" panose="020F0502020204030204" pitchFamily="34" charset="0"/>
                <a:cs typeface="Times New Roman" panose="02020603050405020304" pitchFamily="18" charset="0"/>
              </a:rPr>
              <a:t>of</a:t>
            </a:r>
            <a:r>
              <a:rPr lang="cs-CZ" sz="1800" i="1" dirty="0">
                <a:effectLst/>
                <a:ea typeface="Calibri" panose="020F0502020204030204" pitchFamily="34" charset="0"/>
                <a:cs typeface="Times New Roman" panose="02020603050405020304" pitchFamily="18" charset="0"/>
              </a:rPr>
              <a:t> a </a:t>
            </a:r>
            <a:r>
              <a:rPr lang="cs-CZ" sz="1800" i="1" dirty="0" err="1">
                <a:effectLst/>
                <a:ea typeface="Calibri" panose="020F0502020204030204" pitchFamily="34" charset="0"/>
                <a:cs typeface="Times New Roman" panose="02020603050405020304" pitchFamily="18" charset="0"/>
              </a:rPr>
              <a:t>ship</a:t>
            </a:r>
            <a:r>
              <a:rPr lang="cs-CZ" sz="1800" i="1" dirty="0">
                <a:effectLst/>
                <a:ea typeface="Calibri" panose="020F0502020204030204" pitchFamily="34" charset="0"/>
                <a:cs typeface="Times New Roman" panose="02020603050405020304" pitchFamily="18" charset="0"/>
              </a:rPr>
              <a:t> direct </a:t>
            </a:r>
            <a:r>
              <a:rPr lang="cs-CZ" sz="1800" i="1" dirty="0" err="1">
                <a:effectLst/>
                <a:ea typeface="Calibri" panose="020F0502020204030204" pitchFamily="34" charset="0"/>
                <a:cs typeface="Times New Roman" panose="02020603050405020304" pitchFamily="18" charset="0"/>
              </a:rPr>
              <a:t>its</a:t>
            </a:r>
            <a:r>
              <a:rPr lang="cs-CZ" sz="1800" i="1" dirty="0">
                <a:effectLst/>
                <a:ea typeface="Calibri" panose="020F0502020204030204" pitchFamily="34" charset="0"/>
                <a:cs typeface="Times New Roman" panose="02020603050405020304" pitchFamily="18" charset="0"/>
              </a:rPr>
              <a:t> </a:t>
            </a:r>
            <a:r>
              <a:rPr lang="cs-CZ" sz="1800" i="1" dirty="0" err="1">
                <a:effectLst/>
                <a:ea typeface="Calibri" panose="020F0502020204030204" pitchFamily="34" charset="0"/>
                <a:cs typeface="Times New Roman" panose="02020603050405020304" pitchFamily="18" charset="0"/>
              </a:rPr>
              <a:t>course</a:t>
            </a:r>
            <a:r>
              <a:rPr lang="cs-CZ" sz="1800" i="1" dirty="0">
                <a:effectLst/>
                <a:ea typeface="Calibri" panose="020F0502020204030204" pitchFamily="34" charset="0"/>
                <a:cs typeface="Times New Roman" panose="02020603050405020304" pitchFamily="18" charset="0"/>
              </a:rPr>
              <a:t> </a:t>
            </a:r>
            <a:r>
              <a:rPr lang="cs-CZ" sz="1800" i="1" dirty="0" err="1">
                <a:effectLst/>
                <a:ea typeface="Calibri" panose="020F0502020204030204" pitchFamily="34" charset="0"/>
                <a:cs typeface="Times New Roman" panose="02020603050405020304" pitchFamily="18" charset="0"/>
              </a:rPr>
              <a:t>with</a:t>
            </a:r>
            <a:r>
              <a:rPr lang="cs-CZ" sz="1800" i="1" dirty="0">
                <a:effectLst/>
                <a:ea typeface="Calibri" panose="020F0502020204030204" pitchFamily="34" charset="0"/>
                <a:cs typeface="Times New Roman" panose="02020603050405020304" pitchFamily="18" charset="0"/>
              </a:rPr>
              <a:t> </a:t>
            </a:r>
            <a:r>
              <a:rPr lang="cs-CZ" sz="1800" i="1" dirty="0" err="1">
                <a:effectLst/>
                <a:ea typeface="Calibri" panose="020F0502020204030204" pitchFamily="34" charset="0"/>
                <a:cs typeface="Times New Roman" panose="02020603050405020304" pitchFamily="18" charset="0"/>
              </a:rPr>
              <a:t>the</a:t>
            </a:r>
            <a:r>
              <a:rPr lang="cs-CZ" sz="1800" i="1" dirty="0">
                <a:effectLst/>
                <a:ea typeface="Calibri" panose="020F0502020204030204" pitchFamily="34" charset="0"/>
                <a:cs typeface="Times New Roman" panose="02020603050405020304" pitchFamily="18" charset="0"/>
              </a:rPr>
              <a:t> </a:t>
            </a:r>
            <a:r>
              <a:rPr lang="cs-CZ" sz="1800" i="1" dirty="0" err="1">
                <a:effectLst/>
                <a:ea typeface="Calibri" panose="020F0502020204030204" pitchFamily="34" charset="0"/>
                <a:cs typeface="Times New Roman" panose="02020603050405020304" pitchFamily="18" charset="0"/>
              </a:rPr>
              <a:t>helm</a:t>
            </a:r>
            <a:r>
              <a:rPr lang="cs-CZ" sz="1800" i="1" dirty="0">
                <a:effectLst/>
                <a:ea typeface="Calibri" panose="020F0502020204030204" pitchFamily="34" charset="0"/>
                <a:cs typeface="Times New Roman" panose="02020603050405020304" pitchFamily="18" charset="0"/>
              </a:rPr>
              <a:t>.“</a:t>
            </a:r>
            <a:r>
              <a:rPr lang="cs-CZ" sz="1800" dirty="0">
                <a:effectLst/>
                <a:ea typeface="Calibri" panose="020F0502020204030204" pitchFamily="34" charset="0"/>
                <a:cs typeface="Times New Roman" panose="02020603050405020304" pitchFamily="18" charset="0"/>
              </a:rPr>
              <a:t> Podle něj jeli na slonovi 3 lučištníci a jeden „řidič“ </a:t>
            </a:r>
            <a:r>
              <a:rPr lang="cs-CZ" sz="1800" dirty="0" err="1">
                <a:effectLst/>
                <a:ea typeface="Calibri" panose="020F0502020204030204" pitchFamily="34" charset="0"/>
                <a:cs typeface="Times New Roman" panose="02020603050405020304" pitchFamily="18" charset="0"/>
              </a:rPr>
              <a:t>Aelian</a:t>
            </a:r>
            <a:r>
              <a:rPr lang="cs-CZ" sz="1800" dirty="0">
                <a:effectLst/>
                <a:ea typeface="Calibri" panose="020F0502020204030204" pitchFamily="34" charset="0"/>
                <a:cs typeface="Times New Roman" panose="02020603050405020304" pitchFamily="18" charset="0"/>
              </a:rPr>
              <a:t>, </a:t>
            </a:r>
            <a:r>
              <a:rPr lang="cs-CZ" sz="1800" dirty="0" err="1">
                <a:effectLst/>
                <a:ea typeface="Calibri" panose="020F0502020204030204" pitchFamily="34" charset="0"/>
                <a:cs typeface="Times New Roman" panose="02020603050405020304" pitchFamily="18" charset="0"/>
              </a:rPr>
              <a:t>Hist</a:t>
            </a:r>
            <a:r>
              <a:rPr lang="cs-CZ" sz="1800" dirty="0">
                <a:effectLst/>
                <a:ea typeface="Calibri" panose="020F0502020204030204" pitchFamily="34" charset="0"/>
                <a:cs typeface="Times New Roman" panose="02020603050405020304" pitchFamily="18" charset="0"/>
              </a:rPr>
              <a:t>. Anim. XIII. 10.</a:t>
            </a:r>
          </a:p>
          <a:p>
            <a:r>
              <a:rPr lang="cs-CZ" sz="1800" i="1" dirty="0">
                <a:effectLst/>
                <a:ea typeface="Calibri" panose="020F0502020204030204" pitchFamily="34" charset="0"/>
                <a:cs typeface="Times New Roman" panose="02020603050405020304" pitchFamily="18" charset="0"/>
              </a:rPr>
              <a:t>„</a:t>
            </a:r>
            <a:r>
              <a:rPr lang="cs-CZ" sz="1800" i="1" dirty="0" err="1">
                <a:effectLst/>
                <a:ea typeface="Calibri" panose="020F0502020204030204" pitchFamily="34" charset="0"/>
                <a:cs typeface="Times New Roman" panose="02020603050405020304" pitchFamily="18" charset="0"/>
              </a:rPr>
              <a:t>The</a:t>
            </a:r>
            <a:r>
              <a:rPr lang="cs-CZ" sz="1800" i="1" dirty="0">
                <a:effectLst/>
                <a:ea typeface="Calibri" panose="020F0502020204030204" pitchFamily="34" charset="0"/>
                <a:cs typeface="Times New Roman" panose="02020603050405020304" pitchFamily="18" charset="0"/>
              </a:rPr>
              <a:t> </a:t>
            </a:r>
            <a:r>
              <a:rPr lang="cs-CZ" sz="1800" i="1" dirty="0" err="1">
                <a:effectLst/>
                <a:ea typeface="Calibri" panose="020F0502020204030204" pitchFamily="34" charset="0"/>
                <a:cs typeface="Times New Roman" panose="02020603050405020304" pitchFamily="18" charset="0"/>
              </a:rPr>
              <a:t>warelephant</a:t>
            </a:r>
            <a:r>
              <a:rPr lang="cs-CZ" sz="1800"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carries</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four</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men</a:t>
            </a:r>
            <a:r>
              <a:rPr lang="cs-CZ" sz="1800" i="1" dirty="0">
                <a:effectLst/>
                <a:ea typeface="Calibri" panose="020F0502020204030204" pitchFamily="34" charset="0"/>
                <a:cs typeface="Times New Roman" panose="02020603050405020304" pitchFamily="18" charset="0"/>
              </a:rPr>
              <a:t>--</a:t>
            </a:r>
            <a:r>
              <a:rPr lang="cs-CZ" sz="1800" b="1" i="1" dirty="0" err="1">
                <a:effectLst/>
                <a:ea typeface="Calibri" panose="020F0502020204030204" pitchFamily="34" charset="0"/>
                <a:cs typeface="Times New Roman" panose="02020603050405020304" pitchFamily="18" charset="0"/>
              </a:rPr>
              <a:t>three</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who</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shoot</a:t>
            </a:r>
            <a:r>
              <a:rPr lang="cs-CZ" sz="1800" b="1" i="1" dirty="0">
                <a:effectLst/>
                <a:ea typeface="Calibri" panose="020F0502020204030204" pitchFamily="34" charset="0"/>
                <a:cs typeface="Times New Roman" panose="02020603050405020304" pitchFamily="18" charset="0"/>
              </a:rPr>
              <a:t> </a:t>
            </a:r>
            <a:r>
              <a:rPr lang="cs-CZ" sz="1800" b="1" i="1" dirty="0" err="1">
                <a:effectLst/>
                <a:ea typeface="Calibri" panose="020F0502020204030204" pitchFamily="34" charset="0"/>
                <a:cs typeface="Times New Roman" panose="02020603050405020304" pitchFamily="18" charset="0"/>
              </a:rPr>
              <a:t>arrows</a:t>
            </a:r>
            <a:r>
              <a:rPr lang="cs-CZ" sz="1800" b="1" i="1" dirty="0">
                <a:effectLst/>
                <a:ea typeface="Calibri" panose="020F0502020204030204" pitchFamily="34" charset="0"/>
                <a:cs typeface="Times New Roman" panose="02020603050405020304" pitchFamily="18" charset="0"/>
              </a:rPr>
              <a:t>, and </a:t>
            </a:r>
            <a:r>
              <a:rPr lang="cs-CZ" sz="1800" b="1" i="1" dirty="0" err="1">
                <a:effectLst/>
                <a:ea typeface="Calibri" panose="020F0502020204030204" pitchFamily="34" charset="0"/>
                <a:cs typeface="Times New Roman" panose="02020603050405020304" pitchFamily="18" charset="0"/>
              </a:rPr>
              <a:t>the</a:t>
            </a:r>
            <a:r>
              <a:rPr lang="cs-CZ" sz="1800" b="1" i="1" dirty="0">
                <a:effectLst/>
                <a:ea typeface="Calibri" panose="020F0502020204030204" pitchFamily="34" charset="0"/>
                <a:cs typeface="Times New Roman" panose="02020603050405020304" pitchFamily="18" charset="0"/>
              </a:rPr>
              <a:t> driver</a:t>
            </a:r>
            <a:r>
              <a:rPr lang="cs-CZ" sz="1800" i="1" dirty="0">
                <a:effectLst/>
                <a:ea typeface="Calibri" panose="020F0502020204030204" pitchFamily="34" charset="0"/>
                <a:cs typeface="Times New Roman" panose="02020603050405020304" pitchFamily="18" charset="0"/>
              </a:rPr>
              <a:t>.“</a:t>
            </a:r>
            <a:r>
              <a:rPr lang="cs-CZ" sz="1800" dirty="0">
                <a:effectLst/>
                <a:ea typeface="Calibri" panose="020F0502020204030204" pitchFamily="34" charset="0"/>
                <a:cs typeface="Times New Roman" panose="02020603050405020304" pitchFamily="18" charset="0"/>
              </a:rPr>
              <a:t> </a:t>
            </a:r>
            <a:r>
              <a:rPr lang="cs-CZ" sz="1800" dirty="0" err="1">
                <a:effectLst/>
                <a:ea typeface="Calibri" panose="020F0502020204030204" pitchFamily="34" charset="0"/>
                <a:cs typeface="Times New Roman" panose="02020603050405020304" pitchFamily="18" charset="0"/>
              </a:rPr>
              <a:t>Strab</a:t>
            </a:r>
            <a:r>
              <a:rPr lang="cs-CZ" sz="1800" dirty="0">
                <a:effectLst/>
                <a:ea typeface="Calibri" panose="020F0502020204030204" pitchFamily="34" charset="0"/>
                <a:cs typeface="Times New Roman" panose="02020603050405020304" pitchFamily="18" charset="0"/>
              </a:rPr>
              <a:t>. XV. 1. 50-52 </a:t>
            </a:r>
          </a:p>
          <a:p>
            <a:endParaRPr lang="cs-CZ" sz="1800" dirty="0">
              <a:effectLst/>
              <a:ea typeface="Calibri" panose="020F0502020204030204" pitchFamily="34" charset="0"/>
              <a:cs typeface="Times New Roman" panose="02020603050405020304" pitchFamily="18" charset="0"/>
            </a:endParaRPr>
          </a:p>
          <a:p>
            <a:pPr marL="0" indent="0">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9414191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2C76D6-019D-400B-989F-78BE004346B6}"/>
              </a:ext>
            </a:extLst>
          </p:cNvPr>
          <p:cNvSpPr>
            <a:spLocks noGrp="1"/>
          </p:cNvSpPr>
          <p:nvPr>
            <p:ph type="title"/>
          </p:nvPr>
        </p:nvSpPr>
        <p:spPr/>
        <p:txBody>
          <a:bodyPr/>
          <a:lstStyle/>
          <a:p>
            <a:r>
              <a:rPr lang="cs-CZ" dirty="0"/>
              <a:t>Výchova</a:t>
            </a:r>
          </a:p>
        </p:txBody>
      </p:sp>
      <p:sp>
        <p:nvSpPr>
          <p:cNvPr id="3" name="Zástupný obsah 2">
            <a:extLst>
              <a:ext uri="{FF2B5EF4-FFF2-40B4-BE49-F238E27FC236}">
                <a16:creationId xmlns:a16="http://schemas.microsoft.com/office/drawing/2014/main" id="{A6FE22C2-FE89-46B1-90DE-9F21060D0030}"/>
              </a:ext>
            </a:extLst>
          </p:cNvPr>
          <p:cNvSpPr>
            <a:spLocks noGrp="1"/>
          </p:cNvSpPr>
          <p:nvPr>
            <p:ph idx="1"/>
          </p:nvPr>
        </p:nvSpPr>
        <p:spPr/>
        <p:txBody>
          <a:bodyPr>
            <a:normAutofit fontScale="70000" lnSpcReduction="20000"/>
          </a:bodyPr>
          <a:lstStyle/>
          <a:p>
            <a:pPr>
              <a:lnSpc>
                <a:spcPct val="120000"/>
              </a:lnSpc>
              <a:spcBef>
                <a:spcPts val="600"/>
              </a:spcBef>
              <a:spcAft>
                <a:spcPts val="600"/>
              </a:spcAft>
            </a:pPr>
            <a:r>
              <a:rPr lang="cs-CZ" sz="2100" dirty="0">
                <a:effectLst/>
                <a:ea typeface="Calibri" panose="020F0502020204030204" pitchFamily="34" charset="0"/>
                <a:cs typeface="Times New Roman" panose="02020603050405020304" pitchFamily="18" charset="0"/>
              </a:rPr>
              <a:t>Byl-li slon násilně odchycen, vypěstoval si jistou nedůvěru k lidem, která u něho přetrvala až do konce života a která byla u válečného slona ceněná. Pokud by se ale slon narodil v zajetí, tuto agresi k lidem by postrádal a choval by se k nim spíše mírumilovně, jak je pro něho přirozené. Z ekonomického hlediska bylo také výhodnější slova odchytit už v dospělejším věku, jelikož slon spotřebuje hodně potravy a vody. Sloní pregnance navíc trvá téměř dva roky a rodí se </a:t>
            </a:r>
            <a:r>
              <a:rPr lang="cs-CZ" sz="2100" b="1" dirty="0">
                <a:effectLst/>
                <a:ea typeface="Calibri" panose="020F0502020204030204" pitchFamily="34" charset="0"/>
                <a:cs typeface="Times New Roman" panose="02020603050405020304" pitchFamily="18" charset="0"/>
              </a:rPr>
              <a:t>pouze jedno mládě</a:t>
            </a:r>
            <a:r>
              <a:rPr lang="cs-CZ" sz="2100" dirty="0">
                <a:effectLst/>
                <a:ea typeface="Calibri" panose="020F0502020204030204" pitchFamily="34" charset="0"/>
                <a:cs typeface="Times New Roman" panose="02020603050405020304" pitchFamily="18" charset="0"/>
              </a:rPr>
              <a:t>, tudíž i produkce slůňat byla z ekonomického pohledu nedostatečná. </a:t>
            </a:r>
          </a:p>
          <a:p>
            <a:pPr>
              <a:lnSpc>
                <a:spcPct val="120000"/>
              </a:lnSpc>
              <a:spcBef>
                <a:spcPts val="600"/>
              </a:spcBef>
              <a:spcAft>
                <a:spcPts val="600"/>
              </a:spcAft>
            </a:pPr>
            <a:r>
              <a:rPr lang="cs-CZ" sz="2100" dirty="0">
                <a:effectLst/>
                <a:ea typeface="Calibri" panose="020F0502020204030204" pitchFamily="34" charset="0"/>
                <a:cs typeface="Times New Roman" panose="02020603050405020304" pitchFamily="18" charset="0"/>
              </a:rPr>
              <a:t>Na vojenský výcvik byl slon dost starý </a:t>
            </a:r>
            <a:r>
              <a:rPr lang="cs-CZ" sz="2100" b="1" dirty="0">
                <a:effectLst/>
                <a:ea typeface="Calibri" panose="020F0502020204030204" pitchFamily="34" charset="0"/>
                <a:cs typeface="Times New Roman" panose="02020603050405020304" pitchFamily="18" charset="0"/>
              </a:rPr>
              <a:t>až v deseti letech</a:t>
            </a:r>
            <a:r>
              <a:rPr lang="cs-CZ" sz="2100" dirty="0">
                <a:effectLst/>
                <a:ea typeface="Calibri" panose="020F0502020204030204" pitchFamily="34" charset="0"/>
                <a:cs typeface="Times New Roman" panose="02020603050405020304" pitchFamily="18" charset="0"/>
              </a:rPr>
              <a:t>. V armádě si nejvíce cenili </a:t>
            </a:r>
            <a:r>
              <a:rPr lang="cs-CZ" sz="2100" b="1" dirty="0">
                <a:effectLst/>
                <a:ea typeface="Calibri" panose="020F0502020204030204" pitchFamily="34" charset="0"/>
                <a:cs typeface="Times New Roman" panose="02020603050405020304" pitchFamily="18" charset="0"/>
              </a:rPr>
              <a:t>samců mezi 30. a 40. rokem </a:t>
            </a:r>
            <a:r>
              <a:rPr lang="cs-CZ" sz="2100" dirty="0">
                <a:effectLst/>
                <a:ea typeface="Calibri" panose="020F0502020204030204" pitchFamily="34" charset="0"/>
                <a:cs typeface="Times New Roman" panose="02020603050405020304" pitchFamily="18" charset="0"/>
              </a:rPr>
              <a:t>života. Při výcviku musel </a:t>
            </a:r>
            <a:r>
              <a:rPr lang="cs-CZ" sz="2100" dirty="0" err="1">
                <a:effectLst/>
                <a:ea typeface="Calibri" panose="020F0502020204030204" pitchFamily="34" charset="0"/>
                <a:cs typeface="Times New Roman" panose="02020603050405020304" pitchFamily="18" charset="0"/>
              </a:rPr>
              <a:t>mahout</a:t>
            </a:r>
            <a:r>
              <a:rPr lang="cs-CZ" sz="2100" dirty="0">
                <a:effectLst/>
                <a:ea typeface="Calibri" panose="020F0502020204030204" pitchFamily="34" charset="0"/>
                <a:cs typeface="Times New Roman" panose="02020603050405020304" pitchFamily="18" charset="0"/>
              </a:rPr>
              <a:t> postupovat individuálně. Sice existovaly postupy výcviku, kterými slon prošel, ale vždy záleželo na </a:t>
            </a:r>
            <a:r>
              <a:rPr lang="cs-CZ" sz="2100" dirty="0" err="1">
                <a:effectLst/>
                <a:ea typeface="Calibri" panose="020F0502020204030204" pitchFamily="34" charset="0"/>
                <a:cs typeface="Times New Roman" panose="02020603050405020304" pitchFamily="18" charset="0"/>
              </a:rPr>
              <a:t>mahoutovi</a:t>
            </a:r>
            <a:r>
              <a:rPr lang="cs-CZ" sz="2100" dirty="0">
                <a:effectLst/>
                <a:ea typeface="Calibri" panose="020F0502020204030204" pitchFamily="34" charset="0"/>
                <a:cs typeface="Times New Roman" panose="02020603050405020304" pitchFamily="18" charset="0"/>
              </a:rPr>
              <a:t>, aby odhadl správně chvíli, kdy je slon připraven pro danou fázi cvičení. Důraz se kladl na výcvik používání chobotu. Pro tyto účely se nasazoval </a:t>
            </a:r>
            <a:r>
              <a:rPr lang="cs-CZ" sz="2100" b="1" dirty="0">
                <a:effectLst/>
                <a:ea typeface="Calibri" panose="020F0502020204030204" pitchFamily="34" charset="0"/>
                <a:cs typeface="Times New Roman" panose="02020603050405020304" pitchFamily="18" charset="0"/>
              </a:rPr>
              <a:t>štít, který chobot chránil</a:t>
            </a:r>
            <a:r>
              <a:rPr lang="cs-CZ" sz="2100" dirty="0">
                <a:effectLst/>
                <a:ea typeface="Calibri" panose="020F0502020204030204" pitchFamily="34" charset="0"/>
                <a:cs typeface="Times New Roman" panose="02020603050405020304" pitchFamily="18" charset="0"/>
              </a:rPr>
              <a:t>, čímž byl slon přesvědčen, že je možné chobot použít bez zranění. Štíty naneštěstí omezovaly slony v pohybu a nemohly tak být užity v bitvě.</a:t>
            </a:r>
          </a:p>
          <a:p>
            <a:pPr>
              <a:lnSpc>
                <a:spcPct val="150000"/>
              </a:lnSpc>
              <a:spcAft>
                <a:spcPts val="800"/>
              </a:spcAft>
            </a:pPr>
            <a:r>
              <a:rPr lang="cs-CZ" sz="2100" i="1" dirty="0">
                <a:effectLst/>
                <a:latin typeface="Times New Roman" panose="02020603050405020304" pitchFamily="18" charset="0"/>
                <a:ea typeface="Calibri" panose="020F0502020204030204" pitchFamily="34" charset="0"/>
                <a:cs typeface="Times New Roman" panose="02020603050405020304" pitchFamily="18" charset="0"/>
              </a:rPr>
              <a:t>„Nejlepší je slon čtyřicetiletý, sedm </a:t>
            </a:r>
            <a:r>
              <a:rPr lang="cs-CZ" sz="2100" i="1" dirty="0" err="1">
                <a:effectLst/>
                <a:latin typeface="Times New Roman" panose="02020603050405020304" pitchFamily="18" charset="0"/>
                <a:ea typeface="Calibri" panose="020F0502020204030204" pitchFamily="34" charset="0"/>
                <a:cs typeface="Times New Roman" panose="02020603050405020304" pitchFamily="18" charset="0"/>
              </a:rPr>
              <a:t>aratni</a:t>
            </a:r>
            <a:r>
              <a:rPr lang="cs-CZ" sz="2100" i="1" dirty="0">
                <a:effectLst/>
                <a:latin typeface="Times New Roman" panose="02020603050405020304" pitchFamily="18" charset="0"/>
                <a:ea typeface="Calibri" panose="020F0502020204030204" pitchFamily="34" charset="0"/>
                <a:cs typeface="Times New Roman" panose="02020603050405020304" pitchFamily="18" charset="0"/>
              </a:rPr>
              <a:t> vysoký, devět dlouhý a deset kolem pasu.“ </a:t>
            </a:r>
            <a:r>
              <a:rPr lang="cs-CZ" sz="2100" i="1" dirty="0" err="1">
                <a:effectLst/>
                <a:latin typeface="Times New Roman" panose="02020603050405020304" pitchFamily="18" charset="0"/>
                <a:ea typeface="Calibri" panose="020F0502020204030204" pitchFamily="34" charset="0"/>
                <a:cs typeface="Times New Roman" panose="02020603050405020304" pitchFamily="18" charset="0"/>
              </a:rPr>
              <a:t>Arthašastra</a:t>
            </a:r>
            <a:r>
              <a:rPr lang="cs-CZ" sz="2100" i="1" dirty="0">
                <a:effectLst/>
                <a:latin typeface="Times New Roman" panose="02020603050405020304" pitchFamily="18" charset="0"/>
                <a:ea typeface="Calibri" panose="020F0502020204030204" pitchFamily="34" charset="0"/>
                <a:cs typeface="Times New Roman" panose="02020603050405020304" pitchFamily="18" charset="0"/>
              </a:rPr>
              <a:t> II.48.</a:t>
            </a:r>
            <a:endParaRPr lang="cs-CZ" sz="2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Bef>
                <a:spcPts val="600"/>
              </a:spcBef>
              <a:spcAft>
                <a:spcPts val="600"/>
              </a:spcAft>
            </a:pPr>
            <a:r>
              <a:rPr lang="cs-CZ" sz="2100" dirty="0" err="1">
                <a:effectLst/>
                <a:ea typeface="Calibri" panose="020F0502020204030204" pitchFamily="34" charset="0"/>
              </a:rPr>
              <a:t>Mahouti</a:t>
            </a:r>
            <a:r>
              <a:rPr lang="cs-CZ" sz="2100" dirty="0">
                <a:effectLst/>
                <a:ea typeface="Calibri" panose="020F0502020204030204" pitchFamily="34" charset="0"/>
              </a:rPr>
              <a:t> sedící za krkem slona udávali rozkazy komplikovaným systémem kopů a dotyků </a:t>
            </a:r>
            <a:r>
              <a:rPr lang="cs-CZ" sz="2100" dirty="0" err="1">
                <a:effectLst/>
                <a:ea typeface="Calibri" panose="020F0502020204030204" pitchFamily="34" charset="0"/>
              </a:rPr>
              <a:t>ankem</a:t>
            </a:r>
            <a:r>
              <a:rPr lang="cs-CZ" sz="2100" dirty="0">
                <a:effectLst/>
                <a:ea typeface="Calibri" panose="020F0502020204030204" pitchFamily="34" charset="0"/>
              </a:rPr>
              <a:t>. </a:t>
            </a:r>
            <a:r>
              <a:rPr lang="cs-CZ" sz="2100" dirty="0" err="1">
                <a:effectLst/>
                <a:ea typeface="Calibri" panose="020F0502020204030204" pitchFamily="34" charset="0"/>
              </a:rPr>
              <a:t>Ankus</a:t>
            </a:r>
            <a:r>
              <a:rPr lang="cs-CZ" sz="2100" dirty="0">
                <a:effectLst/>
                <a:ea typeface="Calibri" panose="020F0502020204030204" pitchFamily="34" charset="0"/>
              </a:rPr>
              <a:t> je hlavním nástrojem </a:t>
            </a:r>
            <a:r>
              <a:rPr lang="cs-CZ" sz="2100" dirty="0" err="1">
                <a:effectLst/>
                <a:ea typeface="Calibri" panose="020F0502020204030204" pitchFamily="34" charset="0"/>
              </a:rPr>
              <a:t>mahouta</a:t>
            </a:r>
            <a:r>
              <a:rPr lang="cs-CZ" sz="2100" dirty="0">
                <a:effectLst/>
                <a:ea typeface="Calibri" panose="020F0502020204030204" pitchFamily="34" charset="0"/>
              </a:rPr>
              <a:t>, který sestával z ostrého háku na dřevěné násadě o délce 30 cm, popřípadě 150 cm, byl-li slon ovládán ze země. Ostří </a:t>
            </a:r>
            <a:r>
              <a:rPr lang="cs-CZ" sz="2100" dirty="0" err="1">
                <a:effectLst/>
                <a:ea typeface="Calibri" panose="020F0502020204030204" pitchFamily="34" charset="0"/>
              </a:rPr>
              <a:t>anku</a:t>
            </a:r>
            <a:r>
              <a:rPr lang="cs-CZ" sz="2100" dirty="0">
                <a:effectLst/>
                <a:ea typeface="Calibri" panose="020F0502020204030204" pitchFamily="34" charset="0"/>
              </a:rPr>
              <a:t> sloužilo k ochromení slona, pokud byl splašený nebo rozzuřený, ale většinou se používalo pouze k vyjmutí ostrých kamenů zapíchnutých v chodidle slona nebo k seškrábnutí bláta z jeho zad.</a:t>
            </a:r>
            <a:endParaRPr lang="cs-CZ" sz="2100" dirty="0">
              <a:effectLst/>
              <a:ea typeface="Calibri" panose="020F0502020204030204" pitchFamily="34" charset="0"/>
              <a:cs typeface="Times New Roman" panose="02020603050405020304" pitchFamily="18" charset="0"/>
            </a:endParaRPr>
          </a:p>
          <a:p>
            <a:pPr>
              <a:lnSpc>
                <a:spcPct val="150000"/>
              </a:lnSpc>
              <a:spcAft>
                <a:spcPts val="800"/>
              </a:spcAft>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1975553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079EB7-1FE2-49F9-8F54-B8020E7D0854}"/>
              </a:ext>
            </a:extLst>
          </p:cNvPr>
          <p:cNvSpPr>
            <a:spLocks noGrp="1"/>
          </p:cNvSpPr>
          <p:nvPr>
            <p:ph type="title"/>
          </p:nvPr>
        </p:nvSpPr>
        <p:spPr/>
        <p:txBody>
          <a:bodyPr/>
          <a:lstStyle/>
          <a:p>
            <a:r>
              <a:rPr lang="cs-CZ" dirty="0"/>
              <a:t>Odchyt</a:t>
            </a:r>
          </a:p>
        </p:txBody>
      </p:sp>
      <p:sp>
        <p:nvSpPr>
          <p:cNvPr id="3" name="Zástupný obsah 2">
            <a:extLst>
              <a:ext uri="{FF2B5EF4-FFF2-40B4-BE49-F238E27FC236}">
                <a16:creationId xmlns:a16="http://schemas.microsoft.com/office/drawing/2014/main" id="{C311AB38-5280-43BB-9055-D2451B6F8702}"/>
              </a:ext>
            </a:extLst>
          </p:cNvPr>
          <p:cNvSpPr>
            <a:spLocks noGrp="1"/>
          </p:cNvSpPr>
          <p:nvPr>
            <p:ph idx="1"/>
          </p:nvPr>
        </p:nvSpPr>
        <p:spPr>
          <a:xfrm>
            <a:off x="838200" y="1562470"/>
            <a:ext cx="10515600" cy="4614493"/>
          </a:xfrm>
        </p:spPr>
        <p:txBody>
          <a:bodyPr>
            <a:normAutofit fontScale="70000" lnSpcReduction="20000"/>
          </a:bodyPr>
          <a:lstStyle/>
          <a:p>
            <a:pPr>
              <a:lnSpc>
                <a:spcPct val="150000"/>
              </a:lnSpc>
              <a:spcAft>
                <a:spcPts val="800"/>
              </a:spcAft>
            </a:pPr>
            <a:r>
              <a:rPr lang="cs-CZ" sz="2300" dirty="0">
                <a:effectLst/>
                <a:ea typeface="Calibri" panose="020F0502020204030204" pitchFamily="34" charset="0"/>
                <a:cs typeface="Times New Roman" panose="02020603050405020304" pitchFamily="18" charset="0"/>
              </a:rPr>
              <a:t>Z ekonomických důvodů nebylo žádoucí vychovávat slony od slůňat, ale chytat již dospělé jedince. K jejich odchytu se využívalo vícero různých technik. Některé z nich byly více efektivní, u jiných zase hrozilo, že, přestože bude slon odchycen, velmi snadno se mohl při odchytu zranit</a:t>
            </a:r>
          </a:p>
          <a:p>
            <a:pPr>
              <a:lnSpc>
                <a:spcPct val="150000"/>
              </a:lnSpc>
              <a:spcAft>
                <a:spcPts val="800"/>
              </a:spcAft>
            </a:pPr>
            <a:r>
              <a:rPr lang="cs-CZ" sz="1800" i="1" dirty="0">
                <a:effectLst/>
                <a:ea typeface="Calibri" panose="020F0502020204030204" pitchFamily="34" charset="0"/>
                <a:cs typeface="Times New Roman" panose="02020603050405020304" pitchFamily="18" charset="0"/>
              </a:rPr>
              <a:t>„V létě je čas k lovu. Lovit je třeba dvacetileté.“ </a:t>
            </a:r>
            <a:r>
              <a:rPr lang="cs-CZ" sz="1800" i="1" dirty="0" err="1">
                <a:effectLst/>
                <a:ea typeface="Calibri" panose="020F0502020204030204" pitchFamily="34" charset="0"/>
                <a:cs typeface="Times New Roman" panose="02020603050405020304" pitchFamily="18" charset="0"/>
              </a:rPr>
              <a:t>Arthašastra</a:t>
            </a:r>
            <a:r>
              <a:rPr lang="cs-CZ" sz="1800" i="1" dirty="0">
                <a:effectLst/>
                <a:ea typeface="Calibri" panose="020F0502020204030204" pitchFamily="34" charset="0"/>
                <a:cs typeface="Times New Roman" panose="02020603050405020304" pitchFamily="18" charset="0"/>
              </a:rPr>
              <a:t> II.48.</a:t>
            </a:r>
            <a:endParaRPr lang="cs-CZ" sz="1800" dirty="0">
              <a:effectLst/>
              <a:ea typeface="Calibri" panose="020F0502020204030204" pitchFamily="34" charset="0"/>
              <a:cs typeface="Times New Roman" panose="02020603050405020304" pitchFamily="18" charset="0"/>
            </a:endParaRPr>
          </a:p>
          <a:p>
            <a:pPr>
              <a:lnSpc>
                <a:spcPct val="150000"/>
              </a:lnSpc>
              <a:spcAft>
                <a:spcPts val="800"/>
              </a:spcAft>
            </a:pPr>
            <a:r>
              <a:rPr lang="cs-CZ" sz="1800" b="1" dirty="0" err="1">
                <a:effectLst/>
                <a:ea typeface="Calibri" panose="020F0502020204030204" pitchFamily="34" charset="0"/>
                <a:cs typeface="Times New Roman" panose="02020603050405020304" pitchFamily="18" charset="0"/>
              </a:rPr>
              <a:t>Koonkies</a:t>
            </a:r>
            <a:r>
              <a:rPr lang="cs-CZ" sz="1800" dirty="0">
                <a:effectLst/>
                <a:ea typeface="Calibri" panose="020F0502020204030204" pitchFamily="34" charset="0"/>
                <a:cs typeface="Times New Roman" panose="02020603050405020304" pitchFamily="18" charset="0"/>
              </a:rPr>
              <a:t> - Lovci, kteří seděli na ochočených slonech, nejprve museli najít ojedinělého divokého slona nebo ho oddělit od stáda. Následně byl lovený slon hnán až na pokraj únavy, a poté ho lovci svázali na krku či nohou. Vyskytovala se i jiná varianta metody </a:t>
            </a:r>
            <a:r>
              <a:rPr lang="cs-CZ" sz="1800" dirty="0" err="1">
                <a:effectLst/>
                <a:ea typeface="Calibri" panose="020F0502020204030204" pitchFamily="34" charset="0"/>
                <a:cs typeface="Times New Roman" panose="02020603050405020304" pitchFamily="18" charset="0"/>
              </a:rPr>
              <a:t>koonkies</a:t>
            </a:r>
            <a:r>
              <a:rPr lang="cs-CZ" sz="1800" dirty="0">
                <a:effectLst/>
                <a:ea typeface="Calibri" panose="020F0502020204030204" pitchFamily="34" charset="0"/>
                <a:cs typeface="Times New Roman" panose="02020603050405020304" pitchFamily="18" charset="0"/>
              </a:rPr>
              <a:t>, která rafinovaně využívala slabého zraku divokých slonů. Lovci se na </a:t>
            </a:r>
            <a:r>
              <a:rPr lang="cs-CZ" sz="1800" dirty="0" err="1">
                <a:effectLst/>
                <a:ea typeface="Calibri" panose="020F0502020204030204" pitchFamily="34" charset="0"/>
                <a:cs typeface="Times New Roman" panose="02020603050405020304" pitchFamily="18" charset="0"/>
              </a:rPr>
              <a:t>domestifikovaných</a:t>
            </a:r>
            <a:r>
              <a:rPr lang="cs-CZ" sz="1800" dirty="0">
                <a:effectLst/>
                <a:ea typeface="Calibri" panose="020F0502020204030204" pitchFamily="34" charset="0"/>
                <a:cs typeface="Times New Roman" panose="02020603050405020304" pitchFamily="18" charset="0"/>
              </a:rPr>
              <a:t> slonech mohli údajně přiblížit velice blízko k těm divokým a svázat několik z nich, než se stádo rozuteklo</a:t>
            </a:r>
          </a:p>
          <a:p>
            <a:pPr>
              <a:lnSpc>
                <a:spcPct val="150000"/>
              </a:lnSpc>
              <a:spcAft>
                <a:spcPts val="800"/>
              </a:spcAft>
            </a:pPr>
            <a:r>
              <a:rPr lang="cs-CZ" sz="1800" b="1" dirty="0" err="1">
                <a:effectLst/>
                <a:ea typeface="Calibri" panose="020F0502020204030204" pitchFamily="34" charset="0"/>
                <a:cs typeface="Times New Roman" panose="02020603050405020304" pitchFamily="18" charset="0"/>
              </a:rPr>
              <a:t>Keddah</a:t>
            </a:r>
            <a:r>
              <a:rPr lang="cs-CZ" sz="1800" dirty="0">
                <a:effectLst/>
                <a:ea typeface="Calibri" panose="020F0502020204030204" pitchFamily="34" charset="0"/>
                <a:cs typeface="Times New Roman" panose="02020603050405020304" pitchFamily="18" charset="0"/>
              </a:rPr>
              <a:t> - Pomocí této techniky bylo možné uchvátit rovnou celé stádo. Pro tuto metodu bylo třeba vykopat kruhový příkop o délce přibližně jednoho kilometru a navršit za příkopem val z přebytečné hlíny. V jednom místě byl poté přes příkop položen jednoduchý most pokrytý hlínou či trávou, zatímco na druhé straně lovci vykopali ve valu tunel, ve kterém se skryli před sluncem, a ze kterého mohli pozorovat příchozí slony. Stádo mohlo být do ohrady nahnáno ohněm nebo křikem, ale elegantnější způsob byl nalákat ho na několik ochočených samic umístěných uvnitř. Účelem této metody bylo nechat slony hladovět, aby zeslábli</a:t>
            </a:r>
          </a:p>
          <a:p>
            <a:endParaRPr lang="cs-CZ" dirty="0"/>
          </a:p>
        </p:txBody>
      </p:sp>
    </p:spTree>
    <p:extLst>
      <p:ext uri="{BB962C8B-B14F-4D97-AF65-F5344CB8AC3E}">
        <p14:creationId xmlns:p14="http://schemas.microsoft.com/office/powerpoint/2010/main" val="706470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83B2D2-9D92-40C9-AEB6-0432CD70AEFE}"/>
              </a:ext>
            </a:extLst>
          </p:cNvPr>
          <p:cNvSpPr>
            <a:spLocks noGrp="1"/>
          </p:cNvSpPr>
          <p:nvPr>
            <p:ph type="title"/>
          </p:nvPr>
        </p:nvSpPr>
        <p:spPr/>
        <p:txBody>
          <a:bodyPr/>
          <a:lstStyle/>
          <a:p>
            <a:r>
              <a:rPr lang="cs-CZ" dirty="0"/>
              <a:t>Vojsko na bojišti</a:t>
            </a:r>
          </a:p>
        </p:txBody>
      </p:sp>
      <p:sp>
        <p:nvSpPr>
          <p:cNvPr id="3" name="Zástupný obsah 2">
            <a:extLst>
              <a:ext uri="{FF2B5EF4-FFF2-40B4-BE49-F238E27FC236}">
                <a16:creationId xmlns:a16="http://schemas.microsoft.com/office/drawing/2014/main" id="{E341E831-115F-4E8C-9D56-032E675FF272}"/>
              </a:ext>
            </a:extLst>
          </p:cNvPr>
          <p:cNvSpPr>
            <a:spLocks noGrp="1"/>
          </p:cNvSpPr>
          <p:nvPr>
            <p:ph idx="1"/>
          </p:nvPr>
        </p:nvSpPr>
        <p:spPr/>
        <p:txBody>
          <a:bodyPr/>
          <a:lstStyle/>
          <a:p>
            <a:r>
              <a:rPr lang="cs-CZ" sz="2600" dirty="0"/>
              <a:t>Před každou bitvou bylo třeba zvolit vhodné prostředí, kde se měla obě vojska střetnout. Tato volba ležela vždy na nejvyšším vojenském veliteli. Aby mohl být využitý plný potenciál vojska, bylo třeba hledat ideálně rovný terén bez větších překážek se suchou zeminou, která umožňovala dobrý pohyb jak pro slony, tak i pro válečné vozy</a:t>
            </a:r>
          </a:p>
          <a:p>
            <a:pPr marL="0" indent="0">
              <a:buNone/>
            </a:pPr>
            <a:endParaRPr lang="cs-CZ" sz="2600" i="1" dirty="0">
              <a:effectLst/>
              <a:ea typeface="Calibri" panose="020F0502020204030204" pitchFamily="34" charset="0"/>
              <a:cs typeface="Times New Roman" panose="02020603050405020304" pitchFamily="18" charset="0"/>
            </a:endParaRPr>
          </a:p>
          <a:p>
            <a:r>
              <a:rPr lang="cs-CZ" sz="2200" i="1" dirty="0">
                <a:effectLst/>
                <a:ea typeface="Calibri" panose="020F0502020204030204" pitchFamily="34" charset="0"/>
                <a:cs typeface="Times New Roman" panose="02020603050405020304" pitchFamily="18" charset="0"/>
              </a:rPr>
              <a:t>„Ideální terén pro pěchotu je bez trní, není příliš nerovný, a poskytuje možnost ústupu. Výtečný terén pro jízdu má dvakrát větší prostor k ústupu, je bez bláta, vody a močálů a je prost oblázků. Výtečný terén pro slony je pokryt prachem, blátem, vodou, rákosím a travou, je bez </a:t>
            </a:r>
            <a:r>
              <a:rPr lang="cs-CZ" sz="2200" i="1" dirty="0" err="1">
                <a:effectLst/>
                <a:ea typeface="Calibri" panose="020F0502020204030204" pitchFamily="34" charset="0"/>
                <a:cs typeface="Times New Roman" panose="02020603050405020304" pitchFamily="18" charset="0"/>
              </a:rPr>
              <a:t>švadanštrového</a:t>
            </a:r>
            <a:r>
              <a:rPr lang="cs-CZ" sz="2200" i="1" dirty="0">
                <a:effectLst/>
                <a:ea typeface="Calibri" panose="020F0502020204030204" pitchFamily="34" charset="0"/>
                <a:cs typeface="Times New Roman" panose="02020603050405020304" pitchFamily="18" charset="0"/>
              </a:rPr>
              <a:t> trní a prost překážek stromů s velkými větvemi. Výtečný terén pro vozy je pln vodních nádrží a úkrytů, nerozrytý, neblátivý a umožňující se otočit.“									</a:t>
            </a:r>
            <a:r>
              <a:rPr lang="cs-CZ" sz="2000" i="1" dirty="0" err="1">
                <a:effectLst/>
                <a:ea typeface="Calibri" panose="020F0502020204030204" pitchFamily="34" charset="0"/>
                <a:cs typeface="Times New Roman" panose="02020603050405020304" pitchFamily="18" charset="0"/>
              </a:rPr>
              <a:t>Arthašastra</a:t>
            </a:r>
            <a:r>
              <a:rPr lang="cs-CZ" sz="2000" i="1" dirty="0">
                <a:effectLst/>
                <a:ea typeface="Calibri" panose="020F0502020204030204" pitchFamily="34" charset="0"/>
                <a:cs typeface="Times New Roman" panose="02020603050405020304" pitchFamily="18" charset="0"/>
              </a:rPr>
              <a:t> X.153</a:t>
            </a:r>
            <a:endParaRPr lang="cs-CZ" sz="2000" dirty="0">
              <a:effectLst/>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26434028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C35A8D-082C-429F-9C26-4FD13DE78551}"/>
              </a:ext>
            </a:extLst>
          </p:cNvPr>
          <p:cNvSpPr>
            <a:spLocks noGrp="1"/>
          </p:cNvSpPr>
          <p:nvPr>
            <p:ph type="title"/>
          </p:nvPr>
        </p:nvSpPr>
        <p:spPr/>
        <p:txBody>
          <a:bodyPr/>
          <a:lstStyle/>
          <a:p>
            <a:r>
              <a:rPr lang="cs-CZ" dirty="0"/>
              <a:t>Uspořádání vojska</a:t>
            </a:r>
          </a:p>
        </p:txBody>
      </p:sp>
      <p:sp>
        <p:nvSpPr>
          <p:cNvPr id="3" name="Zástupný obsah 2">
            <a:extLst>
              <a:ext uri="{FF2B5EF4-FFF2-40B4-BE49-F238E27FC236}">
                <a16:creationId xmlns:a16="http://schemas.microsoft.com/office/drawing/2014/main" id="{6E0C225D-945A-46E7-9B9B-DEC764A899C2}"/>
              </a:ext>
            </a:extLst>
          </p:cNvPr>
          <p:cNvSpPr>
            <a:spLocks noGrp="1"/>
          </p:cNvSpPr>
          <p:nvPr>
            <p:ph idx="1"/>
          </p:nvPr>
        </p:nvSpPr>
        <p:spPr/>
        <p:txBody>
          <a:bodyPr/>
          <a:lstStyle/>
          <a:p>
            <a:r>
              <a:rPr lang="cs-CZ" sz="1800" dirty="0">
                <a:effectLst/>
                <a:ea typeface="Calibri" panose="020F0502020204030204" pitchFamily="34" charset="0"/>
                <a:cs typeface="Times New Roman" panose="02020603050405020304" pitchFamily="18" charset="0"/>
              </a:rPr>
              <a:t>I ohledně uspořádání vojska jsme velmi dobře informovaní z indických pramenů. </a:t>
            </a:r>
            <a:r>
              <a:rPr lang="cs-CZ" sz="1800" dirty="0">
                <a:ea typeface="Calibri" panose="020F0502020204030204" pitchFamily="34" charset="0"/>
                <a:cs typeface="Times New Roman" panose="02020603050405020304" pitchFamily="18" charset="0"/>
              </a:rPr>
              <a:t>Máme tak k dispozici údaje o ideálních rozestupech mezi jednotlivými částmi vojska. Zda byly tyto vzdálenosti striktně dodržovány není příliš pravděpodobné, ale je zajímavé, že </a:t>
            </a:r>
            <a:r>
              <a:rPr lang="cs-CZ" sz="1800" dirty="0" err="1">
                <a:ea typeface="Calibri" panose="020F0502020204030204" pitchFamily="34" charset="0"/>
                <a:cs typeface="Times New Roman" panose="02020603050405020304" pitchFamily="18" charset="0"/>
              </a:rPr>
              <a:t>Arthašastra</a:t>
            </a:r>
            <a:r>
              <a:rPr lang="cs-CZ" sz="1800" dirty="0">
                <a:ea typeface="Calibri" panose="020F0502020204030204" pitchFamily="34" charset="0"/>
                <a:cs typeface="Times New Roman" panose="02020603050405020304" pitchFamily="18" charset="0"/>
              </a:rPr>
              <a:t> pamatovala i na tyto údaje</a:t>
            </a:r>
            <a:endParaRPr lang="cs-CZ" sz="1800" dirty="0">
              <a:effectLst/>
              <a:ea typeface="Calibri" panose="020F0502020204030204" pitchFamily="34" charset="0"/>
              <a:cs typeface="Times New Roman" panose="02020603050405020304" pitchFamily="18" charset="0"/>
            </a:endParaRPr>
          </a:p>
          <a:p>
            <a:r>
              <a:rPr lang="cs-CZ" sz="1600" i="1" dirty="0">
                <a:effectLst/>
                <a:ea typeface="Calibri" panose="020F0502020204030204" pitchFamily="34" charset="0"/>
                <a:cs typeface="Times New Roman" panose="02020603050405020304" pitchFamily="18" charset="0"/>
              </a:rPr>
              <a:t>„Odstupy mezi jednotlivými pěšáky, nechť jsou jedna šama (25 cm), mezi jezdci na koních tři šamy (75 cm), mezi vozy a slony pět šam (125 cm).“ 							</a:t>
            </a:r>
            <a:r>
              <a:rPr lang="cs-CZ" sz="1600" i="1" dirty="0" err="1">
                <a:effectLst/>
                <a:ea typeface="Calibri" panose="020F0502020204030204" pitchFamily="34" charset="0"/>
                <a:cs typeface="Times New Roman" panose="02020603050405020304" pitchFamily="18" charset="0"/>
              </a:rPr>
              <a:t>Arthašastra</a:t>
            </a:r>
            <a:r>
              <a:rPr lang="cs-CZ" sz="1600" i="1" dirty="0">
                <a:effectLst/>
                <a:ea typeface="Calibri" panose="020F0502020204030204" pitchFamily="34" charset="0"/>
                <a:cs typeface="Times New Roman" panose="02020603050405020304" pitchFamily="18" charset="0"/>
              </a:rPr>
              <a:t> X.155</a:t>
            </a:r>
          </a:p>
          <a:p>
            <a:r>
              <a:rPr lang="cs-CZ" sz="1600" i="1" dirty="0">
                <a:effectLst/>
                <a:ea typeface="Calibri" panose="020F0502020204030204" pitchFamily="34" charset="0"/>
                <a:cs typeface="Times New Roman" panose="02020603050405020304" pitchFamily="18" charset="0"/>
              </a:rPr>
              <a:t>„Pět </a:t>
            </a:r>
            <a:r>
              <a:rPr lang="cs-CZ" sz="1600" i="1" dirty="0" err="1">
                <a:effectLst/>
                <a:ea typeface="Calibri" panose="020F0502020204030204" pitchFamily="34" charset="0"/>
                <a:cs typeface="Times New Roman" panose="02020603050405020304" pitchFamily="18" charset="0"/>
              </a:rPr>
              <a:t>aratni</a:t>
            </a:r>
            <a:r>
              <a:rPr lang="cs-CZ" sz="1600" i="1" dirty="0">
                <a:effectLst/>
                <a:ea typeface="Calibri" panose="020F0502020204030204" pitchFamily="34" charset="0"/>
                <a:cs typeface="Times New Roman" panose="02020603050405020304" pitchFamily="18" charset="0"/>
              </a:rPr>
              <a:t> tvoří jeden </a:t>
            </a:r>
            <a:r>
              <a:rPr lang="cs-CZ" sz="1600" i="1" dirty="0" err="1">
                <a:effectLst/>
                <a:ea typeface="Calibri" panose="020F0502020204030204" pitchFamily="34" charset="0"/>
                <a:cs typeface="Times New Roman" panose="02020603050405020304" pitchFamily="18" charset="0"/>
              </a:rPr>
              <a:t>dhanus</a:t>
            </a:r>
            <a:r>
              <a:rPr lang="cs-CZ" sz="1600" i="1" dirty="0">
                <a:effectLst/>
                <a:ea typeface="Calibri" panose="020F0502020204030204" pitchFamily="34" charset="0"/>
                <a:cs typeface="Times New Roman" panose="02020603050405020304" pitchFamily="18" charset="0"/>
              </a:rPr>
              <a:t> (225 cm). V takových rozestupech, nechť umístí lučištníky, o třech </a:t>
            </a:r>
            <a:r>
              <a:rPr lang="cs-CZ" sz="1600" i="1" dirty="0" err="1">
                <a:effectLst/>
                <a:ea typeface="Calibri" panose="020F0502020204030204" pitchFamily="34" charset="0"/>
                <a:cs typeface="Times New Roman" panose="02020603050405020304" pitchFamily="18" charset="0"/>
              </a:rPr>
              <a:t>dhanusech</a:t>
            </a:r>
            <a:r>
              <a:rPr lang="cs-CZ" sz="1600" i="1" dirty="0">
                <a:effectLst/>
                <a:ea typeface="Calibri" panose="020F0502020204030204" pitchFamily="34" charset="0"/>
                <a:cs typeface="Times New Roman" panose="02020603050405020304" pitchFamily="18" charset="0"/>
              </a:rPr>
              <a:t> (675 cm) jezdce na koních a po pěti (1125 cm) na vozech či slonech. Mezera mezi oddíly na křídlech, v bocích a uprostřed, nechť měří pět </a:t>
            </a:r>
            <a:r>
              <a:rPr lang="cs-CZ" sz="1600" i="1" dirty="0" err="1">
                <a:effectLst/>
                <a:ea typeface="Calibri" panose="020F0502020204030204" pitchFamily="34" charset="0"/>
                <a:cs typeface="Times New Roman" panose="02020603050405020304" pitchFamily="18" charset="0"/>
              </a:rPr>
              <a:t>dhanusů</a:t>
            </a:r>
            <a:r>
              <a:rPr lang="cs-CZ" sz="1600" i="1" dirty="0">
                <a:effectLst/>
                <a:ea typeface="Calibri" panose="020F0502020204030204" pitchFamily="34" charset="0"/>
                <a:cs typeface="Times New Roman" panose="02020603050405020304" pitchFamily="18" charset="0"/>
              </a:rPr>
              <a:t> (1125 cm)“ 							</a:t>
            </a:r>
            <a:r>
              <a:rPr lang="cs-CZ" sz="1600" i="1" dirty="0" err="1">
                <a:effectLst/>
                <a:ea typeface="Calibri" panose="020F0502020204030204" pitchFamily="34" charset="0"/>
                <a:cs typeface="Times New Roman" panose="02020603050405020304" pitchFamily="18" charset="0"/>
              </a:rPr>
              <a:t>Arthašastra</a:t>
            </a:r>
            <a:r>
              <a:rPr lang="cs-CZ" sz="1600" i="1" dirty="0">
                <a:effectLst/>
                <a:ea typeface="Calibri" panose="020F0502020204030204" pitchFamily="34" charset="0"/>
                <a:cs typeface="Times New Roman" panose="02020603050405020304" pitchFamily="18" charset="0"/>
              </a:rPr>
              <a:t> X.155</a:t>
            </a:r>
          </a:p>
          <a:p>
            <a:endParaRPr lang="cs-CZ" sz="1600" dirty="0">
              <a:effectLst/>
              <a:ea typeface="Calibri" panose="020F0502020204030204" pitchFamily="34" charset="0"/>
              <a:cs typeface="Times New Roman" panose="02020603050405020304" pitchFamily="18" charset="0"/>
            </a:endParaRPr>
          </a:p>
          <a:p>
            <a:r>
              <a:rPr lang="cs-CZ" sz="1600" dirty="0">
                <a:ea typeface="Calibri" panose="020F0502020204030204" pitchFamily="34" charset="0"/>
                <a:cs typeface="Times New Roman" panose="02020603050405020304" pitchFamily="18" charset="0"/>
              </a:rPr>
              <a:t>Prameny nám poskytují také informace o přibližných velikostech „základních“ vojenských jednotek, avšak tyto informace se dosti různí.</a:t>
            </a:r>
          </a:p>
          <a:p>
            <a:r>
              <a:rPr lang="cs-CZ" sz="1600" dirty="0" err="1">
                <a:effectLst/>
                <a:ea typeface="Calibri" panose="020F0502020204030204" pitchFamily="34" charset="0"/>
                <a:cs typeface="Times New Roman" panose="02020603050405020304" pitchFamily="18" charset="0"/>
              </a:rPr>
              <a:t>Arthašastra</a:t>
            </a:r>
            <a:r>
              <a:rPr lang="cs-CZ" sz="1600" dirty="0">
                <a:effectLst/>
                <a:ea typeface="Calibri" panose="020F0502020204030204" pitchFamily="34" charset="0"/>
                <a:cs typeface="Times New Roman" panose="02020603050405020304" pitchFamily="18" charset="0"/>
              </a:rPr>
              <a:t> </a:t>
            </a:r>
            <a:r>
              <a:rPr lang="cs-CZ" sz="1600" dirty="0">
                <a:ea typeface="Calibri" panose="020F0502020204030204" pitchFamily="34" charset="0"/>
                <a:cs typeface="Times New Roman" panose="02020603050405020304" pitchFamily="18" charset="0"/>
              </a:rPr>
              <a:t>zmiňuje, že základní jednotka je složena ze 45 slonů, 45 vozů, 225 jezdců a 675 pěšáků a že pět těchto oddílů tvoří něco jako římská legie (</a:t>
            </a:r>
            <a:r>
              <a:rPr lang="cs-CZ" sz="1600" b="1" dirty="0" err="1">
                <a:ea typeface="Calibri" panose="020F0502020204030204" pitchFamily="34" charset="0"/>
                <a:cs typeface="Times New Roman" panose="02020603050405020304" pitchFamily="18" charset="0"/>
              </a:rPr>
              <a:t>samavyuha</a:t>
            </a:r>
            <a:r>
              <a:rPr lang="cs-CZ" sz="1600" dirty="0">
                <a:ea typeface="Calibri" panose="020F0502020204030204" pitchFamily="34" charset="0"/>
                <a:cs typeface="Times New Roman" panose="02020603050405020304" pitchFamily="18" charset="0"/>
              </a:rPr>
              <a:t>)</a:t>
            </a:r>
          </a:p>
          <a:p>
            <a:r>
              <a:rPr lang="cs-CZ" sz="1600" dirty="0">
                <a:effectLst/>
                <a:ea typeface="Calibri" panose="020F0502020204030204" pitchFamily="34" charset="0"/>
                <a:cs typeface="Times New Roman" panose="02020603050405020304" pitchFamily="18" charset="0"/>
              </a:rPr>
              <a:t>Jiné zdroje udávají, že základní jednotkou je </a:t>
            </a:r>
            <a:r>
              <a:rPr lang="cs-CZ" sz="1600" b="1" dirty="0" err="1">
                <a:effectLst/>
                <a:ea typeface="Calibri" panose="020F0502020204030204" pitchFamily="34" charset="0"/>
                <a:cs typeface="Times New Roman" panose="02020603050405020304" pitchFamily="18" charset="0"/>
              </a:rPr>
              <a:t>patti</a:t>
            </a:r>
            <a:r>
              <a:rPr lang="cs-CZ" sz="1600" dirty="0">
                <a:effectLst/>
                <a:ea typeface="Calibri" panose="020F0502020204030204" pitchFamily="34" charset="0"/>
                <a:cs typeface="Times New Roman" panose="02020603050405020304" pitchFamily="18" charset="0"/>
              </a:rPr>
              <a:t> – složené z 1 vozu a slona, 3 jezdců a 5 pěšáků</a:t>
            </a:r>
          </a:p>
          <a:p>
            <a:pPr lvl="1"/>
            <a:r>
              <a:rPr lang="cs-CZ" sz="1400" dirty="0">
                <a:ea typeface="Calibri" panose="020F0502020204030204" pitchFamily="34" charset="0"/>
                <a:cs typeface="Times New Roman" panose="02020603050405020304" pitchFamily="18" charset="0"/>
              </a:rPr>
              <a:t>3 </a:t>
            </a:r>
            <a:r>
              <a:rPr lang="cs-CZ" sz="1400" b="1" dirty="0" err="1">
                <a:ea typeface="Calibri" panose="020F0502020204030204" pitchFamily="34" charset="0"/>
                <a:cs typeface="Times New Roman" panose="02020603050405020304" pitchFamily="18" charset="0"/>
              </a:rPr>
              <a:t>patti</a:t>
            </a:r>
            <a:r>
              <a:rPr lang="cs-CZ" sz="1400" dirty="0">
                <a:ea typeface="Calibri" panose="020F0502020204030204" pitchFamily="34" charset="0"/>
                <a:cs typeface="Times New Roman" panose="02020603050405020304" pitchFamily="18" charset="0"/>
              </a:rPr>
              <a:t> pak tvoří </a:t>
            </a:r>
            <a:r>
              <a:rPr lang="cs-CZ" sz="1400" b="1" dirty="0" err="1">
                <a:ea typeface="Calibri" panose="020F0502020204030204" pitchFamily="34" charset="0"/>
                <a:cs typeface="Times New Roman" panose="02020603050405020304" pitchFamily="18" charset="0"/>
              </a:rPr>
              <a:t>senamukha</a:t>
            </a:r>
            <a:r>
              <a:rPr lang="cs-CZ" sz="1400" dirty="0">
                <a:ea typeface="Calibri" panose="020F0502020204030204" pitchFamily="34" charset="0"/>
                <a:cs typeface="Times New Roman" panose="02020603050405020304" pitchFamily="18" charset="0"/>
              </a:rPr>
              <a:t>, 3 </a:t>
            </a:r>
            <a:r>
              <a:rPr lang="cs-CZ" sz="1400" dirty="0" err="1">
                <a:ea typeface="Calibri" panose="020F0502020204030204" pitchFamily="34" charset="0"/>
                <a:cs typeface="Times New Roman" panose="02020603050405020304" pitchFamily="18" charset="0"/>
              </a:rPr>
              <a:t>senamukha</a:t>
            </a:r>
            <a:r>
              <a:rPr lang="cs-CZ" sz="1400" dirty="0">
                <a:ea typeface="Calibri" panose="020F0502020204030204" pitchFamily="34" charset="0"/>
                <a:cs typeface="Times New Roman" panose="02020603050405020304" pitchFamily="18" charset="0"/>
              </a:rPr>
              <a:t> zase </a:t>
            </a:r>
            <a:r>
              <a:rPr lang="cs-CZ" sz="1400" b="1" dirty="0" err="1">
                <a:ea typeface="Calibri" panose="020F0502020204030204" pitchFamily="34" charset="0"/>
                <a:cs typeface="Times New Roman" panose="02020603050405020304" pitchFamily="18" charset="0"/>
              </a:rPr>
              <a:t>gulma</a:t>
            </a:r>
            <a:r>
              <a:rPr lang="cs-CZ" sz="1400" dirty="0">
                <a:ea typeface="Calibri" panose="020F0502020204030204" pitchFamily="34" charset="0"/>
                <a:cs typeface="Times New Roman" panose="02020603050405020304" pitchFamily="18" charset="0"/>
              </a:rPr>
              <a:t> a kompletní armáda </a:t>
            </a:r>
            <a:r>
              <a:rPr lang="cs-CZ" sz="1400" b="1" dirty="0" err="1">
                <a:ea typeface="Calibri" panose="020F0502020204030204" pitchFamily="34" charset="0"/>
                <a:cs typeface="Times New Roman" panose="02020603050405020304" pitchFamily="18" charset="0"/>
              </a:rPr>
              <a:t>aksauhini</a:t>
            </a:r>
            <a:r>
              <a:rPr lang="cs-CZ" sz="1400" b="1" dirty="0">
                <a:ea typeface="Calibri" panose="020F0502020204030204" pitchFamily="34" charset="0"/>
                <a:cs typeface="Times New Roman" panose="02020603050405020304" pitchFamily="18" charset="0"/>
              </a:rPr>
              <a:t> </a:t>
            </a:r>
            <a:r>
              <a:rPr lang="cs-CZ" sz="1400" dirty="0">
                <a:ea typeface="Calibri" panose="020F0502020204030204" pitchFamily="34" charset="0"/>
                <a:cs typeface="Times New Roman" panose="02020603050405020304" pitchFamily="18" charset="0"/>
              </a:rPr>
              <a:t>čítá 21 870 </a:t>
            </a:r>
            <a:r>
              <a:rPr lang="cs-CZ" sz="1400" dirty="0" err="1">
                <a:ea typeface="Calibri" panose="020F0502020204030204" pitchFamily="34" charset="0"/>
                <a:cs typeface="Times New Roman" panose="02020603050405020304" pitchFamily="18" charset="0"/>
              </a:rPr>
              <a:t>patti</a:t>
            </a:r>
            <a:endParaRPr lang="cs-CZ" sz="1400" dirty="0">
              <a:effectLst/>
              <a:ea typeface="Calibri" panose="020F0502020204030204" pitchFamily="34" charset="0"/>
              <a:cs typeface="Times New Roman" panose="02020603050405020304" pitchFamily="18" charset="0"/>
            </a:endParaRPr>
          </a:p>
          <a:p>
            <a:pPr marL="457200" lvl="1" indent="0">
              <a:buNone/>
            </a:pPr>
            <a:endParaRPr lang="cs-CZ" sz="1200" dirty="0">
              <a:ea typeface="Calibri" panose="020F0502020204030204" pitchFamily="34" charset="0"/>
              <a:cs typeface="Times New Roman" panose="02020603050405020304" pitchFamily="18" charset="0"/>
            </a:endParaRPr>
          </a:p>
          <a:p>
            <a:endParaRPr lang="cs-CZ" sz="1600" dirty="0">
              <a:effectLst/>
              <a:ea typeface="Calibri" panose="020F0502020204030204" pitchFamily="34" charset="0"/>
              <a:cs typeface="Times New Roman" panose="02020603050405020304" pitchFamily="18" charset="0"/>
            </a:endParaRPr>
          </a:p>
          <a:p>
            <a:endParaRPr lang="cs-CZ" sz="1400" i="1" dirty="0">
              <a:effectLst/>
              <a:ea typeface="Calibri" panose="020F0502020204030204" pitchFamily="34" charset="0"/>
              <a:cs typeface="Times New Roman" panose="02020603050405020304" pitchFamily="18" charset="0"/>
            </a:endParaRPr>
          </a:p>
          <a:p>
            <a:endParaRPr lang="cs-CZ" sz="1400" dirty="0">
              <a:effectLst/>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1725557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E3B15566-F5EC-4950-A17F-4DBA90B9ACC0}"/>
              </a:ext>
            </a:extLst>
          </p:cNvPr>
          <p:cNvSpPr>
            <a:spLocks noGrp="1"/>
          </p:cNvSpPr>
          <p:nvPr>
            <p:ph idx="1"/>
          </p:nvPr>
        </p:nvSpPr>
        <p:spPr>
          <a:xfrm>
            <a:off x="838200" y="692458"/>
            <a:ext cx="10515600" cy="5484505"/>
          </a:xfrm>
        </p:spPr>
        <p:txBody>
          <a:bodyPr>
            <a:normAutofit lnSpcReduction="10000"/>
          </a:bodyPr>
          <a:lstStyle/>
          <a:p>
            <a:r>
              <a:rPr lang="cs-CZ" dirty="0"/>
              <a:t>Základní složkou společnosti byla rodina (</a:t>
            </a:r>
            <a:r>
              <a:rPr lang="cs-CZ" b="1" dirty="0"/>
              <a:t>vis</a:t>
            </a:r>
            <a:r>
              <a:rPr lang="cs-CZ" dirty="0"/>
              <a:t>)</a:t>
            </a:r>
          </a:p>
          <a:p>
            <a:r>
              <a:rPr lang="cs-CZ" dirty="0"/>
              <a:t>Skupiny rodinných příbuzných vytvářely rody – </a:t>
            </a:r>
            <a:r>
              <a:rPr lang="cs-CZ" b="1" dirty="0" err="1"/>
              <a:t>grama</a:t>
            </a:r>
            <a:r>
              <a:rPr lang="cs-CZ" dirty="0"/>
              <a:t> (později vesnice), z jejichž řad byli nižší velitele – </a:t>
            </a:r>
            <a:r>
              <a:rPr lang="cs-CZ" b="1" dirty="0" err="1"/>
              <a:t>gramani</a:t>
            </a:r>
            <a:endParaRPr lang="cs-CZ" b="1" dirty="0"/>
          </a:p>
          <a:p>
            <a:r>
              <a:rPr lang="cs-CZ" dirty="0"/>
              <a:t>Armáda tak byla postavena na rodově kmenové společnosti</a:t>
            </a:r>
          </a:p>
          <a:p>
            <a:pPr lvl="1"/>
            <a:r>
              <a:rPr lang="cs-CZ" dirty="0"/>
              <a:t>Vojsko bylo sbíráno z jednotlivých rodin/rodů</a:t>
            </a:r>
          </a:p>
          <a:p>
            <a:r>
              <a:rPr lang="cs-CZ" dirty="0"/>
              <a:t>Páteř vojska tvořila pěchota (</a:t>
            </a:r>
            <a:r>
              <a:rPr lang="cs-CZ" b="1" dirty="0" err="1"/>
              <a:t>patti</a:t>
            </a:r>
            <a:r>
              <a:rPr lang="cs-CZ" dirty="0"/>
              <a:t>)</a:t>
            </a:r>
          </a:p>
          <a:p>
            <a:r>
              <a:rPr lang="cs-CZ" dirty="0"/>
              <a:t>Byli najímáni také žoldnéři (</a:t>
            </a:r>
            <a:r>
              <a:rPr lang="cs-CZ" b="1" dirty="0" err="1"/>
              <a:t>asidandhakaputta</a:t>
            </a:r>
            <a:r>
              <a:rPr lang="cs-CZ" b="1" dirty="0"/>
              <a:t>)</a:t>
            </a:r>
          </a:p>
          <a:p>
            <a:r>
              <a:rPr lang="cs-CZ" dirty="0"/>
              <a:t>Avšak velký důraz byl kladen na válečné vozy (</a:t>
            </a:r>
            <a:r>
              <a:rPr lang="cs-CZ" b="1" dirty="0" err="1">
                <a:effectLst/>
                <a:latin typeface="Calibri" panose="020F0502020204030204" pitchFamily="34" charset="0"/>
                <a:ea typeface="Calibri" panose="020F0502020204030204" pitchFamily="34" charset="0"/>
                <a:cs typeface="Times New Roman" panose="02020603050405020304" pitchFamily="18" charset="0"/>
              </a:rPr>
              <a:t>rathin</a:t>
            </a:r>
            <a:r>
              <a:rPr lang="cs-CZ" dirty="0">
                <a:latin typeface="Calibri" panose="020F0502020204030204" pitchFamily="34" charset="0"/>
                <a:ea typeface="Calibri" panose="020F0502020204030204" pitchFamily="34" charset="0"/>
                <a:cs typeface="Times New Roman" panose="02020603050405020304" pitchFamily="18" charset="0"/>
              </a:rPr>
              <a:t>) </a:t>
            </a:r>
            <a:r>
              <a:rPr lang="cs-CZ" dirty="0"/>
              <a:t>– ty se začaly objevovat s příchodem </a:t>
            </a:r>
            <a:r>
              <a:rPr lang="cs-CZ" dirty="0" err="1"/>
              <a:t>Árijů</a:t>
            </a:r>
            <a:r>
              <a:rPr lang="cs-CZ" dirty="0"/>
              <a:t> na Indické území</a:t>
            </a:r>
          </a:p>
          <a:p>
            <a:pPr lvl="1"/>
            <a:r>
              <a:rPr lang="cs-CZ" dirty="0"/>
              <a:t>Vůz byl známkou vznešenosti a urozenosti, jezdili na něm výše postavení šlechtici z řad urozených mužů</a:t>
            </a:r>
          </a:p>
          <a:p>
            <a:pPr lvl="1"/>
            <a:r>
              <a:rPr lang="cs-CZ" dirty="0"/>
              <a:t>Na voze byli kromě samotného střelce také dva „strážci“ – </a:t>
            </a:r>
            <a:r>
              <a:rPr lang="cs-CZ" b="1" dirty="0"/>
              <a:t>čakra-</a:t>
            </a:r>
            <a:r>
              <a:rPr lang="cs-CZ" b="1" dirty="0" err="1"/>
              <a:t>raksau</a:t>
            </a:r>
            <a:r>
              <a:rPr lang="cs-CZ" dirty="0"/>
              <a:t>, i oni patřili mezi urozené šlechtice, jeden z nich byl vozatajem</a:t>
            </a:r>
          </a:p>
          <a:p>
            <a:pPr lvl="1"/>
            <a:endParaRPr lang="cs-CZ" dirty="0"/>
          </a:p>
          <a:p>
            <a:pPr lvl="1"/>
            <a:endParaRPr lang="cs-CZ" dirty="0"/>
          </a:p>
          <a:p>
            <a:pPr marL="457200" lvl="1" indent="0">
              <a:buNone/>
            </a:pPr>
            <a:endParaRPr lang="cs-CZ" dirty="0"/>
          </a:p>
        </p:txBody>
      </p:sp>
    </p:spTree>
    <p:extLst>
      <p:ext uri="{BB962C8B-B14F-4D97-AF65-F5344CB8AC3E}">
        <p14:creationId xmlns:p14="http://schemas.microsoft.com/office/powerpoint/2010/main" val="25567536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B927C4-1A29-40D9-A061-A31F10CE9A39}"/>
              </a:ext>
            </a:extLst>
          </p:cNvPr>
          <p:cNvSpPr>
            <a:spLocks noGrp="1"/>
          </p:cNvSpPr>
          <p:nvPr>
            <p:ph type="title"/>
          </p:nvPr>
        </p:nvSpPr>
        <p:spPr/>
        <p:txBody>
          <a:bodyPr/>
          <a:lstStyle/>
          <a:p>
            <a:r>
              <a:rPr lang="cs-CZ" b="1" dirty="0"/>
              <a:t>Vojenská taktika</a:t>
            </a:r>
          </a:p>
        </p:txBody>
      </p:sp>
      <p:pic>
        <p:nvPicPr>
          <p:cNvPr id="5" name="Zástupný obsah 4">
            <a:extLst>
              <a:ext uri="{FF2B5EF4-FFF2-40B4-BE49-F238E27FC236}">
                <a16:creationId xmlns:a16="http://schemas.microsoft.com/office/drawing/2014/main" id="{E255828A-5272-44A3-AFA2-E798B4039B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031158"/>
            <a:ext cx="10515600" cy="3940271"/>
          </a:xfrm>
        </p:spPr>
      </p:pic>
    </p:spTree>
    <p:extLst>
      <p:ext uri="{BB962C8B-B14F-4D97-AF65-F5344CB8AC3E}">
        <p14:creationId xmlns:p14="http://schemas.microsoft.com/office/powerpoint/2010/main" val="29468075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D13E9F17-AF93-4028-9EE1-DAB065ACBC26}"/>
              </a:ext>
            </a:extLst>
          </p:cNvPr>
          <p:cNvSpPr>
            <a:spLocks noGrp="1"/>
          </p:cNvSpPr>
          <p:nvPr>
            <p:ph idx="1"/>
          </p:nvPr>
        </p:nvSpPr>
        <p:spPr>
          <a:xfrm>
            <a:off x="838200" y="825623"/>
            <a:ext cx="10515600" cy="5351340"/>
          </a:xfrm>
        </p:spPr>
        <p:txBody>
          <a:bodyPr>
            <a:normAutofit/>
          </a:bodyPr>
          <a:lstStyle/>
          <a:p>
            <a:r>
              <a:rPr lang="cs-CZ" sz="1800" dirty="0">
                <a:effectLst/>
                <a:latin typeface="Times New Roman" panose="02020603050405020304" pitchFamily="18" charset="0"/>
                <a:ea typeface="Calibri" panose="020F0502020204030204" pitchFamily="34" charset="0"/>
                <a:cs typeface="Times New Roman" panose="02020603050405020304" pitchFamily="18" charset="0"/>
              </a:rPr>
              <a:t>Vojenský šik se skládal z křídel (</a:t>
            </a:r>
            <a:r>
              <a:rPr lang="cs-CZ" sz="1800" b="1" dirty="0" err="1">
                <a:effectLst/>
                <a:latin typeface="Times New Roman" panose="02020603050405020304" pitchFamily="18" charset="0"/>
                <a:ea typeface="Calibri" panose="020F0502020204030204" pitchFamily="34" charset="0"/>
                <a:cs typeface="Times New Roman" panose="02020603050405020304" pitchFamily="18" charset="0"/>
              </a:rPr>
              <a:t>paksau</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boků (</a:t>
            </a:r>
            <a:r>
              <a:rPr lang="cs-CZ" sz="1800" b="1" dirty="0" err="1">
                <a:effectLst/>
                <a:latin typeface="Times New Roman" panose="02020603050405020304" pitchFamily="18" charset="0"/>
                <a:ea typeface="Calibri" panose="020F0502020204030204" pitchFamily="34" charset="0"/>
                <a:cs typeface="Times New Roman" panose="02020603050405020304" pitchFamily="18" charset="0"/>
              </a:rPr>
              <a:t>kaksau</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středu (</a:t>
            </a:r>
            <a:r>
              <a:rPr lang="cs-CZ" sz="1800" b="1" dirty="0" err="1">
                <a:effectLst/>
                <a:latin typeface="Times New Roman" panose="02020603050405020304" pitchFamily="18" charset="0"/>
                <a:ea typeface="Calibri" panose="020F0502020204030204" pitchFamily="34" charset="0"/>
                <a:cs typeface="Times New Roman" panose="02020603050405020304" pitchFamily="18" charset="0"/>
              </a:rPr>
              <a:t>urasyam</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týlu (</a:t>
            </a:r>
            <a:r>
              <a:rPr lang="cs-CZ" sz="1800" b="1" dirty="0" err="1">
                <a:effectLst/>
                <a:latin typeface="Times New Roman" panose="02020603050405020304" pitchFamily="18" charset="0"/>
                <a:ea typeface="Calibri" panose="020F0502020204030204" pitchFamily="34" charset="0"/>
                <a:cs typeface="Times New Roman" panose="02020603050405020304" pitchFamily="18" charset="0"/>
              </a:rPr>
              <a:t>pratigraha</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Základní šiky potom mohly tvořit různé tvary podle potřeby.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Arthašástra</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rozlišuje 4 tvar siků - hole (</a:t>
            </a:r>
            <a:r>
              <a:rPr lang="cs-CZ" sz="1800" b="1" dirty="0" err="1">
                <a:effectLst/>
                <a:latin typeface="Times New Roman" panose="02020603050405020304" pitchFamily="18" charset="0"/>
                <a:ea typeface="Calibri" panose="020F0502020204030204" pitchFamily="34" charset="0"/>
                <a:cs typeface="Times New Roman" panose="02020603050405020304" pitchFamily="18" charset="0"/>
              </a:rPr>
              <a:t>danda</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hada (</a:t>
            </a:r>
            <a:r>
              <a:rPr lang="cs-CZ" sz="1800" b="1" dirty="0" err="1">
                <a:effectLst/>
                <a:latin typeface="Times New Roman" panose="02020603050405020304" pitchFamily="18" charset="0"/>
                <a:ea typeface="Calibri" panose="020F0502020204030204" pitchFamily="34" charset="0"/>
                <a:cs typeface="Times New Roman" panose="02020603050405020304" pitchFamily="18" charset="0"/>
              </a:rPr>
              <a:t>bhogu</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kruhu (</a:t>
            </a:r>
            <a:r>
              <a:rPr lang="cs-CZ" sz="1800" b="1" dirty="0" err="1">
                <a:effectLst/>
                <a:latin typeface="Times New Roman" panose="02020603050405020304" pitchFamily="18" charset="0"/>
                <a:ea typeface="Calibri" panose="020F0502020204030204" pitchFamily="34" charset="0"/>
                <a:cs typeface="Times New Roman" panose="02020603050405020304" pitchFamily="18" charset="0"/>
              </a:rPr>
              <a:t>madala</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a:latin typeface="Times New Roman" panose="02020603050405020304" pitchFamily="18" charset="0"/>
                <a:ea typeface="Calibri" panose="020F0502020204030204" pitchFamily="34" charset="0"/>
                <a:cs typeface="Times New Roman" panose="02020603050405020304" pitchFamily="18" charset="0"/>
              </a:rPr>
              <a:t>a</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nesevřený šik (</a:t>
            </a:r>
            <a:r>
              <a:rPr lang="cs-CZ" sz="1800" b="1" dirty="0" err="1">
                <a:effectLst/>
                <a:latin typeface="Times New Roman" panose="02020603050405020304" pitchFamily="18" charset="0"/>
                <a:ea typeface="Calibri" panose="020F0502020204030204" pitchFamily="34" charset="0"/>
                <a:cs typeface="Times New Roman" panose="02020603050405020304" pitchFamily="18" charset="0"/>
              </a:rPr>
              <a:t>asamhata</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Tvar hole má dále 17 variant, tvar hada 5, tvar kruhu 2 a nesevřený šik 6 variant</a:t>
            </a:r>
          </a:p>
          <a:p>
            <a:pPr marL="0" indent="0">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60000"/>
              </a:lnSpc>
              <a:spcBef>
                <a:spcPts val="0"/>
              </a:spcBef>
            </a:pP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Tvar hole</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provádí operace rovnoměrně křídly, boky i středem</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60000"/>
              </a:lnSpc>
              <a:spcBef>
                <a:spcPts val="0"/>
              </a:spcBef>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rozbíječ (</a:t>
            </a:r>
            <a:r>
              <a:rPr lang="cs-CZ" sz="1800" b="1" i="1" dirty="0" err="1">
                <a:effectLst/>
                <a:latin typeface="Times New Roman" panose="02020603050405020304" pitchFamily="18" charset="0"/>
                <a:ea typeface="Calibri" panose="020F0502020204030204" pitchFamily="34" charset="0"/>
                <a:cs typeface="Times New Roman" panose="02020603050405020304" pitchFamily="18" charset="0"/>
              </a:rPr>
              <a:t>pradara</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 boky pronikají dopředu</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60000"/>
              </a:lnSpc>
              <a:spcBef>
                <a:spcPts val="0"/>
              </a:spcBef>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posilovač (</a:t>
            </a:r>
            <a:r>
              <a:rPr lang="cs-CZ" sz="1800" b="1" i="1" dirty="0" err="1">
                <a:effectLst/>
                <a:latin typeface="Times New Roman" panose="02020603050405020304" pitchFamily="18" charset="0"/>
                <a:ea typeface="Calibri" panose="020F0502020204030204" pitchFamily="34" charset="0"/>
                <a:cs typeface="Times New Roman" panose="02020603050405020304" pitchFamily="18" charset="0"/>
              </a:rPr>
              <a:t>drhaka</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 křídly i boky jsou staženy zpět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60000"/>
              </a:lnSpc>
              <a:spcBef>
                <a:spcPts val="0"/>
              </a:spcBef>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nesnesitelný (</a:t>
            </a:r>
            <a:r>
              <a:rPr lang="cs-CZ" sz="1800" b="1" i="1" dirty="0" err="1">
                <a:effectLst/>
                <a:latin typeface="Times New Roman" panose="02020603050405020304" pitchFamily="18" charset="0"/>
                <a:ea typeface="Calibri" panose="020F0502020204030204" pitchFamily="34" charset="0"/>
                <a:cs typeface="Times New Roman" panose="02020603050405020304" pitchFamily="18" charset="0"/>
              </a:rPr>
              <a:t>asahya</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 stažena jsou jenom křídla</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60000"/>
              </a:lnSpc>
              <a:spcBef>
                <a:spcPts val="0"/>
              </a:spcBef>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sokol (</a:t>
            </a:r>
            <a:r>
              <a:rPr lang="cs-CZ" sz="1800" b="1" i="1" dirty="0" err="1">
                <a:effectLst/>
                <a:latin typeface="Times New Roman" panose="02020603050405020304" pitchFamily="18" charset="0"/>
                <a:ea typeface="Calibri" panose="020F0502020204030204" pitchFamily="34" charset="0"/>
                <a:cs typeface="Times New Roman" panose="02020603050405020304" pitchFamily="18" charset="0"/>
              </a:rPr>
              <a:t>syena</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 obě křídla stojí, postupuje jen střed</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60000"/>
              </a:lnSpc>
              <a:spcBef>
                <a:spcPts val="0"/>
              </a:spcBef>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luk/bukový luk (</a:t>
            </a:r>
            <a:r>
              <a:rPr lang="cs-CZ" sz="1800" b="1" i="1" dirty="0">
                <a:effectLst/>
                <a:latin typeface="Times New Roman" panose="02020603050405020304" pitchFamily="18" charset="0"/>
                <a:ea typeface="Calibri" panose="020F0502020204030204" pitchFamily="34" charset="0"/>
                <a:cs typeface="Times New Roman" panose="02020603050405020304" pitchFamily="18" charset="0"/>
              </a:rPr>
              <a:t>capa, </a:t>
            </a:r>
            <a:r>
              <a:rPr lang="cs-CZ" sz="1800" b="1" i="1" dirty="0" err="1">
                <a:effectLst/>
                <a:latin typeface="Times New Roman" panose="02020603050405020304" pitchFamily="18" charset="0"/>
                <a:ea typeface="Calibri" panose="020F0502020204030204" pitchFamily="34" charset="0"/>
                <a:cs typeface="Times New Roman" panose="02020603050405020304" pitchFamily="18" charset="0"/>
              </a:rPr>
              <a:t>capakuksi</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 pevný nebo zpevněný (</a:t>
            </a:r>
            <a:r>
              <a:rPr lang="cs-CZ" sz="1800" b="1" i="1" dirty="0" err="1">
                <a:effectLst/>
                <a:latin typeface="Times New Roman" panose="02020603050405020304" pitchFamily="18" charset="0"/>
                <a:ea typeface="Calibri" panose="020F0502020204030204" pitchFamily="34" charset="0"/>
                <a:cs typeface="Times New Roman" panose="02020603050405020304" pitchFamily="18" charset="0"/>
              </a:rPr>
              <a:t>pratistha</a:t>
            </a:r>
            <a:r>
              <a:rPr lang="cs-CZ"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b="1" i="1" dirty="0" err="1">
                <a:effectLst/>
                <a:latin typeface="Times New Roman" panose="02020603050405020304" pitchFamily="18" charset="0"/>
                <a:ea typeface="Calibri" panose="020F0502020204030204" pitchFamily="34" charset="0"/>
                <a:cs typeface="Times New Roman" panose="02020603050405020304" pitchFamily="18" charset="0"/>
              </a:rPr>
              <a:t>supratistha</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 střed stojí a křídla postupují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32929717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CBCA90B1-35F8-445F-8F53-0019AE1C311B}"/>
              </a:ext>
            </a:extLst>
          </p:cNvPr>
          <p:cNvSpPr>
            <a:spLocks noGrp="1"/>
          </p:cNvSpPr>
          <p:nvPr>
            <p:ph idx="1"/>
          </p:nvPr>
        </p:nvSpPr>
        <p:spPr>
          <a:xfrm>
            <a:off x="838200" y="349624"/>
            <a:ext cx="10515600" cy="5827339"/>
          </a:xfrm>
        </p:spPr>
        <p:txBody>
          <a:bodyPr>
            <a:normAutofit fontScale="85000" lnSpcReduction="10000"/>
          </a:bodyPr>
          <a:lstStyle/>
          <a:p>
            <a:pPr>
              <a:lnSpc>
                <a:spcPct val="150000"/>
              </a:lnSpc>
              <a:spcAft>
                <a:spcPts val="800"/>
              </a:spcAft>
            </a:pP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Tvar hada</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provádí operace křídly, boky i středem nerovnoměrně</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Bef>
                <a:spcPts val="0"/>
              </a:spcBef>
              <a:spcAft>
                <a:spcPts val="8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postupující hadím pohybem (</a:t>
            </a:r>
            <a:r>
              <a:rPr lang="cs-CZ" sz="1800" b="1" i="1" dirty="0" err="1">
                <a:effectLst/>
                <a:latin typeface="Times New Roman" panose="02020603050405020304" pitchFamily="18" charset="0"/>
                <a:ea typeface="Calibri" panose="020F0502020204030204" pitchFamily="34" charset="0"/>
                <a:cs typeface="Times New Roman" panose="02020603050405020304" pitchFamily="18" charset="0"/>
              </a:rPr>
              <a:t>sarpasari</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 nejsou přesně definované</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Bef>
                <a:spcPts val="0"/>
              </a:spcBef>
              <a:spcAft>
                <a:spcPts val="8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jako močí kráva (</a:t>
            </a:r>
            <a:r>
              <a:rPr lang="cs-CZ" sz="1800" b="1" i="1" dirty="0" err="1">
                <a:effectLst/>
                <a:latin typeface="Times New Roman" panose="02020603050405020304" pitchFamily="18" charset="0"/>
                <a:ea typeface="Calibri" panose="020F0502020204030204" pitchFamily="34" charset="0"/>
                <a:cs typeface="Times New Roman" panose="02020603050405020304" pitchFamily="18" charset="0"/>
              </a:rPr>
              <a:t>gomutrika</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 nejsou přesně definované</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Bef>
                <a:spcPts val="0"/>
              </a:spcBef>
              <a:spcAft>
                <a:spcPts val="8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kára (</a:t>
            </a:r>
            <a:r>
              <a:rPr lang="cs-CZ" sz="1800" b="1" i="1" dirty="0" err="1">
                <a:effectLst/>
                <a:latin typeface="Times New Roman" panose="02020603050405020304" pitchFamily="18" charset="0"/>
                <a:ea typeface="Calibri" panose="020F0502020204030204" pitchFamily="34" charset="0"/>
                <a:cs typeface="Times New Roman" panose="02020603050405020304" pitchFamily="18" charset="0"/>
              </a:rPr>
              <a:t>sakata</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 dva oddíly uprostřed a křídla ve tvaru hole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Bef>
                <a:spcPts val="0"/>
              </a:spcBef>
            </a:pPr>
            <a:r>
              <a:rPr lang="cs-CZ" sz="1800" dirty="0">
                <a:effectLst/>
                <a:latin typeface="Times New Roman" panose="02020603050405020304" pitchFamily="18" charset="0"/>
                <a:ea typeface="Calibri" panose="020F0502020204030204" pitchFamily="34" charset="0"/>
              </a:rPr>
              <a:t>krokodýl (</a:t>
            </a:r>
            <a:r>
              <a:rPr lang="cs-CZ" sz="1800" b="1" i="1" dirty="0" err="1">
                <a:effectLst/>
                <a:latin typeface="Times New Roman" panose="02020603050405020304" pitchFamily="18" charset="0"/>
                <a:ea typeface="Calibri" panose="020F0502020204030204" pitchFamily="34" charset="0"/>
              </a:rPr>
              <a:t>makatra</a:t>
            </a:r>
            <a:r>
              <a:rPr lang="cs-CZ" sz="1800" dirty="0">
                <a:effectLst/>
                <a:latin typeface="Times New Roman" panose="02020603050405020304" pitchFamily="18" charset="0"/>
                <a:ea typeface="Calibri" panose="020F0502020204030204" pitchFamily="34" charset="0"/>
              </a:rPr>
              <a:t>) – opačné řazení káry</a:t>
            </a:r>
          </a:p>
          <a:p>
            <a:pPr>
              <a:lnSpc>
                <a:spcPct val="150000"/>
              </a:lnSpc>
              <a:spcAft>
                <a:spcPts val="8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Ve </a:t>
            </a: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tvar kruhu</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splývají křídla, boky a střed v jedno.</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0"/>
              </a:spcBef>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ze všech stran dobrý (</a:t>
            </a:r>
            <a:r>
              <a:rPr lang="cs-CZ" sz="1800" b="1" i="1" dirty="0" err="1">
                <a:effectLst/>
                <a:latin typeface="Times New Roman" panose="02020603050405020304" pitchFamily="18" charset="0"/>
                <a:ea typeface="Calibri" panose="020F0502020204030204" pitchFamily="34" charset="0"/>
                <a:cs typeface="Times New Roman" panose="02020603050405020304" pitchFamily="18" charset="0"/>
              </a:rPr>
              <a:t>sarvatobharda</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 obrácen na všechny strany (tedy směrem ven)</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0"/>
              </a:spcBef>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nepřemožitelný (</a:t>
            </a:r>
            <a:r>
              <a:rPr lang="cs-CZ" sz="1800" b="1" i="1" dirty="0" err="1">
                <a:effectLst/>
                <a:latin typeface="Times New Roman" panose="02020603050405020304" pitchFamily="18" charset="0"/>
                <a:ea typeface="Calibri" panose="020F0502020204030204" pitchFamily="34" charset="0"/>
                <a:cs typeface="Times New Roman" panose="02020603050405020304" pitchFamily="18" charset="0"/>
              </a:rPr>
              <a:t>durjaya</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 boky zůstávají jako obvykle, střed je rozdělen na dvě části a křídla na čtyři</a:t>
            </a:r>
          </a:p>
          <a:p>
            <a:pPr>
              <a:lnSpc>
                <a:spcPct val="150000"/>
              </a:lnSpc>
              <a:spcAft>
                <a:spcPts val="800"/>
              </a:spcAft>
            </a:pP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Nesevřený šik</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nespojuje ani křídla, boky ani střed.</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Bef>
                <a:spcPts val="0"/>
              </a:spcBef>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hromoklín (</a:t>
            </a:r>
            <a:r>
              <a:rPr lang="cs-CZ" sz="1800" b="1" i="1" dirty="0" err="1">
                <a:effectLst/>
                <a:latin typeface="Times New Roman" panose="02020603050405020304" pitchFamily="18" charset="0"/>
                <a:ea typeface="Calibri" panose="020F0502020204030204" pitchFamily="34" charset="0"/>
                <a:cs typeface="Times New Roman" panose="02020603050405020304" pitchFamily="18" charset="0"/>
              </a:rPr>
              <a:t>varja</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 tvořeno 5 oddíly, záleží, jaký tvar utvoří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Bef>
                <a:spcPts val="0"/>
              </a:spcBef>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ještěrka (</a:t>
            </a:r>
            <a:r>
              <a:rPr lang="cs-CZ" sz="1800" b="1" i="1" dirty="0" err="1">
                <a:effectLst/>
                <a:latin typeface="Times New Roman" panose="02020603050405020304" pitchFamily="18" charset="0"/>
                <a:ea typeface="Calibri" panose="020F0502020204030204" pitchFamily="34" charset="0"/>
                <a:cs typeface="Times New Roman" panose="02020603050405020304" pitchFamily="18" charset="0"/>
              </a:rPr>
              <a:t>godha</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 tvořeno 5 oddíly, záleží, jaký tvar utvoří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Bef>
                <a:spcPts val="0"/>
              </a:spcBef>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ohniště (</a:t>
            </a:r>
            <a:r>
              <a:rPr lang="cs-CZ" sz="1800" b="1" i="1" dirty="0" err="1">
                <a:effectLst/>
                <a:latin typeface="Times New Roman" panose="02020603050405020304" pitchFamily="18" charset="0"/>
                <a:ea typeface="Calibri" panose="020F0502020204030204" pitchFamily="34" charset="0"/>
                <a:cs typeface="Times New Roman" panose="02020603050405020304" pitchFamily="18" charset="0"/>
              </a:rPr>
              <a:t>udyanaka</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 tvořeno 4 oddíly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Bef>
                <a:spcPts val="0"/>
              </a:spcBef>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vraní noha (</a:t>
            </a:r>
            <a:r>
              <a:rPr lang="cs-CZ" sz="1800" b="1" i="1" dirty="0" err="1">
                <a:effectLst/>
                <a:latin typeface="Times New Roman" panose="02020603050405020304" pitchFamily="18" charset="0"/>
                <a:ea typeface="Calibri" panose="020F0502020204030204" pitchFamily="34" charset="0"/>
                <a:cs typeface="Times New Roman" panose="02020603050405020304" pitchFamily="18" charset="0"/>
              </a:rPr>
              <a:t>kakapadi</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 tvořeno 4 oddíly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Bef>
                <a:spcPts val="0"/>
              </a:spcBef>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půlměsíc (</a:t>
            </a:r>
            <a:r>
              <a:rPr lang="cs-CZ" sz="1800" b="1" i="1" dirty="0" err="1">
                <a:effectLst/>
                <a:latin typeface="Times New Roman" panose="02020603050405020304" pitchFamily="18" charset="0"/>
                <a:ea typeface="Calibri" panose="020F0502020204030204" pitchFamily="34" charset="0"/>
                <a:cs typeface="Times New Roman" panose="02020603050405020304" pitchFamily="18" charset="0"/>
              </a:rPr>
              <a:t>ardha-candrika</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 tvořeno 3 oddíly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Bef>
                <a:spcPts val="0"/>
              </a:spcBef>
            </a:pP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kraborohý</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b="1" i="1" dirty="0" err="1">
                <a:effectLst/>
                <a:latin typeface="Times New Roman" panose="02020603050405020304" pitchFamily="18" charset="0"/>
                <a:ea typeface="Calibri" panose="020F0502020204030204" pitchFamily="34" charset="0"/>
                <a:cs typeface="Times New Roman" panose="02020603050405020304" pitchFamily="18" charset="0"/>
              </a:rPr>
              <a:t>karkata-srngi</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 tvořeno 3 oddíly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0"/>
              </a:spcBef>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22644435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97FE62-9562-476F-8AA5-238C85FA9061}"/>
              </a:ext>
            </a:extLst>
          </p:cNvPr>
          <p:cNvSpPr>
            <a:spLocks noGrp="1"/>
          </p:cNvSpPr>
          <p:nvPr>
            <p:ph type="title"/>
          </p:nvPr>
        </p:nvSpPr>
        <p:spPr>
          <a:xfrm>
            <a:off x="838200" y="240837"/>
            <a:ext cx="10515600" cy="1325563"/>
          </a:xfrm>
        </p:spPr>
        <p:txBody>
          <a:bodyPr/>
          <a:lstStyle/>
          <a:p>
            <a:r>
              <a:rPr lang="cs-CZ" b="1" dirty="0"/>
              <a:t>Vojenský tábor</a:t>
            </a:r>
          </a:p>
        </p:txBody>
      </p:sp>
      <p:sp>
        <p:nvSpPr>
          <p:cNvPr id="3" name="Zástupný obsah 2">
            <a:extLst>
              <a:ext uri="{FF2B5EF4-FFF2-40B4-BE49-F238E27FC236}">
                <a16:creationId xmlns:a16="http://schemas.microsoft.com/office/drawing/2014/main" id="{ECFC7CD0-C219-429A-9389-AA14C5804A28}"/>
              </a:ext>
            </a:extLst>
          </p:cNvPr>
          <p:cNvSpPr>
            <a:spLocks noGrp="1"/>
          </p:cNvSpPr>
          <p:nvPr>
            <p:ph idx="1"/>
          </p:nvPr>
        </p:nvSpPr>
        <p:spPr>
          <a:xfrm>
            <a:off x="838200" y="1136340"/>
            <a:ext cx="10515600" cy="5592933"/>
          </a:xfrm>
        </p:spPr>
        <p:txBody>
          <a:bodyPr>
            <a:noAutofit/>
          </a:bodyPr>
          <a:lstStyle/>
          <a:p>
            <a:pPr>
              <a:lnSpc>
                <a:spcPct val="150000"/>
              </a:lnSpc>
              <a:spcBef>
                <a:spcPts val="0"/>
              </a:spcBef>
            </a:pPr>
            <a:r>
              <a:rPr lang="cs-CZ" sz="1700" dirty="0">
                <a:ea typeface="Calibri" panose="020F0502020204030204" pitchFamily="34" charset="0"/>
                <a:cs typeface="Times New Roman" panose="02020603050405020304" pitchFamily="18" charset="0"/>
              </a:rPr>
              <a:t>Vojenský tábor najdeme pod termínem - </a:t>
            </a:r>
            <a:r>
              <a:rPr lang="cs-CZ" sz="1700" b="1" i="1" dirty="0" err="1">
                <a:effectLst/>
                <a:ea typeface="Calibri" panose="020F0502020204030204" pitchFamily="34" charset="0"/>
              </a:rPr>
              <a:t>sivira</a:t>
            </a:r>
            <a:r>
              <a:rPr lang="cs-CZ" sz="1700" dirty="0">
                <a:effectLst/>
                <a:ea typeface="Calibri" panose="020F0502020204030204" pitchFamily="34" charset="0"/>
              </a:rPr>
              <a:t> nebo </a:t>
            </a:r>
            <a:r>
              <a:rPr lang="cs-CZ" sz="1700" b="1" i="1" dirty="0" err="1">
                <a:effectLst/>
                <a:ea typeface="Calibri" panose="020F0502020204030204" pitchFamily="34" charset="0"/>
              </a:rPr>
              <a:t>skandhavara</a:t>
            </a:r>
            <a:endParaRPr lang="cs-CZ" sz="1700" b="1" i="1" dirty="0">
              <a:effectLst/>
              <a:ea typeface="Calibri" panose="020F0502020204030204" pitchFamily="34" charset="0"/>
            </a:endParaRPr>
          </a:p>
          <a:p>
            <a:pPr>
              <a:lnSpc>
                <a:spcPct val="150000"/>
              </a:lnSpc>
              <a:spcBef>
                <a:spcPts val="0"/>
              </a:spcBef>
            </a:pPr>
            <a:r>
              <a:rPr lang="cs-CZ" sz="1700" dirty="0" err="1">
                <a:ea typeface="Calibri" panose="020F0502020204030204" pitchFamily="34" charset="0"/>
                <a:cs typeface="Times New Roman" panose="02020603050405020304" pitchFamily="18" charset="0"/>
              </a:rPr>
              <a:t>Arhašastra</a:t>
            </a:r>
            <a:r>
              <a:rPr lang="cs-CZ" sz="1700" dirty="0">
                <a:ea typeface="Calibri" panose="020F0502020204030204" pitchFamily="34" charset="0"/>
                <a:cs typeface="Times New Roman" panose="02020603050405020304" pitchFamily="18" charset="0"/>
              </a:rPr>
              <a:t> nás neinformuje o tom, jak mělo vypadat ideální místo pro stavbu tábora, ale lze předpokládat, že v ideálním případě šlo o pozici blízko řeky kvůli dobrému zásobování pitnou vodou</a:t>
            </a:r>
            <a:endParaRPr lang="cs-CZ" sz="1700" dirty="0">
              <a:effectLst/>
              <a:ea typeface="Calibri" panose="020F0502020204030204" pitchFamily="34" charset="0"/>
              <a:cs typeface="Times New Roman" panose="02020603050405020304" pitchFamily="18" charset="0"/>
            </a:endParaRPr>
          </a:p>
          <a:p>
            <a:pPr>
              <a:lnSpc>
                <a:spcPct val="150000"/>
              </a:lnSpc>
              <a:spcBef>
                <a:spcPts val="0"/>
              </a:spcBef>
            </a:pPr>
            <a:r>
              <a:rPr lang="cs-CZ" sz="1700" dirty="0">
                <a:ea typeface="Calibri" panose="020F0502020204030204" pitchFamily="34" charset="0"/>
                <a:cs typeface="Times New Roman" panose="02020603050405020304" pitchFamily="18" charset="0"/>
              </a:rPr>
              <a:t>Stavba podléhala přesně stanoveným pravidlům – tábor měl být opevněn příkopem (</a:t>
            </a:r>
            <a:r>
              <a:rPr lang="cs-CZ" sz="1700" b="1" dirty="0" err="1">
                <a:ea typeface="Calibri" panose="020F0502020204030204" pitchFamily="34" charset="0"/>
                <a:cs typeface="Times New Roman" panose="02020603050405020304" pitchFamily="18" charset="0"/>
              </a:rPr>
              <a:t>khata</a:t>
            </a:r>
            <a:r>
              <a:rPr lang="cs-CZ" sz="1700" dirty="0">
                <a:ea typeface="Calibri" panose="020F0502020204030204" pitchFamily="34" charset="0"/>
                <a:cs typeface="Times New Roman" panose="02020603050405020304" pitchFamily="18" charset="0"/>
              </a:rPr>
              <a:t>), valem (</a:t>
            </a:r>
            <a:r>
              <a:rPr lang="cs-CZ" sz="1700" b="1" dirty="0" err="1">
                <a:ea typeface="Calibri" panose="020F0502020204030204" pitchFamily="34" charset="0"/>
                <a:cs typeface="Times New Roman" panose="02020603050405020304" pitchFamily="18" charset="0"/>
              </a:rPr>
              <a:t>vapra</a:t>
            </a:r>
            <a:r>
              <a:rPr lang="cs-CZ" sz="1700" dirty="0">
                <a:ea typeface="Calibri" panose="020F0502020204030204" pitchFamily="34" charset="0"/>
                <a:cs typeface="Times New Roman" panose="02020603050405020304" pitchFamily="18" charset="0"/>
              </a:rPr>
              <a:t>), hradbou, branami a strážnými věžemi (</a:t>
            </a:r>
            <a:r>
              <a:rPr lang="cs-CZ" sz="1700" b="1" dirty="0" err="1">
                <a:ea typeface="Calibri" panose="020F0502020204030204" pitchFamily="34" charset="0"/>
                <a:cs typeface="Times New Roman" panose="02020603050405020304" pitchFamily="18" charset="0"/>
              </a:rPr>
              <a:t>attalaka</a:t>
            </a:r>
            <a:r>
              <a:rPr lang="cs-CZ" sz="1700" dirty="0">
                <a:ea typeface="Calibri" panose="020F0502020204030204" pitchFamily="34" charset="0"/>
                <a:cs typeface="Times New Roman" panose="02020603050405020304" pitchFamily="18" charset="0"/>
              </a:rPr>
              <a:t>), a také rozdělen do několika sekcí</a:t>
            </a:r>
            <a:endParaRPr lang="cs-CZ" sz="1700" dirty="0">
              <a:effectLst/>
              <a:ea typeface="Calibri" panose="020F0502020204030204" pitchFamily="34" charset="0"/>
              <a:cs typeface="Times New Roman" panose="02020603050405020304" pitchFamily="18" charset="0"/>
            </a:endParaRPr>
          </a:p>
          <a:p>
            <a:pPr>
              <a:lnSpc>
                <a:spcPct val="150000"/>
              </a:lnSpc>
              <a:spcBef>
                <a:spcPts val="0"/>
              </a:spcBef>
            </a:pPr>
            <a:r>
              <a:rPr lang="cs-CZ" sz="1350" i="1" dirty="0">
                <a:effectLst/>
                <a:ea typeface="Calibri" panose="020F0502020204030204" pitchFamily="34" charset="0"/>
                <a:cs typeface="Times New Roman" panose="02020603050405020304" pitchFamily="18" charset="0"/>
              </a:rPr>
              <a:t>„Na pozemku schváleném znalci stavitelství, nechť velitel, tesaři a hvězdopravci založí tábor, kulatý, podlouhlý nebo čtvercový podle povahy terénu, se čtyřmi vchody, šesti cestami a devíti sekcemi, opatřený příkopy, hradbami, valy, branami a věžemi, a to při ohrožení i při pobytu vojska. Na severní devítině střední části, nechť vybudují obydlí pro krále, dlouhé sto </a:t>
            </a:r>
            <a:r>
              <a:rPr lang="cs-CZ" sz="1350" i="1" dirty="0" err="1">
                <a:effectLst/>
                <a:ea typeface="Calibri" panose="020F0502020204030204" pitchFamily="34" charset="0"/>
                <a:cs typeface="Times New Roman" panose="02020603050405020304" pitchFamily="18" charset="0"/>
              </a:rPr>
              <a:t>dhanusů</a:t>
            </a:r>
            <a:r>
              <a:rPr lang="cs-CZ" sz="1350" i="1" dirty="0">
                <a:effectLst/>
                <a:ea typeface="Calibri" panose="020F0502020204030204" pitchFamily="34" charset="0"/>
                <a:cs typeface="Times New Roman" panose="02020603050405020304" pitchFamily="18" charset="0"/>
              </a:rPr>
              <a:t> a poloviční co do šířky, v jehož západní polovině budou vnitřní komnaty. A na jeho okraji, nechť je umístěna palácová stráž. Vpředu bude audienční síň, napravo pokladna a úřady k vydávání rozkazů a provádění děl, nalevo pak stáje pro slony, koně a vozy určené ke královu používání. Dále v rozestupu sto </a:t>
            </a:r>
            <a:r>
              <a:rPr lang="cs-CZ" sz="1350" i="1" dirty="0" err="1">
                <a:effectLst/>
                <a:ea typeface="Calibri" panose="020F0502020204030204" pitchFamily="34" charset="0"/>
                <a:cs typeface="Times New Roman" panose="02020603050405020304" pitchFamily="18" charset="0"/>
              </a:rPr>
              <a:t>dhanusů</a:t>
            </a:r>
            <a:r>
              <a:rPr lang="cs-CZ" sz="1350" i="1" dirty="0">
                <a:effectLst/>
                <a:ea typeface="Calibri" panose="020F0502020204030204" pitchFamily="34" charset="0"/>
                <a:cs typeface="Times New Roman" panose="02020603050405020304" pitchFamily="18" charset="0"/>
              </a:rPr>
              <a:t> čtyři prostranství obehnaná kárami, ploty z trnitého křoví, sloupy a valy. První vpředu je pro ministra a dvorního obětníka, se skladištěm a kuchyní vpravo a skladem lesních produktů a zbrojnicí vlevo. Druhé je pro ubytování dědičných a námezdních vojsk, pro koně a vozy pro vojevůdce. Třetí pro slony, skupinová vojska a kontrolora. Čtvrté pak pro pracovní síly, velitele, vojsko spojenců, vojsko ukořistěné nepříteli a vojsko lesních kmenů s jejich vlastními veliteli. Kupci a ženy živící se svou krásou, nechť se utáboří podél hlavní cesty. Mimo tábor též lovci, psovodi, lidé s bubny a ohněm a ukryté stráže. Na místě, odkud by mohl zaútočit nepřítel, nechť dá umístit studny, vlčí jámy a ostnaté dráty. Stráže, nechť se střídají v osmnácti skupinách. A nechť hlídají i ve dne, aby odhalili zvědy. A nechť zakáže hádky, pití, shromažďování a hru v kostky a zajistí střežení pečeti. A králův zástupce, nechť nechá uvěznit vojáka, který by se vrátil z vojska bez písemného rozkazu.“ 	</a:t>
            </a:r>
            <a:r>
              <a:rPr lang="cs-CZ" sz="1350" i="1" dirty="0" err="1">
                <a:effectLst/>
                <a:ea typeface="Calibri" panose="020F0502020204030204" pitchFamily="34" charset="0"/>
                <a:cs typeface="Times New Roman" panose="02020603050405020304" pitchFamily="18" charset="0"/>
              </a:rPr>
              <a:t>Arthašastra</a:t>
            </a:r>
            <a:r>
              <a:rPr lang="cs-CZ" sz="1350" i="1" dirty="0">
                <a:effectLst/>
                <a:ea typeface="Calibri" panose="020F0502020204030204" pitchFamily="34" charset="0"/>
                <a:cs typeface="Times New Roman" panose="02020603050405020304" pitchFamily="18" charset="0"/>
              </a:rPr>
              <a:t> X.147 </a:t>
            </a:r>
            <a:r>
              <a:rPr lang="cs-CZ" sz="1200" i="1" dirty="0">
                <a:effectLst/>
                <a:ea typeface="Calibri" panose="020F0502020204030204" pitchFamily="34" charset="0"/>
                <a:cs typeface="Times New Roman" panose="02020603050405020304" pitchFamily="18" charset="0"/>
              </a:rPr>
              <a:t>									</a:t>
            </a:r>
            <a:endParaRPr lang="cs-CZ" sz="1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9756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obsah 5">
            <a:extLst>
              <a:ext uri="{FF2B5EF4-FFF2-40B4-BE49-F238E27FC236}">
                <a16:creationId xmlns:a16="http://schemas.microsoft.com/office/drawing/2014/main" id="{5835E100-4DE5-4412-8BD2-7A7C8078671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94658" y="383374"/>
            <a:ext cx="4165836" cy="6091251"/>
          </a:xfrm>
        </p:spPr>
      </p:pic>
      <p:pic>
        <p:nvPicPr>
          <p:cNvPr id="8" name="Zástupný obsah 7" descr="Obsah obrázku stůl&#10;&#10;Popis byl vytvořen automaticky">
            <a:extLst>
              <a:ext uri="{FF2B5EF4-FFF2-40B4-BE49-F238E27FC236}">
                <a16:creationId xmlns:a16="http://schemas.microsoft.com/office/drawing/2014/main" id="{6AE815B9-C130-4DF1-9A21-2687FA8AAF7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08914" y="255744"/>
            <a:ext cx="5388428" cy="6218881"/>
          </a:xfrm>
        </p:spPr>
      </p:pic>
    </p:spTree>
    <p:extLst>
      <p:ext uri="{BB962C8B-B14F-4D97-AF65-F5344CB8AC3E}">
        <p14:creationId xmlns:p14="http://schemas.microsoft.com/office/powerpoint/2010/main" val="2621743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D946D7-6DE7-4851-9BB2-8E72DCE2F73A}"/>
              </a:ext>
            </a:extLst>
          </p:cNvPr>
          <p:cNvSpPr>
            <a:spLocks noGrp="1"/>
          </p:cNvSpPr>
          <p:nvPr>
            <p:ph type="title"/>
          </p:nvPr>
        </p:nvSpPr>
        <p:spPr/>
        <p:txBody>
          <a:bodyPr/>
          <a:lstStyle/>
          <a:p>
            <a:r>
              <a:rPr lang="cs-CZ" dirty="0"/>
              <a:t>Přípravy konané před bitvou</a:t>
            </a:r>
          </a:p>
        </p:txBody>
      </p:sp>
      <p:sp>
        <p:nvSpPr>
          <p:cNvPr id="3" name="Zástupný obsah 2">
            <a:extLst>
              <a:ext uri="{FF2B5EF4-FFF2-40B4-BE49-F238E27FC236}">
                <a16:creationId xmlns:a16="http://schemas.microsoft.com/office/drawing/2014/main" id="{6B42B66E-BC5F-480A-A6D5-4D46E70C3F4D}"/>
              </a:ext>
            </a:extLst>
          </p:cNvPr>
          <p:cNvSpPr>
            <a:spLocks noGrp="1"/>
          </p:cNvSpPr>
          <p:nvPr>
            <p:ph idx="1"/>
          </p:nvPr>
        </p:nvSpPr>
        <p:spPr/>
        <p:txBody>
          <a:bodyPr>
            <a:normAutofit fontScale="92500" lnSpcReduction="20000"/>
          </a:bodyPr>
          <a:lstStyle/>
          <a:p>
            <a:r>
              <a:rPr lang="cs-CZ" dirty="0"/>
              <a:t>Vrchní velitel byl snad volen těsně před bitvou  - </a:t>
            </a:r>
            <a:r>
              <a:rPr lang="cs-CZ" sz="1900" i="1" dirty="0">
                <a:effectLst/>
                <a:ea typeface="Calibri" panose="020F0502020204030204" pitchFamily="34" charset="0"/>
                <a:cs typeface="Times New Roman" panose="02020603050405020304" pitchFamily="18" charset="0"/>
              </a:rPr>
              <a:t>„Ó hrdinové, vyslechli jste </a:t>
            </a:r>
            <a:r>
              <a:rPr lang="cs-CZ" sz="1900" i="1" dirty="0" err="1">
                <a:effectLst/>
                <a:ea typeface="Calibri" panose="020F0502020204030204" pitchFamily="34" charset="0"/>
                <a:cs typeface="Times New Roman" panose="02020603050405020304" pitchFamily="18" charset="0"/>
              </a:rPr>
              <a:t>Krišnova</a:t>
            </a:r>
            <a:r>
              <a:rPr lang="cs-CZ" sz="1900" i="1" dirty="0">
                <a:effectLst/>
                <a:ea typeface="Calibri" panose="020F0502020204030204" pitchFamily="34" charset="0"/>
                <a:cs typeface="Times New Roman" panose="02020603050405020304" pitchFamily="18" charset="0"/>
              </a:rPr>
              <a:t> slova. Ted nám již zbývá jen připravit naše vojska na válku. Nadešel čas vybrat generála, který bude velet celé naší armádě…“							</a:t>
            </a:r>
            <a:r>
              <a:rPr lang="cs-CZ" sz="1900" i="1" dirty="0"/>
              <a:t>Mahábhárata</a:t>
            </a:r>
          </a:p>
          <a:p>
            <a:r>
              <a:rPr lang="cs-CZ" dirty="0"/>
              <a:t>Velitel pak vybíral vhodné místo ke svedení bitvy</a:t>
            </a:r>
          </a:p>
          <a:p>
            <a:r>
              <a:rPr lang="cs-CZ" dirty="0"/>
              <a:t>Konání určitých rituálů či obětí před bitvou – královský obětník </a:t>
            </a:r>
            <a:r>
              <a:rPr lang="cs-CZ" b="1" dirty="0" err="1"/>
              <a:t>purohita</a:t>
            </a:r>
            <a:endParaRPr lang="cs-CZ" b="1" dirty="0"/>
          </a:p>
          <a:p>
            <a:pPr lvl="1"/>
            <a:r>
              <a:rPr lang="cs-CZ" sz="1900" dirty="0"/>
              <a:t>takovým obřadem mohlo být potvrzení volby generála, kterému byla pomazána hlava posvátnou vodou</a:t>
            </a:r>
            <a:endParaRPr lang="cs-CZ" sz="1900" b="1" dirty="0"/>
          </a:p>
          <a:p>
            <a:r>
              <a:rPr lang="cs-CZ" dirty="0"/>
              <a:t>Král či vojenský velitel pronášeli také povzbuzující řeč před bitvou</a:t>
            </a:r>
          </a:p>
          <a:p>
            <a:r>
              <a:rPr lang="cs-CZ" dirty="0"/>
              <a:t>Zpívaly se hymny za doprovodu bubnů – </a:t>
            </a:r>
            <a:r>
              <a:rPr lang="cs-CZ" b="1" dirty="0" err="1"/>
              <a:t>dundubhi</a:t>
            </a:r>
            <a:r>
              <a:rPr lang="cs-CZ" dirty="0"/>
              <a:t>, </a:t>
            </a:r>
            <a:r>
              <a:rPr lang="cs-CZ" b="1" dirty="0" err="1"/>
              <a:t>bakura</a:t>
            </a:r>
            <a:endParaRPr lang="cs-CZ" b="1" dirty="0"/>
          </a:p>
          <a:p>
            <a:r>
              <a:rPr lang="cs-CZ" dirty="0"/>
              <a:t>Nemáme specifické popisy bojové strategie – v počátcích asi víc individuální boj, později snad nějaká větší taktika pod rozkazy velitel, kteří veleli menším vojenským oddílům</a:t>
            </a:r>
          </a:p>
          <a:p>
            <a:r>
              <a:rPr lang="cs-CZ" dirty="0"/>
              <a:t>Během boje hrály určitou roli zvukové signály, které sloužily k udávání rozkazů pro přesunu oddílů</a:t>
            </a:r>
          </a:p>
          <a:p>
            <a:endParaRPr lang="cs-CZ" dirty="0"/>
          </a:p>
        </p:txBody>
      </p:sp>
    </p:spTree>
    <p:extLst>
      <p:ext uri="{BB962C8B-B14F-4D97-AF65-F5344CB8AC3E}">
        <p14:creationId xmlns:p14="http://schemas.microsoft.com/office/powerpoint/2010/main" val="1511205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83F536-5372-4605-B023-10BBB68FB973}"/>
              </a:ext>
            </a:extLst>
          </p:cNvPr>
          <p:cNvSpPr>
            <a:spLocks noGrp="1"/>
          </p:cNvSpPr>
          <p:nvPr>
            <p:ph type="title"/>
          </p:nvPr>
        </p:nvSpPr>
        <p:spPr/>
        <p:txBody>
          <a:bodyPr/>
          <a:lstStyle/>
          <a:p>
            <a:r>
              <a:rPr lang="cs-CZ" b="1" dirty="0"/>
              <a:t>Bitva u </a:t>
            </a:r>
            <a:r>
              <a:rPr lang="cs-CZ" b="1" dirty="0" err="1"/>
              <a:t>Hydaspés</a:t>
            </a:r>
            <a:r>
              <a:rPr lang="cs-CZ" b="1" dirty="0"/>
              <a:t> 326 př. Kr.</a:t>
            </a:r>
          </a:p>
        </p:txBody>
      </p:sp>
      <p:pic>
        <p:nvPicPr>
          <p:cNvPr id="5" name="Zástupný obsah 4">
            <a:extLst>
              <a:ext uri="{FF2B5EF4-FFF2-40B4-BE49-F238E27FC236}">
                <a16:creationId xmlns:a16="http://schemas.microsoft.com/office/drawing/2014/main" id="{331AF7BE-9DF9-412C-A13F-52D1D80FEB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35217" y="1526349"/>
            <a:ext cx="6339026" cy="4811338"/>
          </a:xfrm>
        </p:spPr>
      </p:pic>
      <p:pic>
        <p:nvPicPr>
          <p:cNvPr id="4" name="Obrázek 3">
            <a:extLst>
              <a:ext uri="{FF2B5EF4-FFF2-40B4-BE49-F238E27FC236}">
                <a16:creationId xmlns:a16="http://schemas.microsoft.com/office/drawing/2014/main" id="{B009BF27-AF01-4A1F-A860-B73CFAE3C7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142" y="1454764"/>
            <a:ext cx="4104632" cy="5118847"/>
          </a:xfrm>
          <a:prstGeom prst="rect">
            <a:avLst/>
          </a:prstGeom>
        </p:spPr>
      </p:pic>
    </p:spTree>
    <p:extLst>
      <p:ext uri="{BB962C8B-B14F-4D97-AF65-F5344CB8AC3E}">
        <p14:creationId xmlns:p14="http://schemas.microsoft.com/office/powerpoint/2010/main" val="1722087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DBB80CAA-973F-4DC8-9408-61CE950B30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3222" y="643466"/>
            <a:ext cx="7345555" cy="5571067"/>
          </a:xfrm>
          <a:prstGeom prst="rect">
            <a:avLst/>
          </a:prstGeom>
        </p:spPr>
      </p:pic>
    </p:spTree>
    <p:extLst>
      <p:ext uri="{BB962C8B-B14F-4D97-AF65-F5344CB8AC3E}">
        <p14:creationId xmlns:p14="http://schemas.microsoft.com/office/powerpoint/2010/main" val="3506063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4F23F6C3-B782-499F-A23B-E66FE2F66BF9}"/>
              </a:ext>
            </a:extLst>
          </p:cNvPr>
          <p:cNvSpPr>
            <a:spLocks noGrp="1"/>
          </p:cNvSpPr>
          <p:nvPr>
            <p:ph idx="1"/>
          </p:nvPr>
        </p:nvSpPr>
        <p:spPr>
          <a:xfrm>
            <a:off x="838200" y="408374"/>
            <a:ext cx="10515600" cy="5768590"/>
          </a:xfrm>
        </p:spPr>
        <p:txBody>
          <a:bodyPr/>
          <a:lstStyle/>
          <a:p>
            <a:pPr marL="0" indent="0">
              <a:buNone/>
            </a:pPr>
            <a:r>
              <a:rPr lang="cs-CZ" sz="2800" dirty="0">
                <a:effectLst/>
                <a:ea typeface="Calibri" panose="020F0502020204030204" pitchFamily="34" charset="0"/>
              </a:rPr>
              <a:t>Velikost jednotlivých vojsk</a:t>
            </a:r>
          </a:p>
          <a:p>
            <a:r>
              <a:rPr lang="cs-CZ" sz="2800" dirty="0" err="1">
                <a:effectLst/>
                <a:ea typeface="Calibri" panose="020F0502020204030204" pitchFamily="34" charset="0"/>
              </a:rPr>
              <a:t>Pórovo</a:t>
            </a:r>
            <a:r>
              <a:rPr lang="cs-CZ" sz="2800" dirty="0">
                <a:effectLst/>
                <a:ea typeface="Calibri" panose="020F0502020204030204" pitchFamily="34" charset="0"/>
              </a:rPr>
              <a:t> vojsko - 4000 jezdců, 300 - 1000 vozů, 85 - 200 slonů a 30 000 – 5 0000 pěšáků</a:t>
            </a:r>
          </a:p>
          <a:p>
            <a:r>
              <a:rPr lang="cs-CZ" sz="2800" dirty="0"/>
              <a:t>Alexandrovo vojsko – 40 000 pěchota, 5000 – 7000 jezdců</a:t>
            </a:r>
          </a:p>
          <a:p>
            <a:pPr marL="0" indent="0">
              <a:buNone/>
            </a:pPr>
            <a:r>
              <a:rPr lang="cs-CZ" dirty="0"/>
              <a:t>Výsledek bitvy</a:t>
            </a:r>
          </a:p>
          <a:p>
            <a:r>
              <a:rPr lang="cs-CZ" dirty="0"/>
              <a:t>V bitvě se ukázal lepší výcvik makedonských jezdců a výborná Alexandrova strategie</a:t>
            </a:r>
          </a:p>
          <a:p>
            <a:r>
              <a:rPr lang="cs-CZ" dirty="0"/>
              <a:t>Také jistá neužitečnost (těžkopádnost) indických vozů, které již v tomto období ztratily na svém významu a byly nahrazeny slony jakožto hlavní vojenskou silou a vojenským prostředkem králů a šlechty</a:t>
            </a:r>
          </a:p>
          <a:p>
            <a:pPr marL="0" indent="0">
              <a:buNone/>
            </a:pPr>
            <a:r>
              <a:rPr lang="cs-CZ" sz="1800" i="1" dirty="0">
                <a:effectLst/>
                <a:latin typeface="Times New Roman" panose="02020603050405020304" pitchFamily="18" charset="0"/>
                <a:ea typeface="Calibri" panose="020F0502020204030204" pitchFamily="34" charset="0"/>
                <a:cs typeface="Times New Roman" panose="02020603050405020304" pitchFamily="18" charset="0"/>
              </a:rPr>
              <a:t>„Do rukou Makedoňanů padly válečné vozy i s koňmi, protože se při ústupu ukázaly příliš těžké a v samém boji na blátivém terénu nepoužitelné.“							</a:t>
            </a:r>
            <a:r>
              <a:rPr lang="cs-CZ" sz="1800" i="1" dirty="0" err="1">
                <a:effectLst/>
                <a:latin typeface="Times New Roman" panose="02020603050405020304" pitchFamily="18" charset="0"/>
                <a:ea typeface="Calibri" panose="020F0502020204030204" pitchFamily="34" charset="0"/>
                <a:cs typeface="Times New Roman" panose="02020603050405020304" pitchFamily="18" charset="0"/>
              </a:rPr>
              <a:t>Arr</a:t>
            </a:r>
            <a:r>
              <a:rPr lang="cs-CZ" sz="1800" i="1" dirty="0">
                <a:effectLst/>
                <a:latin typeface="Times New Roman" panose="02020603050405020304" pitchFamily="18" charset="0"/>
                <a:ea typeface="Calibri" panose="020F0502020204030204" pitchFamily="34" charset="0"/>
                <a:cs typeface="Times New Roman" panose="02020603050405020304" pitchFamily="18" charset="0"/>
              </a:rPr>
              <a:t>. V.15</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2889833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01DF80-BADB-4434-99DB-A33E371909BA}"/>
              </a:ext>
            </a:extLst>
          </p:cNvPr>
          <p:cNvSpPr>
            <a:spLocks noGrp="1"/>
          </p:cNvSpPr>
          <p:nvPr>
            <p:ph type="title"/>
          </p:nvPr>
        </p:nvSpPr>
        <p:spPr/>
        <p:txBody>
          <a:bodyPr>
            <a:normAutofit/>
          </a:bodyPr>
          <a:lstStyle/>
          <a:p>
            <a:r>
              <a:rPr lang="cs-CZ" sz="4000" dirty="0"/>
              <a:t>Vojenství za vlády dynastie </a:t>
            </a:r>
            <a:r>
              <a:rPr lang="cs-CZ" sz="4000" dirty="0" err="1"/>
              <a:t>Maurjů</a:t>
            </a:r>
            <a:r>
              <a:rPr lang="cs-CZ" sz="4000" dirty="0"/>
              <a:t> asi 323 – 184 př. n. l.</a:t>
            </a:r>
          </a:p>
        </p:txBody>
      </p:sp>
      <p:pic>
        <p:nvPicPr>
          <p:cNvPr id="5" name="Zástupný obsah 4" descr="Obsah obrázku mapa&#10;&#10;Popis byl vytvořen automaticky">
            <a:extLst>
              <a:ext uri="{FF2B5EF4-FFF2-40B4-BE49-F238E27FC236}">
                <a16:creationId xmlns:a16="http://schemas.microsoft.com/office/drawing/2014/main" id="{AA8A8490-C816-411F-A9CF-D06BDAB7DD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780802"/>
            <a:ext cx="4989729" cy="4351338"/>
          </a:xfrm>
        </p:spPr>
      </p:pic>
      <p:sp>
        <p:nvSpPr>
          <p:cNvPr id="6" name="TextovéPole 5">
            <a:extLst>
              <a:ext uri="{FF2B5EF4-FFF2-40B4-BE49-F238E27FC236}">
                <a16:creationId xmlns:a16="http://schemas.microsoft.com/office/drawing/2014/main" id="{AC88F82C-F33A-45D0-BC33-D492B579254C}"/>
              </a:ext>
            </a:extLst>
          </p:cNvPr>
          <p:cNvSpPr txBox="1"/>
          <p:nvPr/>
        </p:nvSpPr>
        <p:spPr>
          <a:xfrm>
            <a:off x="6551811" y="1780802"/>
            <a:ext cx="4546842" cy="4801314"/>
          </a:xfrm>
          <a:prstGeom prst="rect">
            <a:avLst/>
          </a:prstGeom>
          <a:noFill/>
        </p:spPr>
        <p:txBody>
          <a:bodyPr wrap="square">
            <a:spAutoFit/>
          </a:bodyPr>
          <a:lstStyle/>
          <a:p>
            <a:r>
              <a:rPr lang="cs-CZ" dirty="0"/>
              <a:t>- Postavení krále se oproti védskému období změnilo – již není omezený kmenovou radou, královský titul se stává dědičným</a:t>
            </a:r>
          </a:p>
          <a:p>
            <a:r>
              <a:rPr lang="cs-CZ" sz="1800" dirty="0"/>
              <a:t>- Sám král pochází </a:t>
            </a:r>
            <a:r>
              <a:rPr lang="cs-CZ" dirty="0"/>
              <a:t>z </a:t>
            </a:r>
            <a:r>
              <a:rPr lang="cs-CZ" b="1" dirty="0" err="1"/>
              <a:t>kšatrijské</a:t>
            </a:r>
            <a:r>
              <a:rPr lang="cs-CZ" dirty="0"/>
              <a:t> vrstvy</a:t>
            </a:r>
          </a:p>
          <a:p>
            <a:r>
              <a:rPr lang="cs-CZ" sz="1800" dirty="0"/>
              <a:t>- Není faktickým vlastníkem půdy ve své říši, ale jako ochránce svých obyvatel je oprávněn od nich vybírat dávky</a:t>
            </a:r>
          </a:p>
          <a:p>
            <a:r>
              <a:rPr lang="cs-CZ" dirty="0"/>
              <a:t>- Kolem panovníka se vytvořila ministerská rada – </a:t>
            </a:r>
            <a:r>
              <a:rPr lang="cs-CZ" b="1" dirty="0" err="1"/>
              <a:t>mantri-parišad</a:t>
            </a:r>
            <a:r>
              <a:rPr lang="cs-CZ" dirty="0"/>
              <a:t>, která zaujímá stanoviska v otázkách státní správy, ale rozhodující pravomoc má sám král</a:t>
            </a:r>
            <a:endParaRPr lang="cs-CZ" sz="1800" b="1" dirty="0"/>
          </a:p>
          <a:p>
            <a:r>
              <a:rPr lang="cs-CZ" dirty="0"/>
              <a:t>- Celá země je rozdělena na několik správních celků, v jejichž čele stojí buď guvernér z královské rodiny (</a:t>
            </a:r>
            <a:r>
              <a:rPr lang="cs-CZ" b="1" dirty="0" err="1"/>
              <a:t>kumára</a:t>
            </a:r>
            <a:r>
              <a:rPr lang="cs-CZ" dirty="0"/>
              <a:t> – princ) nebo místní náčelník, který zná lepe místní poměry</a:t>
            </a:r>
            <a:endParaRPr lang="cs-CZ" sz="1800" dirty="0"/>
          </a:p>
          <a:p>
            <a:endParaRPr lang="cs-CZ" sz="1800" dirty="0"/>
          </a:p>
          <a:p>
            <a:endParaRPr lang="cs-CZ" sz="1800" dirty="0"/>
          </a:p>
        </p:txBody>
      </p:sp>
    </p:spTree>
    <p:extLst>
      <p:ext uri="{BB962C8B-B14F-4D97-AF65-F5344CB8AC3E}">
        <p14:creationId xmlns:p14="http://schemas.microsoft.com/office/powerpoint/2010/main" val="2537996081"/>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1028</TotalTime>
  <Words>6228</Words>
  <Application>Microsoft Office PowerPoint</Application>
  <PresentationFormat>Širokoúhlá obrazovka</PresentationFormat>
  <Paragraphs>251</Paragraphs>
  <Slides>44</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44</vt:i4>
      </vt:variant>
    </vt:vector>
  </HeadingPairs>
  <TitlesOfParts>
    <vt:vector size="50" baseType="lpstr">
      <vt:lpstr>Arial</vt:lpstr>
      <vt:lpstr>Calibri</vt:lpstr>
      <vt:lpstr>Calibri Light</vt:lpstr>
      <vt:lpstr>libre baskerville</vt:lpstr>
      <vt:lpstr>Times New Roman</vt:lpstr>
      <vt:lpstr>Motiv Office</vt:lpstr>
      <vt:lpstr>Vojenství starověké Indie</vt:lpstr>
      <vt:lpstr>Prameny</vt:lpstr>
      <vt:lpstr>Védské období cca. 1500-500 př. n. l.</vt:lpstr>
      <vt:lpstr>Prezentace aplikace PowerPoint</vt:lpstr>
      <vt:lpstr>Přípravy konané před bitvou</vt:lpstr>
      <vt:lpstr>Bitva u Hydaspés 326 př. Kr.</vt:lpstr>
      <vt:lpstr>Prezentace aplikace PowerPoint</vt:lpstr>
      <vt:lpstr>Prezentace aplikace PowerPoint</vt:lpstr>
      <vt:lpstr>Vojenství za vlády dynastie Maurjů asi 323 – 184 př. n. l.</vt:lpstr>
      <vt:lpstr>Prezentace aplikace PowerPoint</vt:lpstr>
      <vt:lpstr>Ašóka</vt:lpstr>
      <vt:lpstr>Dobytí Kalingy a hlásání dharmy</vt:lpstr>
      <vt:lpstr>Dharma</vt:lpstr>
      <vt:lpstr>Indická armáda a její jednotlivé složky</vt:lpstr>
      <vt:lpstr>Obecná charakteristika</vt:lpstr>
      <vt:lpstr>Královské strážkyně</vt:lpstr>
      <vt:lpstr>Pěchota</vt:lpstr>
      <vt:lpstr>Výstroj a výzbroj</vt:lpstr>
      <vt:lpstr>Lučištníci</vt:lpstr>
      <vt:lpstr>Jízda (kulam)</vt:lpstr>
      <vt:lpstr>Prezentace aplikace PowerPoint</vt:lpstr>
      <vt:lpstr>Čandragupta II. (vládl 375 – 415 n. l.)</vt:lpstr>
      <vt:lpstr>Prezentace aplikace PowerPoint</vt:lpstr>
      <vt:lpstr>Vozatajstvo</vt:lpstr>
      <vt:lpstr>Prezentace aplikace PowerPoint</vt:lpstr>
      <vt:lpstr>Výbava vozů</vt:lpstr>
      <vt:lpstr>Počty bojovníků a koní</vt:lpstr>
      <vt:lpstr>Typy vozů</vt:lpstr>
      <vt:lpstr>Sloni</vt:lpstr>
      <vt:lpstr>Výhody slonů v armádě</vt:lpstr>
      <vt:lpstr>Nevýhody slonů v armádě</vt:lpstr>
      <vt:lpstr>Úkoly a činnosti slonů v armádě</vt:lpstr>
      <vt:lpstr>Vybavení slonů</vt:lpstr>
      <vt:lpstr>Howdah</vt:lpstr>
      <vt:lpstr>Bojovníci na slonech</vt:lpstr>
      <vt:lpstr>Výchova</vt:lpstr>
      <vt:lpstr>Odchyt</vt:lpstr>
      <vt:lpstr>Vojsko na bojišti</vt:lpstr>
      <vt:lpstr>Uspořádání vojska</vt:lpstr>
      <vt:lpstr>Vojenská taktika</vt:lpstr>
      <vt:lpstr>Prezentace aplikace PowerPoint</vt:lpstr>
      <vt:lpstr>Prezentace aplikace PowerPoint</vt:lpstr>
      <vt:lpstr>Vojenský tábor</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Vojenství starověké Indie</dc:title>
  <dc:creator>Jakub Knobloch</dc:creator>
  <cp:lastModifiedBy>Jakub Knobloch</cp:lastModifiedBy>
  <cp:revision>126</cp:revision>
  <dcterms:created xsi:type="dcterms:W3CDTF">2021-04-13T08:57:21Z</dcterms:created>
  <dcterms:modified xsi:type="dcterms:W3CDTF">2021-06-04T09:03:22Z</dcterms:modified>
</cp:coreProperties>
</file>