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7" r:id="rId1"/>
  </p:sldMasterIdLst>
  <p:notesMasterIdLst>
    <p:notesMasterId r:id="rId57"/>
  </p:notesMasterIdLst>
  <p:sldIdLst>
    <p:sldId id="256" r:id="rId2"/>
    <p:sldId id="361" r:id="rId3"/>
    <p:sldId id="390" r:id="rId4"/>
    <p:sldId id="391" r:id="rId5"/>
    <p:sldId id="392" r:id="rId6"/>
    <p:sldId id="388" r:id="rId7"/>
    <p:sldId id="389" r:id="rId8"/>
    <p:sldId id="358" r:id="rId9"/>
    <p:sldId id="359" r:id="rId10"/>
    <p:sldId id="362" r:id="rId11"/>
    <p:sldId id="360" r:id="rId12"/>
    <p:sldId id="314" r:id="rId13"/>
    <p:sldId id="318" r:id="rId14"/>
    <p:sldId id="315" r:id="rId15"/>
    <p:sldId id="354" r:id="rId16"/>
    <p:sldId id="355" r:id="rId17"/>
    <p:sldId id="356" r:id="rId18"/>
    <p:sldId id="357" r:id="rId19"/>
    <p:sldId id="286" r:id="rId20"/>
    <p:sldId id="363" r:id="rId21"/>
    <p:sldId id="261" r:id="rId22"/>
    <p:sldId id="276" r:id="rId23"/>
    <p:sldId id="279" r:id="rId24"/>
    <p:sldId id="290" r:id="rId25"/>
    <p:sldId id="274" r:id="rId26"/>
    <p:sldId id="293" r:id="rId27"/>
    <p:sldId id="364" r:id="rId28"/>
    <p:sldId id="319" r:id="rId29"/>
    <p:sldId id="393" r:id="rId30"/>
    <p:sldId id="303" r:id="rId31"/>
    <p:sldId id="302" r:id="rId32"/>
    <p:sldId id="387" r:id="rId33"/>
    <p:sldId id="312" r:id="rId34"/>
    <p:sldId id="365" r:id="rId35"/>
    <p:sldId id="311" r:id="rId36"/>
    <p:sldId id="367" r:id="rId37"/>
    <p:sldId id="366" r:id="rId38"/>
    <p:sldId id="377" r:id="rId39"/>
    <p:sldId id="379" r:id="rId40"/>
    <p:sldId id="378" r:id="rId41"/>
    <p:sldId id="380" r:id="rId42"/>
    <p:sldId id="368" r:id="rId43"/>
    <p:sldId id="369" r:id="rId44"/>
    <p:sldId id="370" r:id="rId45"/>
    <p:sldId id="372" r:id="rId46"/>
    <p:sldId id="373" r:id="rId47"/>
    <p:sldId id="374" r:id="rId48"/>
    <p:sldId id="386" r:id="rId49"/>
    <p:sldId id="375" r:id="rId50"/>
    <p:sldId id="376" r:id="rId51"/>
    <p:sldId id="381" r:id="rId52"/>
    <p:sldId id="382" r:id="rId53"/>
    <p:sldId id="383" r:id="rId54"/>
    <p:sldId id="384" r:id="rId55"/>
    <p:sldId id="385" r:id="rId56"/>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376A90-DBAE-F64E-B748-F0B04976EDDD}" v="5" dt="2023-05-18T09:34:38.0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26"/>
    <p:restoredTop sz="94694"/>
  </p:normalViewPr>
  <p:slideViewPr>
    <p:cSldViewPr>
      <p:cViewPr varScale="1">
        <p:scale>
          <a:sx n="117" d="100"/>
          <a:sy n="117" d="100"/>
        </p:scale>
        <p:origin x="2008"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59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5250123-E166-48BD-AC83-14DEE88E98E9}"/>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b="0" i="0">
                <a:latin typeface="Calisto MT" panose="02040603050505030304" pitchFamily="18" charset="77"/>
                <a:ea typeface="+mn-ea"/>
                <a:cs typeface="+mn-cs"/>
              </a:defRPr>
            </a:lvl1pPr>
          </a:lstStyle>
          <a:p>
            <a:pPr>
              <a:defRPr/>
            </a:pPr>
            <a:endParaRPr lang="en-GB" dirty="0"/>
          </a:p>
        </p:txBody>
      </p:sp>
      <p:sp>
        <p:nvSpPr>
          <p:cNvPr id="3" name="Date Placeholder 2">
            <a:extLst>
              <a:ext uri="{FF2B5EF4-FFF2-40B4-BE49-F238E27FC236}">
                <a16:creationId xmlns:a16="http://schemas.microsoft.com/office/drawing/2014/main" id="{E49E208C-7715-4AF0-8E9D-81A9CFFEB1D3}"/>
              </a:ext>
            </a:extLst>
          </p:cNvPr>
          <p:cNvSpPr>
            <a:spLocks noGrp="1"/>
          </p:cNvSpPr>
          <p:nvPr>
            <p:ph type="dt" idx="1"/>
          </p:nvPr>
        </p:nvSpPr>
        <p:spPr>
          <a:xfrm>
            <a:off x="5179484" y="0"/>
            <a:ext cx="3962400" cy="342900"/>
          </a:xfrm>
          <a:prstGeom prst="rect">
            <a:avLst/>
          </a:prstGeom>
        </p:spPr>
        <p:txBody>
          <a:bodyPr vert="horz" wrap="square" lIns="91440" tIns="45720" rIns="91440" bIns="45720" numCol="1" anchor="t" anchorCtr="0" compatLnSpc="1">
            <a:prstTxWarp prst="textNoShape">
              <a:avLst/>
            </a:prstTxWarp>
          </a:bodyPr>
          <a:lstStyle>
            <a:lvl1pPr algn="r">
              <a:defRPr sz="1200" b="0" i="0">
                <a:latin typeface="Calisto MT" panose="02040603050505030304" pitchFamily="18" charset="77"/>
              </a:defRPr>
            </a:lvl1pPr>
          </a:lstStyle>
          <a:p>
            <a:fld id="{3625F691-950F-42FF-BCF3-B89708532E10}" type="datetimeFigureOut">
              <a:rPr lang="en-GB" altLang="en-US" smtClean="0"/>
              <a:pPr/>
              <a:t>18/05/2023</a:t>
            </a:fld>
            <a:endParaRPr lang="en-GB" altLang="en-US" dirty="0"/>
          </a:p>
        </p:txBody>
      </p:sp>
      <p:sp>
        <p:nvSpPr>
          <p:cNvPr id="4" name="Slide Image Placeholder 3">
            <a:extLst>
              <a:ext uri="{FF2B5EF4-FFF2-40B4-BE49-F238E27FC236}">
                <a16:creationId xmlns:a16="http://schemas.microsoft.com/office/drawing/2014/main" id="{509AE32A-B5CE-4429-B6B8-7BE0F79F120F}"/>
              </a:ext>
            </a:extLst>
          </p:cNvPr>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GB" noProof="0" dirty="0"/>
          </a:p>
        </p:txBody>
      </p:sp>
      <p:sp>
        <p:nvSpPr>
          <p:cNvPr id="5" name="Notes Placeholder 4">
            <a:extLst>
              <a:ext uri="{FF2B5EF4-FFF2-40B4-BE49-F238E27FC236}">
                <a16:creationId xmlns:a16="http://schemas.microsoft.com/office/drawing/2014/main" id="{00E0234B-0620-486A-8B81-2B58451CA841}"/>
              </a:ext>
            </a:extLst>
          </p:cNvPr>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6" name="Footer Placeholder 5">
            <a:extLst>
              <a:ext uri="{FF2B5EF4-FFF2-40B4-BE49-F238E27FC236}">
                <a16:creationId xmlns:a16="http://schemas.microsoft.com/office/drawing/2014/main" id="{A17771FE-7DFC-46AC-AA03-FB765B7D52BD}"/>
              </a:ext>
            </a:extLst>
          </p:cNvPr>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b="0" i="0">
                <a:latin typeface="Calisto MT" panose="02040603050505030304" pitchFamily="18" charset="77"/>
                <a:ea typeface="+mn-ea"/>
                <a:cs typeface="+mn-cs"/>
              </a:defRPr>
            </a:lvl1pPr>
          </a:lstStyle>
          <a:p>
            <a:pPr>
              <a:defRPr/>
            </a:pPr>
            <a:endParaRPr lang="en-GB" dirty="0"/>
          </a:p>
        </p:txBody>
      </p:sp>
      <p:sp>
        <p:nvSpPr>
          <p:cNvPr id="7" name="Slide Number Placeholder 6">
            <a:extLst>
              <a:ext uri="{FF2B5EF4-FFF2-40B4-BE49-F238E27FC236}">
                <a16:creationId xmlns:a16="http://schemas.microsoft.com/office/drawing/2014/main" id="{6863125D-7480-4135-B5FF-96827EA8BEE9}"/>
              </a:ext>
            </a:extLst>
          </p:cNvPr>
          <p:cNvSpPr>
            <a:spLocks noGrp="1"/>
          </p:cNvSpPr>
          <p:nvPr>
            <p:ph type="sldNum" sz="quarter" idx="5"/>
          </p:nvPr>
        </p:nvSpPr>
        <p:spPr>
          <a:xfrm>
            <a:off x="5179484" y="6513910"/>
            <a:ext cx="3962400" cy="342900"/>
          </a:xfrm>
          <a:prstGeom prst="rect">
            <a:avLst/>
          </a:prstGeom>
        </p:spPr>
        <p:txBody>
          <a:bodyPr vert="horz" wrap="square" lIns="91440" tIns="45720" rIns="91440" bIns="45720" numCol="1" anchor="b" anchorCtr="0" compatLnSpc="1">
            <a:prstTxWarp prst="textNoShape">
              <a:avLst/>
            </a:prstTxWarp>
          </a:bodyPr>
          <a:lstStyle>
            <a:lvl1pPr algn="r">
              <a:defRPr sz="1200" b="0" i="0">
                <a:latin typeface="Calisto MT" panose="02040603050505030304" pitchFamily="18" charset="77"/>
              </a:defRPr>
            </a:lvl1pPr>
          </a:lstStyle>
          <a:p>
            <a:fld id="{44A86842-14B6-4863-90AD-923BBC170EEB}" type="slidenum">
              <a:rPr lang="en-GB" altLang="en-US" smtClean="0"/>
              <a:pPr/>
              <a:t>‹#›</a:t>
            </a:fld>
            <a:endParaRPr lang="en-GB"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0" i="0" kern="1200">
        <a:solidFill>
          <a:schemeClr val="tx1"/>
        </a:solidFill>
        <a:latin typeface="Calisto MT" panose="02040603050505030304" pitchFamily="18" charset="77"/>
        <a:ea typeface="MS PGothic" panose="020B0600070205080204" pitchFamily="34" charset="-128"/>
        <a:cs typeface="ＭＳ Ｐゴシック" charset="0"/>
      </a:defRPr>
    </a:lvl1pPr>
    <a:lvl2pPr marL="457200" algn="l" rtl="0" eaLnBrk="0" fontAlgn="base" hangingPunct="0">
      <a:spcBef>
        <a:spcPct val="30000"/>
      </a:spcBef>
      <a:spcAft>
        <a:spcPct val="0"/>
      </a:spcAft>
      <a:defRPr sz="1200" b="0" i="0" kern="1200">
        <a:solidFill>
          <a:schemeClr val="tx1"/>
        </a:solidFill>
        <a:latin typeface="Calisto MT" panose="02040603050505030304" pitchFamily="18" charset="77"/>
        <a:ea typeface="MS PGothic" panose="020B0600070205080204" pitchFamily="34" charset="-128"/>
        <a:cs typeface="+mn-cs"/>
      </a:defRPr>
    </a:lvl2pPr>
    <a:lvl3pPr marL="914400" algn="l" rtl="0" eaLnBrk="0" fontAlgn="base" hangingPunct="0">
      <a:spcBef>
        <a:spcPct val="30000"/>
      </a:spcBef>
      <a:spcAft>
        <a:spcPct val="0"/>
      </a:spcAft>
      <a:defRPr sz="1200" b="0" i="0" kern="1200">
        <a:solidFill>
          <a:schemeClr val="tx1"/>
        </a:solidFill>
        <a:latin typeface="Calisto MT" panose="02040603050505030304" pitchFamily="18" charset="77"/>
        <a:ea typeface="MS PGothic" panose="020B0600070205080204" pitchFamily="34" charset="-128"/>
        <a:cs typeface="+mn-cs"/>
      </a:defRPr>
    </a:lvl3pPr>
    <a:lvl4pPr marL="1371600" algn="l" rtl="0" eaLnBrk="0" fontAlgn="base" hangingPunct="0">
      <a:spcBef>
        <a:spcPct val="30000"/>
      </a:spcBef>
      <a:spcAft>
        <a:spcPct val="0"/>
      </a:spcAft>
      <a:defRPr sz="1200" b="0" i="0" kern="1200">
        <a:solidFill>
          <a:schemeClr val="tx1"/>
        </a:solidFill>
        <a:latin typeface="Calisto MT" panose="02040603050505030304" pitchFamily="18" charset="77"/>
        <a:ea typeface="MS PGothic" panose="020B0600070205080204" pitchFamily="34" charset="-128"/>
        <a:cs typeface="+mn-cs"/>
      </a:defRPr>
    </a:lvl4pPr>
    <a:lvl5pPr marL="1828800" algn="l" rtl="0" eaLnBrk="0" fontAlgn="base" hangingPunct="0">
      <a:spcBef>
        <a:spcPct val="30000"/>
      </a:spcBef>
      <a:spcAft>
        <a:spcPct val="0"/>
      </a:spcAft>
      <a:defRPr sz="1200" b="0" i="0" kern="1200">
        <a:solidFill>
          <a:schemeClr val="tx1"/>
        </a:solidFill>
        <a:latin typeface="Calisto MT" panose="02040603050505030304" pitchFamily="18" charset="77"/>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07D38592-1F34-401B-BD27-2BD3116FA49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1E25BCA8-3E0D-4E72-BFC1-6B0AA2540D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17411" name="Slide Number Placeholder 3">
            <a:extLst>
              <a:ext uri="{FF2B5EF4-FFF2-40B4-BE49-F238E27FC236}">
                <a16:creationId xmlns:a16="http://schemas.microsoft.com/office/drawing/2014/main" id="{479EF7FC-C53E-4338-93F6-49DF4610AEE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fld id="{B982BFD8-F391-4520-B7B4-C84B4AF711BD}" type="slidenum">
              <a:rPr lang="en-GB" altLang="en-US" sz="1200">
                <a:latin typeface="Calisto MT" panose="02040603050505030304" pitchFamily="18" charset="77"/>
              </a:rPr>
              <a:pPr/>
              <a:t>1</a:t>
            </a:fld>
            <a:endParaRPr lang="en-GB" altLang="en-US" sz="1200" dirty="0">
              <a:latin typeface="Calisto MT" panose="02040603050505030304" pitchFamily="18" charset="77"/>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79DD2F7C-EF44-4E7E-AC43-ED97CF319E9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99B01CDD-E2CE-4E26-A369-9582C9C4F7E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29699" name="Slide Number Placeholder 3">
            <a:extLst>
              <a:ext uri="{FF2B5EF4-FFF2-40B4-BE49-F238E27FC236}">
                <a16:creationId xmlns:a16="http://schemas.microsoft.com/office/drawing/2014/main" id="{508E8B15-1264-4347-AC42-517FE2B2F1B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fld id="{4C3C32EB-961C-492B-BFDD-E40C392A1DEC}" type="slidenum">
              <a:rPr lang="en-GB" altLang="en-US" sz="1200">
                <a:latin typeface="Calisto MT" panose="02040603050505030304" pitchFamily="18" charset="77"/>
              </a:rPr>
              <a:pPr/>
              <a:t>35</a:t>
            </a:fld>
            <a:endParaRPr lang="en-GB" altLang="en-US" sz="1200" dirty="0">
              <a:latin typeface="Calisto MT" panose="02040603050505030304" pitchFamily="18" charset="77"/>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1814CEB4-888C-40B1-8C5F-AEC2F83851E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a:extLst>
              <a:ext uri="{FF2B5EF4-FFF2-40B4-BE49-F238E27FC236}">
                <a16:creationId xmlns:a16="http://schemas.microsoft.com/office/drawing/2014/main" id="{55AF11A4-E700-43C8-B68E-C5D3AFBDD88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31747" name="Slide Number Placeholder 3">
            <a:extLst>
              <a:ext uri="{FF2B5EF4-FFF2-40B4-BE49-F238E27FC236}">
                <a16:creationId xmlns:a16="http://schemas.microsoft.com/office/drawing/2014/main" id="{217D39B7-D1D6-4EF6-9EFA-6C18C396EF7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fld id="{30CAC7A6-3CCC-41BC-92D5-9B648941A295}" type="slidenum">
              <a:rPr lang="en-GB" altLang="en-US" sz="1200">
                <a:latin typeface="Calisto MT" panose="02040603050505030304" pitchFamily="18" charset="77"/>
              </a:rPr>
              <a:pPr/>
              <a:t>12</a:t>
            </a:fld>
            <a:endParaRPr lang="en-GB" altLang="en-US" sz="1200" dirty="0">
              <a:latin typeface="Calisto MT" panose="02040603050505030304" pitchFamily="18" charset="77"/>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A9266AFB-A054-4B4B-8EAD-E8E0979E47B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a:extLst>
              <a:ext uri="{FF2B5EF4-FFF2-40B4-BE49-F238E27FC236}">
                <a16:creationId xmlns:a16="http://schemas.microsoft.com/office/drawing/2014/main" id="{47E4E3B4-2D72-4EE0-9313-1CE42CB8A1D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35843" name="Slide Number Placeholder 3">
            <a:extLst>
              <a:ext uri="{FF2B5EF4-FFF2-40B4-BE49-F238E27FC236}">
                <a16:creationId xmlns:a16="http://schemas.microsoft.com/office/drawing/2014/main" id="{080EEB3E-5C3C-4E43-A76A-C6D027DF48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fld id="{478EC88F-DDC5-4D0A-AD5A-568AB7D0DA6D}" type="slidenum">
              <a:rPr lang="en-GB" altLang="en-US" sz="1200">
                <a:latin typeface="Calisto MT" panose="02040603050505030304" pitchFamily="18" charset="77"/>
              </a:rPr>
              <a:pPr/>
              <a:t>13</a:t>
            </a:fld>
            <a:endParaRPr lang="en-GB" altLang="en-US" sz="1200" dirty="0">
              <a:latin typeface="Calisto MT" panose="02040603050505030304" pitchFamily="18" charset="77"/>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a:extLst>
              <a:ext uri="{FF2B5EF4-FFF2-40B4-BE49-F238E27FC236}">
                <a16:creationId xmlns:a16="http://schemas.microsoft.com/office/drawing/2014/main" id="{A0326690-BB7A-48D0-A09C-89DB2A5EAE5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0" name="Notes Placeholder 2">
            <a:extLst>
              <a:ext uri="{FF2B5EF4-FFF2-40B4-BE49-F238E27FC236}">
                <a16:creationId xmlns:a16="http://schemas.microsoft.com/office/drawing/2014/main" id="{EFEC811A-FA4B-447B-A3E5-73F6265417A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37891" name="Slide Number Placeholder 3">
            <a:extLst>
              <a:ext uri="{FF2B5EF4-FFF2-40B4-BE49-F238E27FC236}">
                <a16:creationId xmlns:a16="http://schemas.microsoft.com/office/drawing/2014/main" id="{6A0D7380-4D98-4D01-822A-CDB5D41FE18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fld id="{AE86D7B6-991B-43EC-9B40-BF777324F601}" type="slidenum">
              <a:rPr lang="en-GB" altLang="en-US" sz="1200">
                <a:latin typeface="Calisto MT" panose="02040603050505030304" pitchFamily="18" charset="77"/>
              </a:rPr>
              <a:pPr/>
              <a:t>14</a:t>
            </a:fld>
            <a:endParaRPr lang="en-GB" altLang="en-US" sz="1200" dirty="0">
              <a:latin typeface="Calisto MT" panose="02040603050505030304" pitchFamily="18" charset="77"/>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ACE7C80F-C555-4C96-94E8-F088CBE186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6" name="Notes Placeholder 2">
            <a:extLst>
              <a:ext uri="{FF2B5EF4-FFF2-40B4-BE49-F238E27FC236}">
                <a16:creationId xmlns:a16="http://schemas.microsoft.com/office/drawing/2014/main" id="{ACF7E83A-9D83-42AB-A9C6-4DFDF8C0D63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41987" name="Slide Number Placeholder 3">
            <a:extLst>
              <a:ext uri="{FF2B5EF4-FFF2-40B4-BE49-F238E27FC236}">
                <a16:creationId xmlns:a16="http://schemas.microsoft.com/office/drawing/2014/main" id="{D9A8C406-C228-407D-907A-4B1CB2419AC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fld id="{0FD8FBCE-E3CC-4ED3-B47A-17453BE33D14}" type="slidenum">
              <a:rPr lang="en-GB" altLang="en-US" sz="1200">
                <a:latin typeface="Calisto MT" panose="02040603050505030304" pitchFamily="18" charset="77"/>
              </a:rPr>
              <a:pPr/>
              <a:t>28</a:t>
            </a:fld>
            <a:endParaRPr lang="en-GB" altLang="en-US" sz="1200" dirty="0">
              <a:latin typeface="Calisto MT" panose="02040603050505030304" pitchFamily="18" charset="77"/>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a:extLst>
              <a:ext uri="{FF2B5EF4-FFF2-40B4-BE49-F238E27FC236}">
                <a16:creationId xmlns:a16="http://schemas.microsoft.com/office/drawing/2014/main" id="{28D35658-DF68-4E12-88E9-BF0EA94F7CE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8" name="Notes Placeholder 2">
            <a:extLst>
              <a:ext uri="{FF2B5EF4-FFF2-40B4-BE49-F238E27FC236}">
                <a16:creationId xmlns:a16="http://schemas.microsoft.com/office/drawing/2014/main" id="{2FCABF20-46D3-4A45-BFA3-BDC9012BD41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39939" name="Slide Number Placeholder 3">
            <a:extLst>
              <a:ext uri="{FF2B5EF4-FFF2-40B4-BE49-F238E27FC236}">
                <a16:creationId xmlns:a16="http://schemas.microsoft.com/office/drawing/2014/main" id="{F0941F73-B192-4BC8-B1F1-5E19277F069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fld id="{87AF99B3-729D-4CB1-8021-120B776EB65D}" type="slidenum">
              <a:rPr lang="en-GB" altLang="en-US" sz="1200">
                <a:latin typeface="Calisto MT" panose="02040603050505030304" pitchFamily="18" charset="77"/>
              </a:rPr>
              <a:pPr/>
              <a:t>30</a:t>
            </a:fld>
            <a:endParaRPr lang="en-GB" altLang="en-US" sz="1200" dirty="0">
              <a:latin typeface="Calisto MT" panose="02040603050505030304" pitchFamily="18" charset="77"/>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6A7319DC-D6C0-4DEE-B602-05A2CE1D1FC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0B1550A5-C7B6-417D-BDB2-8C9BDA793E9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21507" name="Slide Number Placeholder 3">
            <a:extLst>
              <a:ext uri="{FF2B5EF4-FFF2-40B4-BE49-F238E27FC236}">
                <a16:creationId xmlns:a16="http://schemas.microsoft.com/office/drawing/2014/main" id="{B978186F-36D2-4597-B820-1C5E7CD0D13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fld id="{A50F6833-FC27-4A06-AA56-EC203F886681}" type="slidenum">
              <a:rPr lang="en-GB" altLang="en-US" sz="1200">
                <a:latin typeface="Calisto MT" panose="02040603050505030304" pitchFamily="18" charset="77"/>
              </a:rPr>
              <a:pPr/>
              <a:t>31</a:t>
            </a:fld>
            <a:endParaRPr lang="en-GB" altLang="en-US" sz="1200" dirty="0">
              <a:latin typeface="Calisto MT" panose="02040603050505030304" pitchFamily="18" charset="77"/>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6A7319DC-D6C0-4DEE-B602-05A2CE1D1FC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0B1550A5-C7B6-417D-BDB2-8C9BDA793E9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a:p>
        </p:txBody>
      </p:sp>
      <p:sp>
        <p:nvSpPr>
          <p:cNvPr id="21507" name="Slide Number Placeholder 3">
            <a:extLst>
              <a:ext uri="{FF2B5EF4-FFF2-40B4-BE49-F238E27FC236}">
                <a16:creationId xmlns:a16="http://schemas.microsoft.com/office/drawing/2014/main" id="{B978186F-36D2-4597-B820-1C5E7CD0D13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fld id="{A50F6833-FC27-4A06-AA56-EC203F886681}" type="slidenum">
              <a:rPr lang="en-GB" altLang="en-US" sz="1200">
                <a:latin typeface="Calisto MT" panose="02040603050505030304" pitchFamily="18" charset="77"/>
              </a:rPr>
              <a:pPr/>
              <a:t>32</a:t>
            </a:fld>
            <a:endParaRPr lang="en-GB" altLang="en-US" sz="1200" dirty="0">
              <a:latin typeface="Calisto MT" panose="02040603050505030304" pitchFamily="18" charset="77"/>
            </a:endParaRPr>
          </a:p>
        </p:txBody>
      </p:sp>
    </p:spTree>
    <p:extLst>
      <p:ext uri="{BB962C8B-B14F-4D97-AF65-F5344CB8AC3E}">
        <p14:creationId xmlns:p14="http://schemas.microsoft.com/office/powerpoint/2010/main" val="1859429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a:extLst>
              <a:ext uri="{FF2B5EF4-FFF2-40B4-BE49-F238E27FC236}">
                <a16:creationId xmlns:a16="http://schemas.microsoft.com/office/drawing/2014/main" id="{1A431E7C-363F-4394-B12D-100387D55D8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es Placeholder 2">
            <a:extLst>
              <a:ext uri="{FF2B5EF4-FFF2-40B4-BE49-F238E27FC236}">
                <a16:creationId xmlns:a16="http://schemas.microsoft.com/office/drawing/2014/main" id="{65F8112B-0118-4957-A39E-FD592BED5EC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23555" name="Slide Number Placeholder 3">
            <a:extLst>
              <a:ext uri="{FF2B5EF4-FFF2-40B4-BE49-F238E27FC236}">
                <a16:creationId xmlns:a16="http://schemas.microsoft.com/office/drawing/2014/main" id="{FB9327FC-2CD4-411C-A9E5-F9283796E33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fld id="{A88780DF-A408-47FC-B658-236801BF2AEB}" type="slidenum">
              <a:rPr lang="en-GB" altLang="en-US" sz="1200">
                <a:latin typeface="Calisto MT" panose="02040603050505030304" pitchFamily="18" charset="77"/>
              </a:rPr>
              <a:pPr/>
              <a:t>33</a:t>
            </a:fld>
            <a:endParaRPr lang="en-GB" altLang="en-US" sz="1200" dirty="0">
              <a:latin typeface="Calisto MT" panose="02040603050505030304" pitchFamily="18" charset="77"/>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020" y="1769541"/>
            <a:ext cx="7080026"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028020" y="3598339"/>
            <a:ext cx="7080026"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35FC29B-744C-40C5-8A26-1F9DD69EE1C1}" type="slidenum">
              <a:rPr lang="en-US" altLang="en-US" smtClean="0"/>
              <a:pPr/>
              <a:t>‹#›</a:t>
            </a:fld>
            <a:endParaRPr lang="en-US" altLang="en-US"/>
          </a:p>
        </p:txBody>
      </p:sp>
    </p:spTree>
    <p:extLst>
      <p:ext uri="{BB962C8B-B14F-4D97-AF65-F5344CB8AC3E}">
        <p14:creationId xmlns:p14="http://schemas.microsoft.com/office/powerpoint/2010/main" val="4010554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43995" y="540085"/>
            <a:ext cx="7656010" cy="3834374"/>
          </a:xfrm>
          <a:prstGeom prst="rect">
            <a:avLst/>
          </a:prstGeom>
        </p:spPr>
      </p:pic>
      <p:sp>
        <p:nvSpPr>
          <p:cNvPr id="2" name="Title 1"/>
          <p:cNvSpPr>
            <a:spLocks noGrp="1"/>
          </p:cNvSpPr>
          <p:nvPr>
            <p:ph type="title"/>
          </p:nvPr>
        </p:nvSpPr>
        <p:spPr>
          <a:xfrm>
            <a:off x="685354" y="4565255"/>
            <a:ext cx="7766495"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26217" y="695010"/>
            <a:ext cx="7285600"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46" y="5108728"/>
            <a:ext cx="776532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A7265C1C-9809-4BD1-B971-62C841CB34C1}" type="slidenum">
              <a:rPr lang="en-US" altLang="en-US" smtClean="0"/>
              <a:pPr/>
              <a:t>‹#›</a:t>
            </a:fld>
            <a:endParaRPr lang="en-US" altLang="en-US"/>
          </a:p>
        </p:txBody>
      </p:sp>
    </p:spTree>
    <p:extLst>
      <p:ext uri="{BB962C8B-B14F-4D97-AF65-F5344CB8AC3E}">
        <p14:creationId xmlns:p14="http://schemas.microsoft.com/office/powerpoint/2010/main" val="135350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6" y="608437"/>
            <a:ext cx="776532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46" y="4295180"/>
            <a:ext cx="7765322"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A7265C1C-9809-4BD1-B971-62C841CB34C1}" type="slidenum">
              <a:rPr lang="en-US" altLang="en-US" smtClean="0"/>
              <a:pPr/>
              <a:t>‹#›</a:t>
            </a:fld>
            <a:endParaRPr lang="en-US" altLang="en-US"/>
          </a:p>
        </p:txBody>
      </p:sp>
    </p:spTree>
    <p:extLst>
      <p:ext uri="{BB962C8B-B14F-4D97-AF65-F5344CB8AC3E}">
        <p14:creationId xmlns:p14="http://schemas.microsoft.com/office/powerpoint/2010/main" val="23859959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3"/>
            <a:ext cx="6564224"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346" y="4304353"/>
            <a:ext cx="7765322"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A7265C1C-9809-4BD1-B971-62C841CB34C1}" type="slidenum">
              <a:rPr lang="en-US" altLang="en-US" smtClean="0"/>
              <a:pPr/>
              <a:t>‹#›</a:t>
            </a:fld>
            <a:endParaRPr lang="en-US" altLang="en-US"/>
          </a:p>
        </p:txBody>
      </p:sp>
      <p:sp>
        <p:nvSpPr>
          <p:cNvPr id="11" name="TextBox 10"/>
          <p:cNvSpPr txBox="1"/>
          <p:nvPr/>
        </p:nvSpPr>
        <p:spPr>
          <a:xfrm>
            <a:off x="627459" y="87391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7828359" y="2933245"/>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1449851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46" y="2126943"/>
            <a:ext cx="7765322"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39" y="4650556"/>
            <a:ext cx="776414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A7265C1C-9809-4BD1-B971-62C841CB34C1}" type="slidenum">
              <a:rPr lang="en-US" altLang="en-US" smtClean="0"/>
              <a:pPr/>
              <a:t>‹#›</a:t>
            </a:fld>
            <a:endParaRPr lang="en-US" altLang="en-US"/>
          </a:p>
        </p:txBody>
      </p:sp>
    </p:spTree>
    <p:extLst>
      <p:ext uri="{BB962C8B-B14F-4D97-AF65-F5344CB8AC3E}">
        <p14:creationId xmlns:p14="http://schemas.microsoft.com/office/powerpoint/2010/main" val="20413721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6" y="609600"/>
            <a:ext cx="776532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46"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34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335033"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33107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974929"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974929"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A7265C1C-9809-4BD1-B971-62C841CB34C1}" type="slidenum">
              <a:rPr lang="en-US" altLang="en-US" smtClean="0"/>
              <a:pPr/>
              <a:t>‹#›</a:t>
            </a:fld>
            <a:endParaRPr lang="en-US" altLang="en-US"/>
          </a:p>
        </p:txBody>
      </p:sp>
    </p:spTree>
    <p:extLst>
      <p:ext uri="{BB962C8B-B14F-4D97-AF65-F5344CB8AC3E}">
        <p14:creationId xmlns:p14="http://schemas.microsoft.com/office/powerpoint/2010/main" val="38438899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59239" y="1826045"/>
            <a:ext cx="2529046"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93813" y="1826045"/>
            <a:ext cx="2529046"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921715" y="1826045"/>
            <a:ext cx="2529046" cy="1833558"/>
          </a:xfrm>
          <a:prstGeom prst="rect">
            <a:avLst/>
          </a:prstGeom>
        </p:spPr>
      </p:pic>
      <p:sp>
        <p:nvSpPr>
          <p:cNvPr id="30" name="Title 1"/>
          <p:cNvSpPr>
            <a:spLocks noGrp="1"/>
          </p:cNvSpPr>
          <p:nvPr>
            <p:ph type="title"/>
          </p:nvPr>
        </p:nvSpPr>
        <p:spPr>
          <a:xfrm>
            <a:off x="685346" y="609600"/>
            <a:ext cx="7765322"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46"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763577" y="1938918"/>
            <a:ext cx="2319276"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5346" y="4480369"/>
            <a:ext cx="2475738"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332091"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409307" y="1939094"/>
            <a:ext cx="2319276"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331075" y="4480368"/>
            <a:ext cx="2476753"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975023"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6056774" y="1934432"/>
            <a:ext cx="2319276"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74929" y="4480366"/>
            <a:ext cx="2475738"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A7265C1C-9809-4BD1-B971-62C841CB34C1}" type="slidenum">
              <a:rPr lang="en-US" altLang="en-US" smtClean="0"/>
              <a:pPr/>
              <a:t>‹#›</a:t>
            </a:fld>
            <a:endParaRPr lang="en-US" altLang="en-US"/>
          </a:p>
        </p:txBody>
      </p:sp>
    </p:spTree>
    <p:extLst>
      <p:ext uri="{BB962C8B-B14F-4D97-AF65-F5344CB8AC3E}">
        <p14:creationId xmlns:p14="http://schemas.microsoft.com/office/powerpoint/2010/main" val="36435941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9C86EE6E-B81C-41AD-9703-54382AFA2DBA}" type="slidenum">
              <a:rPr lang="en-US" altLang="en-US" smtClean="0"/>
              <a:pPr/>
              <a:t>‹#›</a:t>
            </a:fld>
            <a:endParaRPr lang="en-US" altLang="en-US"/>
          </a:p>
        </p:txBody>
      </p:sp>
    </p:spTree>
    <p:extLst>
      <p:ext uri="{BB962C8B-B14F-4D97-AF65-F5344CB8AC3E}">
        <p14:creationId xmlns:p14="http://schemas.microsoft.com/office/powerpoint/2010/main" val="29826802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7302" y="609600"/>
            <a:ext cx="1713365"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85347" y="609600"/>
            <a:ext cx="5937654"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8A1C7028-F3FC-4EE8-BC8F-7642EB2A2CBA}" type="slidenum">
              <a:rPr lang="en-US" altLang="en-US" smtClean="0"/>
              <a:pPr/>
              <a:t>‹#›</a:t>
            </a:fld>
            <a:endParaRPr lang="en-US" altLang="en-US"/>
          </a:p>
        </p:txBody>
      </p:sp>
    </p:spTree>
    <p:extLst>
      <p:ext uri="{BB962C8B-B14F-4D97-AF65-F5344CB8AC3E}">
        <p14:creationId xmlns:p14="http://schemas.microsoft.com/office/powerpoint/2010/main" val="184573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7E1AF5EB-E2DA-4B00-9B1A-3A7D932E0084}" type="slidenum">
              <a:rPr lang="en-US" altLang="en-US" smtClean="0"/>
              <a:pPr/>
              <a:t>‹#›</a:t>
            </a:fld>
            <a:endParaRPr lang="en-US" altLang="en-US"/>
          </a:p>
        </p:txBody>
      </p:sp>
    </p:spTree>
    <p:extLst>
      <p:ext uri="{BB962C8B-B14F-4D97-AF65-F5344CB8AC3E}">
        <p14:creationId xmlns:p14="http://schemas.microsoft.com/office/powerpoint/2010/main" val="1943759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1551" y="1761068"/>
            <a:ext cx="7192913"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971551" y="3589879"/>
            <a:ext cx="7192913"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68B248C4-7176-4F92-ACFB-F2A874839E93}" type="slidenum">
              <a:rPr lang="en-US" altLang="en-US" smtClean="0"/>
              <a:pPr/>
              <a:t>‹#›</a:t>
            </a:fld>
            <a:endParaRPr lang="en-US" altLang="en-US"/>
          </a:p>
        </p:txBody>
      </p:sp>
    </p:spTree>
    <p:extLst>
      <p:ext uri="{BB962C8B-B14F-4D97-AF65-F5344CB8AC3E}">
        <p14:creationId xmlns:p14="http://schemas.microsoft.com/office/powerpoint/2010/main" val="4132236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347" y="1732449"/>
            <a:ext cx="3795373"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2169" y="1732450"/>
            <a:ext cx="3798499"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301EE486-D3B6-4A54-87FA-B255A8182FCC}" type="slidenum">
              <a:rPr lang="en-US" altLang="en-US" smtClean="0"/>
              <a:pPr/>
              <a:t>‹#›</a:t>
            </a:fld>
            <a:endParaRPr lang="en-US" altLang="en-US"/>
          </a:p>
        </p:txBody>
      </p:sp>
    </p:spTree>
    <p:extLst>
      <p:ext uri="{BB962C8B-B14F-4D97-AF65-F5344CB8AC3E}">
        <p14:creationId xmlns:p14="http://schemas.microsoft.com/office/powerpoint/2010/main" val="2445335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5345" y="1770323"/>
            <a:ext cx="3787423"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63245" y="1770323"/>
            <a:ext cx="3787423" cy="411295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54404" y="1835254"/>
            <a:ext cx="3657258"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54404" y="2380138"/>
            <a:ext cx="365725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21225" y="1835255"/>
            <a:ext cx="3671498"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21225" y="2380138"/>
            <a:ext cx="367149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63F90464-1A25-4C3D-BC1A-B42A54174031}" type="slidenum">
              <a:rPr lang="en-US" altLang="en-US" smtClean="0"/>
              <a:pPr/>
              <a:t>‹#›</a:t>
            </a:fld>
            <a:endParaRPr lang="en-US" altLang="en-US"/>
          </a:p>
        </p:txBody>
      </p:sp>
    </p:spTree>
    <p:extLst>
      <p:ext uri="{BB962C8B-B14F-4D97-AF65-F5344CB8AC3E}">
        <p14:creationId xmlns:p14="http://schemas.microsoft.com/office/powerpoint/2010/main" val="349926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F0929850-893D-4CA7-8C33-0E09F9B027B5}" type="slidenum">
              <a:rPr lang="en-US" altLang="en-US" smtClean="0"/>
              <a:pPr/>
              <a:t>‹#›</a:t>
            </a:fld>
            <a:endParaRPr lang="en-US" altLang="en-US"/>
          </a:p>
        </p:txBody>
      </p:sp>
    </p:spTree>
    <p:extLst>
      <p:ext uri="{BB962C8B-B14F-4D97-AF65-F5344CB8AC3E}">
        <p14:creationId xmlns:p14="http://schemas.microsoft.com/office/powerpoint/2010/main" val="1772536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16D376A4-686B-4390-BBB5-436C1737532A}" type="slidenum">
              <a:rPr lang="en-US" altLang="en-US" smtClean="0"/>
              <a:pPr/>
              <a:t>‹#›</a:t>
            </a:fld>
            <a:endParaRPr lang="en-US" altLang="en-US"/>
          </a:p>
        </p:txBody>
      </p:sp>
    </p:spTree>
    <p:extLst>
      <p:ext uri="{BB962C8B-B14F-4D97-AF65-F5344CB8AC3E}">
        <p14:creationId xmlns:p14="http://schemas.microsoft.com/office/powerpoint/2010/main" val="1077084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0"/>
            <a:ext cx="2780167"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3641725" y="609600"/>
            <a:ext cx="4808943"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347" y="2431518"/>
            <a:ext cx="2780167"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F339CCB9-9D86-48E6-B49B-5C3D6156C7BF}" type="slidenum">
              <a:rPr lang="en-US" altLang="en-US" smtClean="0"/>
              <a:pPr/>
              <a:t>‹#›</a:t>
            </a:fld>
            <a:endParaRPr lang="en-US" altLang="en-US"/>
          </a:p>
        </p:txBody>
      </p:sp>
    </p:spTree>
    <p:extLst>
      <p:ext uri="{BB962C8B-B14F-4D97-AF65-F5344CB8AC3E}">
        <p14:creationId xmlns:p14="http://schemas.microsoft.com/office/powerpoint/2010/main" val="3611201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44987" y="609923"/>
            <a:ext cx="3428146" cy="5205472"/>
          </a:xfrm>
          <a:prstGeom prst="rect">
            <a:avLst/>
          </a:prstGeom>
        </p:spPr>
      </p:pic>
      <p:sp>
        <p:nvSpPr>
          <p:cNvPr id="2" name="Title 1"/>
          <p:cNvSpPr>
            <a:spLocks noGrp="1"/>
          </p:cNvSpPr>
          <p:nvPr>
            <p:ph type="title"/>
          </p:nvPr>
        </p:nvSpPr>
        <p:spPr>
          <a:xfrm>
            <a:off x="685347" y="609923"/>
            <a:ext cx="3924676"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976728" y="743989"/>
            <a:ext cx="3165375"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347" y="2439261"/>
            <a:ext cx="3924676"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EB5D95F5-5273-42E7-B96A-E0FC87545715}" type="slidenum">
              <a:rPr lang="en-US" altLang="en-US" smtClean="0"/>
              <a:pPr/>
              <a:t>‹#›</a:t>
            </a:fld>
            <a:endParaRPr lang="en-US" altLang="en-US"/>
          </a:p>
        </p:txBody>
      </p:sp>
    </p:spTree>
    <p:extLst>
      <p:ext uri="{BB962C8B-B14F-4D97-AF65-F5344CB8AC3E}">
        <p14:creationId xmlns:p14="http://schemas.microsoft.com/office/powerpoint/2010/main" val="1195076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6" y="609600"/>
            <a:ext cx="776532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46" y="1732450"/>
            <a:ext cx="776532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pPr>
              <a:defRPr/>
            </a:pPr>
            <a:endParaRPr lang="en-US"/>
          </a:p>
        </p:txBody>
      </p:sp>
      <p:sp>
        <p:nvSpPr>
          <p:cNvPr id="5" name="Footer Placeholder 4"/>
          <p:cNvSpPr>
            <a:spLocks noGrp="1"/>
          </p:cNvSpPr>
          <p:nvPr>
            <p:ph type="ftr" sz="quarter" idx="3"/>
          </p:nvPr>
        </p:nvSpPr>
        <p:spPr>
          <a:xfrm>
            <a:off x="685347" y="5883276"/>
            <a:ext cx="5004649"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pPr>
              <a:defRPr/>
            </a:pPr>
            <a:endParaRPr lang="en-US"/>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A7265C1C-9809-4BD1-B971-62C841CB34C1}" type="slidenum">
              <a:rPr lang="en-US" altLang="en-US" smtClean="0"/>
              <a:pPr/>
              <a:t>‹#›</a:t>
            </a:fld>
            <a:endParaRPr lang="en-US" altLang="en-US"/>
          </a:p>
        </p:txBody>
      </p:sp>
    </p:spTree>
    <p:extLst>
      <p:ext uri="{BB962C8B-B14F-4D97-AF65-F5344CB8AC3E}">
        <p14:creationId xmlns:p14="http://schemas.microsoft.com/office/powerpoint/2010/main" val="770929775"/>
      </p:ext>
    </p:extLst>
  </p:cSld>
  <p:clrMap bg1="dk1" tx1="lt1" bg2="dk2" tx2="lt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 id="2147483930" r:id="rId13"/>
    <p:sldLayoutId id="2147483931" r:id="rId14"/>
    <p:sldLayoutId id="2147483932" r:id="rId15"/>
    <p:sldLayoutId id="2147483933" r:id="rId16"/>
    <p:sldLayoutId id="2147483934"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7.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3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48.xml.rels><?xml version="1.0" encoding="UTF-8" standalone="yes"?>
<Relationships xmlns="http://schemas.openxmlformats.org/package/2006/relationships"><Relationship Id="rId3" Type="http://schemas.openxmlformats.org/officeDocument/2006/relationships/image" Target="../media/image79.tiff"/><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BEC9501-9EF5-45E8-B0E1-A5909867D804}"/>
              </a:ext>
            </a:extLst>
          </p:cNvPr>
          <p:cNvSpPr>
            <a:spLocks noGrp="1" noChangeArrowheads="1"/>
          </p:cNvSpPr>
          <p:nvPr>
            <p:ph type="ctrTitle"/>
          </p:nvPr>
        </p:nvSpPr>
        <p:spPr/>
        <p:txBody>
          <a:bodyPr rtlCol="0">
            <a:normAutofit/>
          </a:bodyPr>
          <a:lstStyle/>
          <a:p>
            <a:pPr eaLnBrk="1" fontAlgn="auto" hangingPunct="1">
              <a:spcAft>
                <a:spcPts val="0"/>
              </a:spcAft>
              <a:defRPr/>
            </a:pPr>
            <a:r>
              <a:rPr lang="en-GB" sz="3200" dirty="0">
                <a:solidFill>
                  <a:schemeClr val="tx1"/>
                </a:solidFill>
                <a:effectLst/>
                <a:ea typeface="Times New Roman" panose="02020603050405020304" pitchFamily="18" charset="0"/>
                <a:cs typeface="Arial" panose="020B0604020202020204" pitchFamily="34" charset="0"/>
              </a:rPr>
              <a:t>Postcolonial critique: </a:t>
            </a:r>
            <a:br>
              <a:rPr lang="en-GB" sz="3200" dirty="0">
                <a:solidFill>
                  <a:schemeClr val="tx1"/>
                </a:solidFill>
                <a:effectLst/>
                <a:ea typeface="Times New Roman" panose="02020603050405020304" pitchFamily="18" charset="0"/>
                <a:cs typeface="Arial" panose="020B0604020202020204" pitchFamily="34" charset="0"/>
              </a:rPr>
            </a:br>
            <a:r>
              <a:rPr lang="en-GB" sz="3200" dirty="0">
                <a:solidFill>
                  <a:schemeClr val="tx1"/>
                </a:solidFill>
                <a:effectLst/>
                <a:ea typeface="Times New Roman" panose="02020603050405020304" pitchFamily="18" charset="0"/>
                <a:cs typeface="Arial" panose="020B0604020202020204" pitchFamily="34" charset="0"/>
              </a:rPr>
              <a:t>decolonizing the discipline</a:t>
            </a:r>
            <a:r>
              <a:rPr lang="en-GB" sz="3200" dirty="0">
                <a:solidFill>
                  <a:schemeClr val="tx1"/>
                </a:solidFill>
                <a:effectLst/>
              </a:rPr>
              <a:t> </a:t>
            </a:r>
            <a:endParaRPr lang="en-GB" sz="3200" dirty="0">
              <a:solidFill>
                <a:schemeClr val="tx1"/>
              </a:solidFill>
              <a:ea typeface="+mj-ea"/>
              <a:cs typeface="+mj-cs"/>
            </a:endParaRPr>
          </a:p>
        </p:txBody>
      </p:sp>
      <p:sp>
        <p:nvSpPr>
          <p:cNvPr id="2" name="Subtitle 1">
            <a:extLst>
              <a:ext uri="{FF2B5EF4-FFF2-40B4-BE49-F238E27FC236}">
                <a16:creationId xmlns:a16="http://schemas.microsoft.com/office/drawing/2014/main" id="{E616794B-F528-4D61-BF03-6BA054E67FC4}"/>
              </a:ext>
            </a:extLst>
          </p:cNvPr>
          <p:cNvSpPr>
            <a:spLocks noGrp="1"/>
          </p:cNvSpPr>
          <p:nvPr>
            <p:ph type="subTitle" idx="1"/>
          </p:nvPr>
        </p:nvSpPr>
        <p:spPr/>
        <p:txBody>
          <a:bodyPr/>
          <a:lstStyle/>
          <a:p>
            <a:endParaRPr lang="en-GB"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A7F39-B6AB-4229-B2B6-1A79B4847687}"/>
              </a:ext>
            </a:extLst>
          </p:cNvPr>
          <p:cNvSpPr>
            <a:spLocks noGrp="1"/>
          </p:cNvSpPr>
          <p:nvPr>
            <p:ph type="title"/>
          </p:nvPr>
        </p:nvSpPr>
        <p:spPr/>
        <p:txBody>
          <a:bodyPr/>
          <a:lstStyle/>
          <a:p>
            <a:r>
              <a:rPr lang="en-GB" dirty="0"/>
              <a:t>Orient and Blackness</a:t>
            </a:r>
          </a:p>
        </p:txBody>
      </p:sp>
      <p:sp>
        <p:nvSpPr>
          <p:cNvPr id="3" name="Text Placeholder 2">
            <a:extLst>
              <a:ext uri="{FF2B5EF4-FFF2-40B4-BE49-F238E27FC236}">
                <a16:creationId xmlns:a16="http://schemas.microsoft.com/office/drawing/2014/main" id="{B2A36C50-1D02-49B6-AB05-72D85917FE2B}"/>
              </a:ext>
            </a:extLst>
          </p:cNvPr>
          <p:cNvSpPr>
            <a:spLocks noGrp="1"/>
          </p:cNvSpPr>
          <p:nvPr>
            <p:ph type="body" idx="1"/>
          </p:nvPr>
        </p:nvSpPr>
        <p:spPr/>
        <p:txBody>
          <a:bodyPr/>
          <a:lstStyle/>
          <a:p>
            <a:r>
              <a:rPr lang="en-GB" dirty="0"/>
              <a:t>Two Critical Studies</a:t>
            </a:r>
          </a:p>
        </p:txBody>
      </p:sp>
    </p:spTree>
    <p:extLst>
      <p:ext uri="{BB962C8B-B14F-4D97-AF65-F5344CB8AC3E}">
        <p14:creationId xmlns:p14="http://schemas.microsoft.com/office/powerpoint/2010/main" val="26550038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a:extLst>
              <a:ext uri="{FF2B5EF4-FFF2-40B4-BE49-F238E27FC236}">
                <a16:creationId xmlns:a16="http://schemas.microsoft.com/office/drawing/2014/main" id="{F905039D-A862-41FE-8FA3-1DE48C6BACD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9552" y="476672"/>
            <a:ext cx="3528392" cy="5393721"/>
          </a:xfrm>
          <a:prstGeom prst="rect">
            <a:avLst/>
          </a:prstGeom>
          <a:noFill/>
          <a:extLst>
            <a:ext uri="{909E8E84-426E-40DD-AFC4-6F175D3DCCD1}">
              <a14:hiddenFill xmlns:a14="http://schemas.microsoft.com/office/drawing/2010/main">
                <a:solidFill>
                  <a:srgbClr val="FFFFFF"/>
                </a:solidFill>
              </a14:hiddenFill>
            </a:ext>
          </a:extLst>
        </p:spPr>
      </p:pic>
      <p:pic>
        <p:nvPicPr>
          <p:cNvPr id="94212" name="Picture 4">
            <a:extLst>
              <a:ext uri="{FF2B5EF4-FFF2-40B4-BE49-F238E27FC236}">
                <a16:creationId xmlns:a16="http://schemas.microsoft.com/office/drawing/2014/main" id="{7E22C10C-AAB8-4E41-8E6B-E3868AA6C33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27984" y="332656"/>
            <a:ext cx="4245936" cy="5661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88164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Box 4">
            <a:extLst>
              <a:ext uri="{FF2B5EF4-FFF2-40B4-BE49-F238E27FC236}">
                <a16:creationId xmlns:a16="http://schemas.microsoft.com/office/drawing/2014/main" id="{BEED1918-594C-4EAD-B713-9FB444592017}"/>
              </a:ext>
            </a:extLst>
          </p:cNvPr>
          <p:cNvSpPr txBox="1">
            <a:spLocks noChangeArrowheads="1"/>
          </p:cNvSpPr>
          <p:nvPr/>
        </p:nvSpPr>
        <p:spPr bwMode="auto">
          <a:xfrm>
            <a:off x="107950" y="3573463"/>
            <a:ext cx="55435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r>
              <a:rPr lang="en-GB" altLang="en-US" sz="1800" dirty="0">
                <a:latin typeface="Calisto MT" panose="02040603050505030304" pitchFamily="18" charset="77"/>
              </a:rPr>
              <a:t>Anonymous Venetian painter – Reception of the Ambassadors in Damascus (1511)</a:t>
            </a:r>
          </a:p>
        </p:txBody>
      </p:sp>
      <p:pic>
        <p:nvPicPr>
          <p:cNvPr id="30722" name="Picture 8" descr="http://4.bp.blogspot.com/_1AJIE7G1DnQ/TOk4be5WTjI/AAAAAAAAAPE/lf2WUEVG5uA/s1600/Eleonora+of+Toledo+with+her+son+Giovanni+de%2527+Medici.jpg">
            <a:extLst>
              <a:ext uri="{FF2B5EF4-FFF2-40B4-BE49-F238E27FC236}">
                <a16:creationId xmlns:a16="http://schemas.microsoft.com/office/drawing/2014/main" id="{A2A566DB-8E71-4C60-B794-E2AEF3E1DE9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86375" y="1916113"/>
            <a:ext cx="3857625" cy="494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6" descr="http://weekly.ahram.org.eg/2006/824/cu02.jpg">
            <a:extLst>
              <a:ext uri="{FF2B5EF4-FFF2-40B4-BE49-F238E27FC236}">
                <a16:creationId xmlns:a16="http://schemas.microsoft.com/office/drawing/2014/main" id="{4DF693E1-0BDE-49EA-B486-076D64B4F3D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5715000"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Box 6">
            <a:extLst>
              <a:ext uri="{FF2B5EF4-FFF2-40B4-BE49-F238E27FC236}">
                <a16:creationId xmlns:a16="http://schemas.microsoft.com/office/drawing/2014/main" id="{FFC34CF1-A30A-4D89-A1EA-BD8A0016C61A}"/>
              </a:ext>
            </a:extLst>
          </p:cNvPr>
          <p:cNvSpPr txBox="1">
            <a:spLocks noChangeArrowheads="1"/>
          </p:cNvSpPr>
          <p:nvPr/>
        </p:nvSpPr>
        <p:spPr bwMode="auto">
          <a:xfrm>
            <a:off x="179388" y="6237288"/>
            <a:ext cx="4752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r>
              <a:rPr lang="en-GB" altLang="en-US" sz="1800" dirty="0" err="1">
                <a:latin typeface="Calisto MT" panose="02040603050505030304" pitchFamily="18" charset="77"/>
              </a:rPr>
              <a:t>Bronzino</a:t>
            </a:r>
            <a:r>
              <a:rPr lang="en-GB" altLang="en-US" sz="1800" dirty="0">
                <a:latin typeface="Calisto MT" panose="02040603050505030304" pitchFamily="18" charset="77"/>
              </a:rPr>
              <a:t> – Eleanor of Toledo (15444-45)</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http://upload.wikimedia.org/wikipedia/commons/f/f6/Gerome_Snake_Charmer.jpg">
            <a:extLst>
              <a:ext uri="{FF2B5EF4-FFF2-40B4-BE49-F238E27FC236}">
                <a16:creationId xmlns:a16="http://schemas.microsoft.com/office/drawing/2014/main" id="{6966B740-972C-4B51-8CA9-175C171B595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0825" cy="623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TextBox 2">
            <a:extLst>
              <a:ext uri="{FF2B5EF4-FFF2-40B4-BE49-F238E27FC236}">
                <a16:creationId xmlns:a16="http://schemas.microsoft.com/office/drawing/2014/main" id="{B01F094B-F20C-4967-949B-4BD83B2BA688}"/>
              </a:ext>
            </a:extLst>
          </p:cNvPr>
          <p:cNvSpPr txBox="1">
            <a:spLocks noChangeArrowheads="1"/>
          </p:cNvSpPr>
          <p:nvPr/>
        </p:nvSpPr>
        <p:spPr bwMode="auto">
          <a:xfrm>
            <a:off x="899592" y="6021288"/>
            <a:ext cx="68405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lgn="ctr"/>
            <a:r>
              <a:rPr lang="en-GB" altLang="en-US" sz="1800" dirty="0">
                <a:latin typeface="Calisto MT" panose="02040603050505030304" pitchFamily="18" charset="77"/>
              </a:rPr>
              <a:t>Jean-Léon </a:t>
            </a:r>
            <a:r>
              <a:rPr lang="en-GB" altLang="en-US" sz="1800" dirty="0" err="1">
                <a:latin typeface="Calisto MT" panose="02040603050505030304" pitchFamily="18" charset="77"/>
              </a:rPr>
              <a:t>Gérôme</a:t>
            </a:r>
            <a:r>
              <a:rPr lang="en-GB" altLang="en-US" sz="1800" dirty="0">
                <a:latin typeface="Calisto MT" panose="02040603050505030304" pitchFamily="18" charset="77"/>
              </a:rPr>
              <a:t> – The Snake </a:t>
            </a:r>
            <a:r>
              <a:rPr lang="en-GB" altLang="en-US" sz="1800" dirty="0" err="1">
                <a:latin typeface="Calisto MT" panose="02040603050505030304" pitchFamily="18" charset="77"/>
              </a:rPr>
              <a:t>Chamer</a:t>
            </a:r>
            <a:r>
              <a:rPr lang="en-GB" altLang="en-US" sz="1800" dirty="0">
                <a:latin typeface="Calisto MT" panose="02040603050505030304" pitchFamily="18" charset="77"/>
              </a:rPr>
              <a:t> (1870)</a:t>
            </a:r>
          </a:p>
          <a:p>
            <a:pPr algn="ctr"/>
            <a:r>
              <a:rPr lang="en-GB" altLang="en-US" sz="1800" dirty="0">
                <a:latin typeface="Calisto MT" panose="02040603050505030304" pitchFamily="18" charset="77"/>
              </a:rPr>
              <a:t>Sterling and Francine Clark Art Institute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descr="http://artmight.com/albums/public-domain-art-images/Jean-Leon-Gerome-001.jpg">
            <a:extLst>
              <a:ext uri="{FF2B5EF4-FFF2-40B4-BE49-F238E27FC236}">
                <a16:creationId xmlns:a16="http://schemas.microsoft.com/office/drawing/2014/main" id="{558618DA-8AB8-4049-8F33-12765CE15D4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3850" y="0"/>
            <a:ext cx="5087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TextBox 2">
            <a:extLst>
              <a:ext uri="{FF2B5EF4-FFF2-40B4-BE49-F238E27FC236}">
                <a16:creationId xmlns:a16="http://schemas.microsoft.com/office/drawing/2014/main" id="{3606C447-CD34-4969-BE7E-4DD84100C464}"/>
              </a:ext>
            </a:extLst>
          </p:cNvPr>
          <p:cNvSpPr txBox="1">
            <a:spLocks noChangeArrowheads="1"/>
          </p:cNvSpPr>
          <p:nvPr/>
        </p:nvSpPr>
        <p:spPr bwMode="auto">
          <a:xfrm>
            <a:off x="5580112" y="5445224"/>
            <a:ext cx="33845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r>
              <a:rPr lang="en-GB" altLang="en-US" sz="1800" dirty="0">
                <a:latin typeface="Calisto MT" panose="02040603050505030304" pitchFamily="18" charset="77"/>
              </a:rPr>
              <a:t>Jean-Léon </a:t>
            </a:r>
            <a:r>
              <a:rPr lang="en-GB" altLang="en-US" sz="1800" dirty="0" err="1">
                <a:latin typeface="Calisto MT" panose="02040603050505030304" pitchFamily="18" charset="77"/>
              </a:rPr>
              <a:t>Gérôme</a:t>
            </a:r>
            <a:endParaRPr lang="en-GB" altLang="en-US" sz="1800" dirty="0">
              <a:latin typeface="Calisto MT" panose="02040603050505030304" pitchFamily="18" charset="77"/>
            </a:endParaRPr>
          </a:p>
          <a:p>
            <a:endParaRPr lang="en-GB" altLang="en-US" sz="1800" dirty="0">
              <a:latin typeface="Calisto MT" panose="02040603050505030304" pitchFamily="18" charset="77"/>
            </a:endParaRPr>
          </a:p>
          <a:p>
            <a:r>
              <a:rPr lang="en-GB" altLang="en-US" sz="1800" dirty="0">
                <a:latin typeface="Calisto MT" panose="02040603050505030304" pitchFamily="18" charset="77"/>
              </a:rPr>
              <a:t>The Slave Market (1867)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1">
            <a:extLst>
              <a:ext uri="{FF2B5EF4-FFF2-40B4-BE49-F238E27FC236}">
                <a16:creationId xmlns:a16="http://schemas.microsoft.com/office/drawing/2014/main" id="{0BB10C92-036F-4A6A-9E0B-4DBBD98ECA09}"/>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79388" y="0"/>
            <a:ext cx="47323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6" name="TextBox 2">
            <a:extLst>
              <a:ext uri="{FF2B5EF4-FFF2-40B4-BE49-F238E27FC236}">
                <a16:creationId xmlns:a16="http://schemas.microsoft.com/office/drawing/2014/main" id="{2F48F541-039B-4E68-BE7D-D636AF2C34EA}"/>
              </a:ext>
            </a:extLst>
          </p:cNvPr>
          <p:cNvSpPr txBox="1">
            <a:spLocks noChangeArrowheads="1"/>
          </p:cNvSpPr>
          <p:nvPr/>
        </p:nvSpPr>
        <p:spPr bwMode="auto">
          <a:xfrm>
            <a:off x="5148263" y="4941888"/>
            <a:ext cx="360045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r>
              <a:rPr lang="en-US" altLang="en-US" sz="1800" dirty="0">
                <a:latin typeface="Calisto MT" panose="02040603050505030304" pitchFamily="18" charset="77"/>
              </a:rPr>
              <a:t>Ida Rubinstein in costume for </a:t>
            </a:r>
            <a:r>
              <a:rPr lang="en-US" altLang="en-US" sz="1800" dirty="0" err="1">
                <a:latin typeface="Calisto MT" panose="02040603050505030304" pitchFamily="18" charset="77"/>
              </a:rPr>
              <a:t>Zubeide</a:t>
            </a:r>
            <a:r>
              <a:rPr lang="en-US" altLang="en-US" sz="1800" dirty="0">
                <a:latin typeface="Calisto MT" panose="02040603050505030304" pitchFamily="18" charset="77"/>
              </a:rPr>
              <a:t> in </a:t>
            </a:r>
            <a:r>
              <a:rPr lang="en-US" altLang="en-US" sz="1800" dirty="0" err="1">
                <a:latin typeface="Calisto MT" panose="02040603050505030304" pitchFamily="18" charset="77"/>
              </a:rPr>
              <a:t>Sheherazade</a:t>
            </a:r>
            <a:r>
              <a:rPr lang="en-US" altLang="en-US" sz="1800" dirty="0">
                <a:latin typeface="Calisto MT" panose="02040603050505030304" pitchFamily="18" charset="77"/>
              </a:rPr>
              <a:t> designed by Leon Bakst  (1910)</a:t>
            </a:r>
          </a:p>
          <a:p>
            <a:endParaRPr lang="en-US" altLang="en-US" sz="1800" dirty="0">
              <a:latin typeface="Calisto MT" panose="02040603050505030304" pitchFamily="18" charset="77"/>
            </a:endParaRPr>
          </a:p>
          <a:p>
            <a:r>
              <a:rPr lang="en-US" altLang="en-US" sz="1800" dirty="0">
                <a:latin typeface="Calisto MT" panose="02040603050505030304" pitchFamily="18" charset="77"/>
              </a:rPr>
              <a:t>Source: Bridgeman Education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1">
            <a:extLst>
              <a:ext uri="{FF2B5EF4-FFF2-40B4-BE49-F238E27FC236}">
                <a16:creationId xmlns:a16="http://schemas.microsoft.com/office/drawing/2014/main" id="{0210967F-D8A8-49F5-9610-0C6AD36860FF}"/>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140200" y="-22225"/>
            <a:ext cx="46402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0" name="TextBox 2">
            <a:extLst>
              <a:ext uri="{FF2B5EF4-FFF2-40B4-BE49-F238E27FC236}">
                <a16:creationId xmlns:a16="http://schemas.microsoft.com/office/drawing/2014/main" id="{36B08A8A-970D-4E22-BE08-AAD29E7B2A83}"/>
              </a:ext>
            </a:extLst>
          </p:cNvPr>
          <p:cNvSpPr txBox="1">
            <a:spLocks noChangeArrowheads="1"/>
          </p:cNvSpPr>
          <p:nvPr/>
        </p:nvSpPr>
        <p:spPr bwMode="auto">
          <a:xfrm>
            <a:off x="179388" y="3789363"/>
            <a:ext cx="3384550"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r>
              <a:rPr lang="en-US" altLang="en-US" sz="1800" dirty="0">
                <a:latin typeface="Calisto MT" panose="02040603050505030304" pitchFamily="18" charset="77"/>
              </a:rPr>
              <a:t>Leon Bakst</a:t>
            </a:r>
          </a:p>
          <a:p>
            <a:endParaRPr lang="en-US" altLang="en-US" sz="1800" dirty="0">
              <a:latin typeface="Calisto MT" panose="02040603050505030304" pitchFamily="18" charset="77"/>
            </a:endParaRPr>
          </a:p>
          <a:p>
            <a:r>
              <a:rPr lang="en-US" altLang="en-US" sz="1800" dirty="0">
                <a:latin typeface="Calisto MT" panose="02040603050505030304" pitchFamily="18" charset="77"/>
              </a:rPr>
              <a:t>Costume Design for </a:t>
            </a:r>
            <a:r>
              <a:rPr lang="en-US" altLang="en-US" sz="1800" dirty="0" err="1">
                <a:latin typeface="Calisto MT" panose="02040603050505030304" pitchFamily="18" charset="77"/>
              </a:rPr>
              <a:t>Sheherazade</a:t>
            </a:r>
            <a:r>
              <a:rPr lang="en-US" altLang="en-US" sz="1800" dirty="0">
                <a:latin typeface="Calisto MT" panose="02040603050505030304" pitchFamily="18" charset="77"/>
              </a:rPr>
              <a:t> from Sleeping Beauty (1921)</a:t>
            </a:r>
          </a:p>
          <a:p>
            <a:endParaRPr lang="en-US" altLang="en-US" sz="1800" dirty="0">
              <a:latin typeface="Calisto MT" panose="02040603050505030304" pitchFamily="18" charset="77"/>
            </a:endParaRPr>
          </a:p>
          <a:p>
            <a:r>
              <a:rPr lang="en-US" altLang="en-US" sz="1800" dirty="0">
                <a:latin typeface="Calisto MT" panose="02040603050505030304" pitchFamily="18" charset="77"/>
              </a:rPr>
              <a:t>Private Collection</a:t>
            </a:r>
          </a:p>
          <a:p>
            <a:endParaRPr lang="en-US" altLang="en-US" sz="1800" dirty="0">
              <a:latin typeface="Calisto MT" panose="02040603050505030304" pitchFamily="18" charset="77"/>
            </a:endParaRPr>
          </a:p>
          <a:p>
            <a:r>
              <a:rPr lang="en-US" altLang="en-US" sz="1800" dirty="0">
                <a:latin typeface="Calisto MT" panose="02040603050505030304" pitchFamily="18" charset="77"/>
              </a:rPr>
              <a:t>Source: Bridgeman Education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1">
            <a:extLst>
              <a:ext uri="{FF2B5EF4-FFF2-40B4-BE49-F238E27FC236}">
                <a16:creationId xmlns:a16="http://schemas.microsoft.com/office/drawing/2014/main" id="{AC5D3D74-3E32-4AD7-A670-FE4632B7A4E1}"/>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79388" y="765175"/>
            <a:ext cx="3373437" cy="523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4" name="Picture 2">
            <a:extLst>
              <a:ext uri="{FF2B5EF4-FFF2-40B4-BE49-F238E27FC236}">
                <a16:creationId xmlns:a16="http://schemas.microsoft.com/office/drawing/2014/main" id="{EF9822D4-C6CD-4A43-A942-3EE9D8F87381}"/>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729038" y="765175"/>
            <a:ext cx="5422900" cy="327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TextBox 3">
            <a:extLst>
              <a:ext uri="{FF2B5EF4-FFF2-40B4-BE49-F238E27FC236}">
                <a16:creationId xmlns:a16="http://schemas.microsoft.com/office/drawing/2014/main" id="{393175E6-C8EA-40CA-8352-E4750CD45FA2}"/>
              </a:ext>
            </a:extLst>
          </p:cNvPr>
          <p:cNvSpPr txBox="1">
            <a:spLocks noChangeArrowheads="1"/>
          </p:cNvSpPr>
          <p:nvPr/>
        </p:nvSpPr>
        <p:spPr bwMode="auto">
          <a:xfrm>
            <a:off x="3779838" y="4437063"/>
            <a:ext cx="48958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r>
              <a:rPr lang="en-US" altLang="en-US" sz="1800" dirty="0">
                <a:latin typeface="Calisto MT" panose="02040603050505030304" pitchFamily="18" charset="77"/>
              </a:rPr>
              <a:t>Dutch exotic dancer ‘Mata Hari’ (1876-1917)</a:t>
            </a:r>
          </a:p>
          <a:p>
            <a:endParaRPr lang="en-US" altLang="en-US" sz="1800" dirty="0">
              <a:latin typeface="Calisto MT" panose="02040603050505030304" pitchFamily="18" charset="77"/>
            </a:endParaRPr>
          </a:p>
          <a:p>
            <a:r>
              <a:rPr lang="en-US" altLang="en-US" sz="1800" dirty="0">
                <a:latin typeface="Calisto MT" panose="02040603050505030304" pitchFamily="18" charset="77"/>
              </a:rPr>
              <a:t>Image Source: Bridgeman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1">
            <a:extLst>
              <a:ext uri="{FF2B5EF4-FFF2-40B4-BE49-F238E27FC236}">
                <a16:creationId xmlns:a16="http://schemas.microsoft.com/office/drawing/2014/main" id="{66E48802-3243-4391-BC4D-16E04E47AAF8}"/>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140200" y="3175"/>
            <a:ext cx="4354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8" name="TextBox 2">
            <a:extLst>
              <a:ext uri="{FF2B5EF4-FFF2-40B4-BE49-F238E27FC236}">
                <a16:creationId xmlns:a16="http://schemas.microsoft.com/office/drawing/2014/main" id="{C40A2E1C-44CF-44AF-8F29-41699BDCDECC}"/>
              </a:ext>
            </a:extLst>
          </p:cNvPr>
          <p:cNvSpPr txBox="1">
            <a:spLocks noChangeArrowheads="1"/>
          </p:cNvSpPr>
          <p:nvPr/>
        </p:nvSpPr>
        <p:spPr bwMode="auto">
          <a:xfrm>
            <a:off x="250825" y="4652963"/>
            <a:ext cx="3529013"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r>
              <a:rPr lang="en-US" altLang="en-US" sz="1800" dirty="0">
                <a:latin typeface="Calisto MT" panose="02040603050505030304" pitchFamily="18" charset="77"/>
              </a:rPr>
              <a:t>Anonymous postcard of harem girls smoking a hookah, Algeria</a:t>
            </a:r>
          </a:p>
          <a:p>
            <a:r>
              <a:rPr lang="en-US" altLang="en-US" sz="1800" dirty="0">
                <a:latin typeface="Calisto MT" panose="02040603050505030304" pitchFamily="18" charset="77"/>
              </a:rPr>
              <a:t>Ca. 1900</a:t>
            </a:r>
          </a:p>
          <a:p>
            <a:endParaRPr lang="en-US" altLang="en-US" sz="1800" dirty="0">
              <a:latin typeface="Calisto MT" panose="02040603050505030304" pitchFamily="18" charset="77"/>
            </a:endParaRPr>
          </a:p>
          <a:p>
            <a:r>
              <a:rPr lang="en-US" altLang="en-US" sz="1800" dirty="0">
                <a:latin typeface="Calisto MT" panose="02040603050505030304" pitchFamily="18" charset="77"/>
              </a:rPr>
              <a:t>Source: Bridgeman Education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a:extLst>
              <a:ext uri="{FF2B5EF4-FFF2-40B4-BE49-F238E27FC236}">
                <a16:creationId xmlns:a16="http://schemas.microsoft.com/office/drawing/2014/main" id="{EB7A39C8-9276-479E-BD41-9B022E5033C1}"/>
              </a:ext>
            </a:extLst>
          </p:cNvPr>
          <p:cNvSpPr txBox="1">
            <a:spLocks noChangeArrowheads="1"/>
          </p:cNvSpPr>
          <p:nvPr/>
        </p:nvSpPr>
        <p:spPr bwMode="auto">
          <a:xfrm>
            <a:off x="395536" y="937458"/>
            <a:ext cx="4320480" cy="4939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altLang="ru-RU" dirty="0">
                <a:latin typeface="Calisto MT" panose="02040603050505030304" pitchFamily="18" charset="77"/>
                <a:cs typeface="Calibri" panose="020F0502020204030204" pitchFamily="34" charset="0"/>
              </a:rPr>
              <a:t>‘Both [imperialism and colonialism] are supported by and perhaps even impelled by …. notions that certain territories and people require and beseech domination, as well as forms of knowledge affiliated with domination: the vocabulary of classic nineteenth-century imperial culture is plentiful with such words as “inferior” or “subject races”, “subordinate peoples”, “dependency”, “expansion” and “authority”.</a:t>
            </a:r>
            <a:br>
              <a:rPr lang="en-GB" altLang="ru-RU" dirty="0">
                <a:latin typeface="Calisto MT" panose="02040603050505030304" pitchFamily="18" charset="77"/>
                <a:cs typeface="Calibri" panose="020F0502020204030204" pitchFamily="34" charset="0"/>
              </a:rPr>
            </a:br>
            <a:endParaRPr lang="en-GB" altLang="ru-RU" dirty="0">
              <a:latin typeface="Calisto MT" panose="02040603050505030304" pitchFamily="18" charset="77"/>
              <a:cs typeface="Calibri" panose="020F0502020204030204" pitchFamily="34" charset="0"/>
            </a:endParaRPr>
          </a:p>
          <a:p>
            <a:pPr>
              <a:spcBef>
                <a:spcPct val="50000"/>
              </a:spcBef>
            </a:pPr>
            <a:endParaRPr lang="en-GB" altLang="ru-RU" dirty="0">
              <a:latin typeface="Calisto MT" panose="02040603050505030304" pitchFamily="18" charset="77"/>
              <a:cs typeface="Calibri" panose="020F0502020204030204" pitchFamily="34" charset="0"/>
            </a:endParaRPr>
          </a:p>
          <a:p>
            <a:pPr>
              <a:spcBef>
                <a:spcPct val="50000"/>
              </a:spcBef>
            </a:pPr>
            <a:endParaRPr lang="en-GB" altLang="ru-RU" dirty="0">
              <a:latin typeface="Calisto MT" panose="02040603050505030304" pitchFamily="18" charset="77"/>
              <a:cs typeface="Calibri" panose="020F0502020204030204" pitchFamily="34" charset="0"/>
            </a:endParaRPr>
          </a:p>
          <a:p>
            <a:pPr algn="r">
              <a:spcBef>
                <a:spcPct val="50000"/>
              </a:spcBef>
            </a:pPr>
            <a:r>
              <a:rPr lang="en-GB" altLang="ru-RU" dirty="0">
                <a:latin typeface="Calisto MT" panose="02040603050505030304" pitchFamily="18" charset="77"/>
                <a:cs typeface="Calibri" panose="020F0502020204030204" pitchFamily="34" charset="0"/>
              </a:rPr>
              <a:t>Edward Said, Culture and Imperialism (1993) p. 8</a:t>
            </a:r>
          </a:p>
        </p:txBody>
      </p:sp>
      <p:pic>
        <p:nvPicPr>
          <p:cNvPr id="96258" name="Picture 2">
            <a:extLst>
              <a:ext uri="{FF2B5EF4-FFF2-40B4-BE49-F238E27FC236}">
                <a16:creationId xmlns:a16="http://schemas.microsoft.com/office/drawing/2014/main" id="{B4226ABC-F97B-4C3A-907F-E376FCD1CAD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947993" y="764704"/>
            <a:ext cx="3808868" cy="57445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97C415-B7F9-48D6-9754-896A0781DAE5}"/>
              </a:ext>
            </a:extLst>
          </p:cNvPr>
          <p:cNvSpPr>
            <a:spLocks noGrp="1"/>
          </p:cNvSpPr>
          <p:nvPr>
            <p:ph type="title"/>
          </p:nvPr>
        </p:nvSpPr>
        <p:spPr/>
        <p:txBody>
          <a:bodyPr/>
          <a:lstStyle/>
          <a:p>
            <a:r>
              <a:rPr lang="en-GB" dirty="0"/>
              <a:t>The Decolonizing Impulse</a:t>
            </a:r>
          </a:p>
        </p:txBody>
      </p:sp>
    </p:spTree>
    <p:extLst>
      <p:ext uri="{BB962C8B-B14F-4D97-AF65-F5344CB8AC3E}">
        <p14:creationId xmlns:p14="http://schemas.microsoft.com/office/powerpoint/2010/main" val="20289530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370EA5-67BA-4D60-BBA1-C1087283FB1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512" y="672666"/>
            <a:ext cx="9144000" cy="5512668"/>
          </a:xfrm>
          <a:prstGeom prst="rect">
            <a:avLst/>
          </a:prstGeom>
        </p:spPr>
      </p:pic>
    </p:spTree>
    <p:extLst>
      <p:ext uri="{BB962C8B-B14F-4D97-AF65-F5344CB8AC3E}">
        <p14:creationId xmlns:p14="http://schemas.microsoft.com/office/powerpoint/2010/main" val="1228199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a:extLst>
              <a:ext uri="{FF2B5EF4-FFF2-40B4-BE49-F238E27FC236}">
                <a16:creationId xmlns:a16="http://schemas.microsoft.com/office/drawing/2014/main" id="{00E86AEE-E9B5-45B5-BD9F-4BE08E268701}"/>
              </a:ext>
            </a:extLst>
          </p:cNvPr>
          <p:cNvSpPr txBox="1">
            <a:spLocks noChangeArrowheads="1"/>
          </p:cNvSpPr>
          <p:nvPr/>
        </p:nvSpPr>
        <p:spPr bwMode="auto">
          <a:xfrm>
            <a:off x="539552" y="332656"/>
            <a:ext cx="4104456" cy="6165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ts val="500"/>
              </a:spcBef>
              <a:spcAft>
                <a:spcPts val="500"/>
              </a:spcAft>
            </a:pPr>
            <a:r>
              <a:rPr lang="en-GB" altLang="en-US" dirty="0">
                <a:latin typeface="Calisto MT" panose="02040603050505030304" pitchFamily="18" charset="77"/>
                <a:cs typeface="Calibri" panose="020F0502020204030204" pitchFamily="34" charset="0"/>
              </a:rPr>
              <a:t>‘We penetrated deeper and deeper into the heart of darkness. It was very quiet there. At night sometimes the roll of drums behind the curtain of trees would run up the river and remain sustained faintly, as if hovering in the air high over our heads, till the first break of day. Whether it meant war, peace, or prayer we could not tell. The dawns were heralded by the descent of a chill stillness; the wood-cutters slept, their fires burned low; the snapping of a twig would make you start. We were wanderers on a prehistoric earth, on an earth that wore the aspect of an unknown planet. We could have fancied ourselves the first of men taking possession of an accursed inheritance…’</a:t>
            </a:r>
          </a:p>
          <a:p>
            <a:pPr algn="r">
              <a:spcBef>
                <a:spcPts val="500"/>
              </a:spcBef>
              <a:spcAft>
                <a:spcPts val="500"/>
              </a:spcAft>
            </a:pPr>
            <a:endParaRPr lang="en-GB" altLang="en-US" dirty="0">
              <a:latin typeface="Calisto MT" panose="02040603050505030304" pitchFamily="18" charset="77"/>
              <a:cs typeface="Calibri" panose="020F0502020204030204" pitchFamily="34" charset="0"/>
            </a:endParaRPr>
          </a:p>
          <a:p>
            <a:pPr algn="r">
              <a:spcBef>
                <a:spcPts val="500"/>
              </a:spcBef>
              <a:spcAft>
                <a:spcPts val="500"/>
              </a:spcAft>
            </a:pPr>
            <a:r>
              <a:rPr lang="en-GB" altLang="en-US" dirty="0">
                <a:latin typeface="Calisto MT" panose="02040603050505030304" pitchFamily="18" charset="77"/>
                <a:cs typeface="Calibri" panose="020F0502020204030204" pitchFamily="34" charset="0"/>
              </a:rPr>
              <a:t>Joseph Conrad, Heart of Darkness (1901)</a:t>
            </a:r>
          </a:p>
        </p:txBody>
      </p:sp>
      <p:sp>
        <p:nvSpPr>
          <p:cNvPr id="2" name="TextBox 1">
            <a:extLst>
              <a:ext uri="{FF2B5EF4-FFF2-40B4-BE49-F238E27FC236}">
                <a16:creationId xmlns:a16="http://schemas.microsoft.com/office/drawing/2014/main" id="{F1C7DD4C-4FC9-4F81-8572-9F62ED6E618C}"/>
              </a:ext>
            </a:extLst>
          </p:cNvPr>
          <p:cNvSpPr txBox="1"/>
          <p:nvPr/>
        </p:nvSpPr>
        <p:spPr>
          <a:xfrm>
            <a:off x="4860032" y="349759"/>
            <a:ext cx="3528392" cy="4247317"/>
          </a:xfrm>
          <a:prstGeom prst="rect">
            <a:avLst/>
          </a:prstGeom>
          <a:noFill/>
        </p:spPr>
        <p:txBody>
          <a:bodyPr wrap="square" rtlCol="0">
            <a:spAutoFit/>
          </a:bodyPr>
          <a:lstStyle/>
          <a:p>
            <a:pPr>
              <a:spcBef>
                <a:spcPct val="50000"/>
              </a:spcBef>
            </a:pPr>
            <a:r>
              <a:rPr lang="en-GB" altLang="en-US" dirty="0">
                <a:latin typeface="Calisto MT" panose="02040603050505030304" pitchFamily="18" charset="77"/>
                <a:cs typeface="Calibri" panose="020F0502020204030204" pitchFamily="34" charset="0"/>
              </a:rPr>
              <a:t>‘Although little authentic knowledge of the Benin people is current, the main characteristics of the surrounding tribes are thought to be theirs also in an intensified degree. Finding expression in habits of disgusting brutality and scenes of hideous cruelty and bloodshed, ordained by the superstitions of a degraded race of savages.’</a:t>
            </a:r>
          </a:p>
          <a:p>
            <a:pPr>
              <a:spcBef>
                <a:spcPct val="50000"/>
              </a:spcBef>
            </a:pPr>
            <a:endParaRPr lang="en-GB" altLang="en-US" dirty="0">
              <a:latin typeface="Calisto MT" panose="02040603050505030304" pitchFamily="18" charset="77"/>
              <a:cs typeface="Calibri" panose="020F0502020204030204" pitchFamily="34" charset="0"/>
            </a:endParaRPr>
          </a:p>
          <a:p>
            <a:pPr algn="r">
              <a:spcBef>
                <a:spcPct val="50000"/>
              </a:spcBef>
            </a:pPr>
            <a:r>
              <a:rPr lang="en-GB" altLang="en-US" dirty="0">
                <a:latin typeface="Calisto MT" panose="02040603050505030304" pitchFamily="18" charset="77"/>
                <a:cs typeface="Calibri" panose="020F0502020204030204" pitchFamily="34" charset="0"/>
              </a:rPr>
              <a:t>Illustrated London News, 1897</a:t>
            </a:r>
          </a:p>
          <a:p>
            <a:endParaRPr lang="en-GB" dirty="0">
              <a:latin typeface="Calisto MT" panose="02040603050505030304" pitchFamily="18" charset="77"/>
              <a:cs typeface="Calibri" panose="020F050202020403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 Box 3">
            <a:extLst>
              <a:ext uri="{FF2B5EF4-FFF2-40B4-BE49-F238E27FC236}">
                <a16:creationId xmlns:a16="http://schemas.microsoft.com/office/drawing/2014/main" id="{3BF31DBA-FF32-4375-A459-CBEB9027D275}"/>
              </a:ext>
            </a:extLst>
          </p:cNvPr>
          <p:cNvSpPr txBox="1">
            <a:spLocks noChangeArrowheads="1"/>
          </p:cNvSpPr>
          <p:nvPr/>
        </p:nvSpPr>
        <p:spPr bwMode="auto">
          <a:xfrm>
            <a:off x="539552" y="5929803"/>
            <a:ext cx="459789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GB" altLang="en-US" dirty="0">
                <a:latin typeface="Calisto MT" panose="02040603050505030304" pitchFamily="18" charset="77"/>
                <a:cs typeface="Calibri" panose="020F0502020204030204" pitchFamily="34" charset="0"/>
              </a:rPr>
              <a:t>The British Punitive expedition to Benin (1897)</a:t>
            </a:r>
          </a:p>
        </p:txBody>
      </p:sp>
      <p:pic>
        <p:nvPicPr>
          <p:cNvPr id="22532" name="Picture 4">
            <a:extLst>
              <a:ext uri="{FF2B5EF4-FFF2-40B4-BE49-F238E27FC236}">
                <a16:creationId xmlns:a16="http://schemas.microsoft.com/office/drawing/2014/main" id="{39F64F9C-BF64-4E54-AEB7-502FF28607F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3528" y="558865"/>
            <a:ext cx="4905375" cy="4929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306" name="Picture 2">
            <a:extLst>
              <a:ext uri="{FF2B5EF4-FFF2-40B4-BE49-F238E27FC236}">
                <a16:creationId xmlns:a16="http://schemas.microsoft.com/office/drawing/2014/main" id="{4CA4BB63-6A82-4D5C-8215-14DAA821FFB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24128" y="558865"/>
            <a:ext cx="2874162" cy="40061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72BCE776-DB1F-43EB-9C5C-98336B5C6C2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45116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3" name="Text Box 3">
            <a:extLst>
              <a:ext uri="{FF2B5EF4-FFF2-40B4-BE49-F238E27FC236}">
                <a16:creationId xmlns:a16="http://schemas.microsoft.com/office/drawing/2014/main" id="{97E9D7E0-74F6-449F-A7FB-2A2A46AB77C1}"/>
              </a:ext>
            </a:extLst>
          </p:cNvPr>
          <p:cNvSpPr txBox="1">
            <a:spLocks noChangeArrowheads="1"/>
          </p:cNvSpPr>
          <p:nvPr/>
        </p:nvSpPr>
        <p:spPr bwMode="auto">
          <a:xfrm>
            <a:off x="4139952" y="5733256"/>
            <a:ext cx="4896544"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altLang="en-US" dirty="0">
                <a:latin typeface="Calisto MT" panose="02040603050505030304" pitchFamily="18" charset="77"/>
                <a:cs typeface="Calibri" panose="020F0502020204030204" pitchFamily="34" charset="0"/>
              </a:rPr>
              <a:t>Royal Ivory Mask, ca. 1520, Benin</a:t>
            </a:r>
          </a:p>
          <a:p>
            <a:pPr>
              <a:spcBef>
                <a:spcPct val="50000"/>
              </a:spcBef>
            </a:pPr>
            <a:r>
              <a:rPr lang="en-GB" altLang="en-US" dirty="0">
                <a:latin typeface="Calisto MT" panose="02040603050505030304" pitchFamily="18" charset="77"/>
                <a:cs typeface="Calibri" panose="020F0502020204030204" pitchFamily="34" charset="0"/>
              </a:rPr>
              <a:t>Brass Warrior Plaque, ca. late 16th century, Benin</a:t>
            </a:r>
          </a:p>
        </p:txBody>
      </p:sp>
      <p:pic>
        <p:nvPicPr>
          <p:cNvPr id="4" name="Picture 3">
            <a:extLst>
              <a:ext uri="{FF2B5EF4-FFF2-40B4-BE49-F238E27FC236}">
                <a16:creationId xmlns:a16="http://schemas.microsoft.com/office/drawing/2014/main" id="{D9F7C4E2-4E7F-4353-945F-09BC2714D39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92080" y="44624"/>
            <a:ext cx="2918057" cy="5688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a:extLst>
              <a:ext uri="{FF2B5EF4-FFF2-40B4-BE49-F238E27FC236}">
                <a16:creationId xmlns:a16="http://schemas.microsoft.com/office/drawing/2014/main" id="{494CEBCE-1B0D-4B1B-A1F7-AC76D56093F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14400" y="228600"/>
            <a:ext cx="7315200" cy="536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67" name="Text Box 3">
            <a:extLst>
              <a:ext uri="{FF2B5EF4-FFF2-40B4-BE49-F238E27FC236}">
                <a16:creationId xmlns:a16="http://schemas.microsoft.com/office/drawing/2014/main" id="{8F8E37DD-B44E-40D4-94BE-B9D4985341ED}"/>
              </a:ext>
            </a:extLst>
          </p:cNvPr>
          <p:cNvSpPr txBox="1">
            <a:spLocks noChangeArrowheads="1"/>
          </p:cNvSpPr>
          <p:nvPr/>
        </p:nvSpPr>
        <p:spPr bwMode="auto">
          <a:xfrm>
            <a:off x="381000" y="5715000"/>
            <a:ext cx="8763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dirty="0">
                <a:latin typeface="Calisto MT" panose="02040603050505030304" pitchFamily="18" charset="77"/>
                <a:cs typeface="Calibri" panose="020F0502020204030204" pitchFamily="34" charset="0"/>
              </a:rPr>
              <a:t>Sam and Milli from the </a:t>
            </a:r>
            <a:r>
              <a:rPr lang="en-GB" altLang="en-US" dirty="0" err="1">
                <a:latin typeface="Calisto MT" panose="02040603050505030304" pitchFamily="18" charset="77"/>
                <a:cs typeface="Calibri" panose="020F0502020204030204" pitchFamily="34" charset="0"/>
              </a:rPr>
              <a:t>Zirkus</a:t>
            </a:r>
            <a:r>
              <a:rPr lang="en-GB" altLang="en-US" dirty="0">
                <a:latin typeface="Calisto MT" panose="02040603050505030304" pitchFamily="18" charset="77"/>
                <a:cs typeface="Calibri" panose="020F0502020204030204" pitchFamily="34" charset="0"/>
              </a:rPr>
              <a:t> Schumann in </a:t>
            </a:r>
            <a:br>
              <a:rPr lang="en-GB" altLang="en-US" dirty="0">
                <a:latin typeface="Calisto MT" panose="02040603050505030304" pitchFamily="18" charset="77"/>
                <a:cs typeface="Calibri" panose="020F0502020204030204" pitchFamily="34" charset="0"/>
              </a:rPr>
            </a:br>
            <a:r>
              <a:rPr lang="en-GB" altLang="en-US" dirty="0">
                <a:latin typeface="Calisto MT" panose="02040603050505030304" pitchFamily="18" charset="77"/>
                <a:cs typeface="Calibri" panose="020F0502020204030204" pitchFamily="34" charset="0"/>
              </a:rPr>
              <a:t>Ernst Kirchner’s studio (1910)</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extLst>
              <a:ext uri="{FF2B5EF4-FFF2-40B4-BE49-F238E27FC236}">
                <a16:creationId xmlns:a16="http://schemas.microsoft.com/office/drawing/2014/main" id="{39203CAF-B8E9-419F-B5BA-B396324D967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1560" y="332656"/>
            <a:ext cx="1228725"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3" name="Text Box 3">
            <a:extLst>
              <a:ext uri="{FF2B5EF4-FFF2-40B4-BE49-F238E27FC236}">
                <a16:creationId xmlns:a16="http://schemas.microsoft.com/office/drawing/2014/main" id="{FACEB738-FA93-40EA-A0DE-0BB6FF456486}"/>
              </a:ext>
            </a:extLst>
          </p:cNvPr>
          <p:cNvSpPr txBox="1">
            <a:spLocks noChangeArrowheads="1"/>
          </p:cNvSpPr>
          <p:nvPr/>
        </p:nvSpPr>
        <p:spPr bwMode="auto">
          <a:xfrm>
            <a:off x="2123728" y="5742856"/>
            <a:ext cx="571500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dirty="0">
                <a:latin typeface="Calisto MT" panose="02040603050505030304" pitchFamily="18" charset="77"/>
                <a:cs typeface="Calibri" panose="020F0502020204030204" pitchFamily="34" charset="0"/>
              </a:rPr>
              <a:t>Brancusi, King of Kings (Early 1930s)</a:t>
            </a:r>
          </a:p>
          <a:p>
            <a:pPr>
              <a:spcBef>
                <a:spcPct val="50000"/>
              </a:spcBef>
            </a:pPr>
            <a:r>
              <a:rPr lang="en-GB" altLang="en-US" dirty="0">
                <a:latin typeface="Calisto MT" panose="02040603050505030304" pitchFamily="18" charset="77"/>
                <a:cs typeface="Calibri" panose="020F0502020204030204" pitchFamily="34" charset="0"/>
              </a:rPr>
              <a:t>Picasso, Les Demoiselles </a:t>
            </a:r>
            <a:r>
              <a:rPr lang="en-GB" altLang="en-US" dirty="0" err="1">
                <a:latin typeface="Calisto MT" panose="02040603050505030304" pitchFamily="18" charset="77"/>
                <a:cs typeface="Calibri" panose="020F0502020204030204" pitchFamily="34" charset="0"/>
              </a:rPr>
              <a:t>d’Avignon</a:t>
            </a:r>
            <a:r>
              <a:rPr lang="en-GB" altLang="en-US" dirty="0">
                <a:latin typeface="Calisto MT" panose="02040603050505030304" pitchFamily="18" charset="77"/>
                <a:cs typeface="Calibri" panose="020F0502020204030204" pitchFamily="34" charset="0"/>
              </a:rPr>
              <a:t> (1907)</a:t>
            </a:r>
          </a:p>
        </p:txBody>
      </p:sp>
      <p:pic>
        <p:nvPicPr>
          <p:cNvPr id="99330" name="Picture 2">
            <a:extLst>
              <a:ext uri="{FF2B5EF4-FFF2-40B4-BE49-F238E27FC236}">
                <a16:creationId xmlns:a16="http://schemas.microsoft.com/office/drawing/2014/main" id="{F7B5E5A4-0D85-4A44-B29F-96805DE37FB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81745" y="365577"/>
            <a:ext cx="4980510" cy="51571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3">
            <a:extLst>
              <a:ext uri="{FF2B5EF4-FFF2-40B4-BE49-F238E27FC236}">
                <a16:creationId xmlns:a16="http://schemas.microsoft.com/office/drawing/2014/main" id="{B8D55ED2-1DE6-4CFD-B301-3865CAE2B74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3400" y="0"/>
            <a:ext cx="8229600" cy="588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0" name="Text Box 4">
            <a:extLst>
              <a:ext uri="{FF2B5EF4-FFF2-40B4-BE49-F238E27FC236}">
                <a16:creationId xmlns:a16="http://schemas.microsoft.com/office/drawing/2014/main" id="{773F65AD-34B8-414F-BAD9-0257E7FBB0A6}"/>
              </a:ext>
            </a:extLst>
          </p:cNvPr>
          <p:cNvSpPr txBox="1">
            <a:spLocks noChangeArrowheads="1"/>
          </p:cNvSpPr>
          <p:nvPr/>
        </p:nvSpPr>
        <p:spPr bwMode="auto">
          <a:xfrm>
            <a:off x="533400" y="6096000"/>
            <a:ext cx="8229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dirty="0">
                <a:latin typeface="Calisto MT" panose="02040603050505030304" pitchFamily="18" charset="77"/>
                <a:cs typeface="Calibri" panose="020F0502020204030204" pitchFamily="34" charset="0"/>
              </a:rPr>
              <a:t>Ernst Ludwig Kirchner, 1912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a:extLst>
              <a:ext uri="{FF2B5EF4-FFF2-40B4-BE49-F238E27FC236}">
                <a16:creationId xmlns:a16="http://schemas.microsoft.com/office/drawing/2014/main" id="{7B76DF37-37AB-4F08-84B5-2642E143516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496" y="260648"/>
            <a:ext cx="4107273" cy="5517232"/>
          </a:xfrm>
          <a:prstGeom prst="rect">
            <a:avLst/>
          </a:prstGeom>
          <a:noFill/>
          <a:extLst>
            <a:ext uri="{909E8E84-426E-40DD-AFC4-6F175D3DCCD1}">
              <a14:hiddenFill xmlns:a14="http://schemas.microsoft.com/office/drawing/2010/main">
                <a:solidFill>
                  <a:srgbClr val="FFFFFF"/>
                </a:solidFill>
              </a14:hiddenFill>
            </a:ext>
          </a:extLst>
        </p:spPr>
      </p:pic>
      <p:pic>
        <p:nvPicPr>
          <p:cNvPr id="100356" name="Picture 4">
            <a:extLst>
              <a:ext uri="{FF2B5EF4-FFF2-40B4-BE49-F238E27FC236}">
                <a16:creationId xmlns:a16="http://schemas.microsoft.com/office/drawing/2014/main" id="{1B229F19-5106-474F-AC7B-8AA1CB9D445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11282" y="260648"/>
            <a:ext cx="4800533" cy="3240360"/>
          </a:xfrm>
          <a:prstGeom prst="rect">
            <a:avLst/>
          </a:prstGeom>
          <a:noFill/>
          <a:extLst>
            <a:ext uri="{909E8E84-426E-40DD-AFC4-6F175D3DCCD1}">
              <a14:hiddenFill xmlns:a14="http://schemas.microsoft.com/office/drawing/2010/main">
                <a:solidFill>
                  <a:srgbClr val="FFFFFF"/>
                </a:solidFill>
              </a14:hiddenFill>
            </a:ext>
          </a:extLst>
        </p:spPr>
      </p:pic>
      <p:pic>
        <p:nvPicPr>
          <p:cNvPr id="100358" name="Picture 6">
            <a:extLst>
              <a:ext uri="{FF2B5EF4-FFF2-40B4-BE49-F238E27FC236}">
                <a16:creationId xmlns:a16="http://schemas.microsoft.com/office/drawing/2014/main" id="{3C074632-9988-41A7-8308-1BF652469C3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11282" y="3573016"/>
            <a:ext cx="4800533" cy="3216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07447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extBox 1">
            <a:extLst>
              <a:ext uri="{FF2B5EF4-FFF2-40B4-BE49-F238E27FC236}">
                <a16:creationId xmlns:a16="http://schemas.microsoft.com/office/drawing/2014/main" id="{44DA3918-CF11-470B-A52D-A93B2C4B4401}"/>
              </a:ext>
            </a:extLst>
          </p:cNvPr>
          <p:cNvSpPr txBox="1">
            <a:spLocks noChangeArrowheads="1"/>
          </p:cNvSpPr>
          <p:nvPr/>
        </p:nvSpPr>
        <p:spPr bwMode="auto">
          <a:xfrm>
            <a:off x="323850" y="260350"/>
            <a:ext cx="8424863"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r>
              <a:rPr lang="en-GB" altLang="en-US" sz="1800" dirty="0">
                <a:latin typeface="Calisto MT" panose="02040603050505030304" pitchFamily="18" charset="77"/>
              </a:rPr>
              <a:t>‘To reject the exoticisation of Africa is to destroy an entire world view, carefully and painstakingly fabricated over several centuries. This is the imperative for any meaningful appreciation of culture in Africa today, and it would be unrealistic to expect it easily from those who invented the old Africa today.’</a:t>
            </a:r>
          </a:p>
          <a:p>
            <a:endParaRPr lang="en-GB" altLang="en-US" sz="1800" dirty="0">
              <a:latin typeface="Calisto MT" panose="02040603050505030304" pitchFamily="18" charset="77"/>
            </a:endParaRPr>
          </a:p>
          <a:p>
            <a:r>
              <a:rPr lang="en-GB" altLang="en-US" sz="1800" dirty="0">
                <a:latin typeface="Calisto MT" panose="02040603050505030304" pitchFamily="18" charset="77"/>
              </a:rPr>
              <a:t>Oguibe, ‘The Heart of Darkness’ p. 324.</a:t>
            </a:r>
          </a:p>
        </p:txBody>
      </p:sp>
      <p:pic>
        <p:nvPicPr>
          <p:cNvPr id="40962" name="Picture 2" descr="http://www.thirdtext.com/wp-content/uploads/2009/01/uzoegonusmall.jpg">
            <a:extLst>
              <a:ext uri="{FF2B5EF4-FFF2-40B4-BE49-F238E27FC236}">
                <a16:creationId xmlns:a16="http://schemas.microsoft.com/office/drawing/2014/main" id="{6B009448-B8A1-47C8-8171-1B874B5E645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5288" y="2200275"/>
            <a:ext cx="3529012"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Box 3">
            <a:extLst>
              <a:ext uri="{FF2B5EF4-FFF2-40B4-BE49-F238E27FC236}">
                <a16:creationId xmlns:a16="http://schemas.microsoft.com/office/drawing/2014/main" id="{B70D0C7E-11E4-4025-A12B-43D7B7311807}"/>
              </a:ext>
            </a:extLst>
          </p:cNvPr>
          <p:cNvSpPr txBox="1">
            <a:spLocks noChangeArrowheads="1"/>
          </p:cNvSpPr>
          <p:nvPr/>
        </p:nvSpPr>
        <p:spPr bwMode="auto">
          <a:xfrm>
            <a:off x="4006403" y="5816460"/>
            <a:ext cx="475297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r>
              <a:rPr lang="en-GB" altLang="en-US" sz="1800" dirty="0">
                <a:latin typeface="Calisto MT" panose="02040603050505030304" pitchFamily="18" charset="77"/>
              </a:rPr>
              <a:t>L: Oguibe – Front cover of </a:t>
            </a:r>
            <a:r>
              <a:rPr lang="en-GB" altLang="en-US" sz="1800" dirty="0" err="1">
                <a:latin typeface="Calisto MT" panose="02040603050505030304" pitchFamily="18" charset="77"/>
              </a:rPr>
              <a:t>Uzo</a:t>
            </a:r>
            <a:r>
              <a:rPr lang="en-GB" altLang="en-US" sz="1800" dirty="0">
                <a:latin typeface="Calisto MT" panose="02040603050505030304" pitchFamily="18" charset="77"/>
              </a:rPr>
              <a:t> </a:t>
            </a:r>
            <a:r>
              <a:rPr lang="en-GB" altLang="en-US" sz="1800" dirty="0" err="1">
                <a:latin typeface="Calisto MT" panose="02040603050505030304" pitchFamily="18" charset="77"/>
              </a:rPr>
              <a:t>Egonu</a:t>
            </a:r>
            <a:r>
              <a:rPr lang="en-GB" altLang="en-US" sz="1800" dirty="0">
                <a:latin typeface="Calisto MT" panose="02040603050505030304" pitchFamily="18" charset="77"/>
              </a:rPr>
              <a:t> (1995) </a:t>
            </a:r>
          </a:p>
          <a:p>
            <a:endParaRPr lang="en-GB" altLang="en-US" sz="1800" dirty="0">
              <a:latin typeface="Calisto MT" panose="02040603050505030304" pitchFamily="18" charset="77"/>
            </a:endParaRPr>
          </a:p>
          <a:p>
            <a:r>
              <a:rPr lang="en-GB" altLang="en-US" sz="1800" dirty="0">
                <a:latin typeface="Calisto MT" panose="02040603050505030304" pitchFamily="18" charset="77"/>
              </a:rPr>
              <a:t>R: </a:t>
            </a:r>
            <a:r>
              <a:rPr lang="en-GB" altLang="en-US" sz="1800" dirty="0" err="1">
                <a:latin typeface="Calisto MT" panose="02040603050505030304" pitchFamily="18" charset="77"/>
              </a:rPr>
              <a:t>Uzo</a:t>
            </a:r>
            <a:r>
              <a:rPr lang="en-GB" altLang="en-US" sz="1800" dirty="0">
                <a:latin typeface="Calisto MT" panose="02040603050505030304" pitchFamily="18" charset="77"/>
              </a:rPr>
              <a:t> </a:t>
            </a:r>
            <a:r>
              <a:rPr lang="en-GB" altLang="en-US" sz="1800" dirty="0" err="1">
                <a:latin typeface="Calisto MT" panose="02040603050505030304" pitchFamily="18" charset="77"/>
              </a:rPr>
              <a:t>Egonu</a:t>
            </a:r>
            <a:r>
              <a:rPr lang="en-GB" altLang="en-US" sz="1800" dirty="0">
                <a:latin typeface="Calisto MT" panose="02040603050505030304" pitchFamily="18" charset="77"/>
              </a:rPr>
              <a:t> (1931- 96) in London, ca. 1964</a:t>
            </a:r>
          </a:p>
        </p:txBody>
      </p:sp>
      <p:pic>
        <p:nvPicPr>
          <p:cNvPr id="5122" name="Picture 2">
            <a:extLst>
              <a:ext uri="{FF2B5EF4-FFF2-40B4-BE49-F238E27FC236}">
                <a16:creationId xmlns:a16="http://schemas.microsoft.com/office/drawing/2014/main" id="{3E556309-3BFB-4817-40D5-4FA40FB355B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11960" y="2200275"/>
            <a:ext cx="4032448" cy="34278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591428-EF4B-B004-2837-09DFB5EF3BD8}"/>
              </a:ext>
            </a:extLst>
          </p:cNvPr>
          <p:cNvSpPr txBox="1"/>
          <p:nvPr/>
        </p:nvSpPr>
        <p:spPr>
          <a:xfrm>
            <a:off x="107504" y="5229200"/>
            <a:ext cx="4572000" cy="1200329"/>
          </a:xfrm>
          <a:prstGeom prst="rect">
            <a:avLst/>
          </a:prstGeom>
          <a:noFill/>
        </p:spPr>
        <p:txBody>
          <a:bodyPr wrap="square">
            <a:spAutoFit/>
          </a:bodyPr>
          <a:lstStyle/>
          <a:p>
            <a:r>
              <a:rPr lang="en-GB" altLang="en-US" sz="1800" dirty="0" err="1">
                <a:latin typeface="Calisto MT" panose="02040603050505030304" pitchFamily="18" charset="77"/>
              </a:rPr>
              <a:t>Uzo</a:t>
            </a:r>
            <a:r>
              <a:rPr lang="en-GB" altLang="en-US" sz="1800" dirty="0">
                <a:latin typeface="Calisto MT" panose="02040603050505030304" pitchFamily="18" charset="77"/>
              </a:rPr>
              <a:t> </a:t>
            </a:r>
            <a:r>
              <a:rPr lang="en-GB" altLang="en-US" sz="1800" dirty="0" err="1">
                <a:latin typeface="Calisto MT" panose="02040603050505030304" pitchFamily="18" charset="77"/>
              </a:rPr>
              <a:t>Egonu</a:t>
            </a:r>
            <a:r>
              <a:rPr lang="en-GB" altLang="en-US" sz="1800" dirty="0">
                <a:latin typeface="Calisto MT" panose="02040603050505030304" pitchFamily="18" charset="77"/>
              </a:rPr>
              <a:t>: </a:t>
            </a:r>
          </a:p>
          <a:p>
            <a:endParaRPr lang="en-GB" dirty="0">
              <a:latin typeface="Calisto MT" panose="02040603050505030304" pitchFamily="18" charset="77"/>
            </a:endParaRPr>
          </a:p>
          <a:p>
            <a:r>
              <a:rPr lang="en-GB" dirty="0">
                <a:latin typeface="Calisto MT" panose="02040603050505030304" pitchFamily="18" charset="77"/>
              </a:rPr>
              <a:t>L: Nigerian </a:t>
            </a:r>
            <a:r>
              <a:rPr lang="en-GB" dirty="0" err="1">
                <a:latin typeface="Calisto MT" panose="02040603050505030304" pitchFamily="18" charset="77"/>
              </a:rPr>
              <a:t>Picadilly</a:t>
            </a:r>
            <a:r>
              <a:rPr lang="en-GB" dirty="0">
                <a:latin typeface="Calisto MT" panose="02040603050505030304" pitchFamily="18" charset="77"/>
              </a:rPr>
              <a:t> Circus (1969)</a:t>
            </a:r>
          </a:p>
          <a:p>
            <a:r>
              <a:rPr lang="en-GB" dirty="0">
                <a:latin typeface="Calisto MT" panose="02040603050505030304" pitchFamily="18" charset="77"/>
              </a:rPr>
              <a:t>R: An Assembly (1982)</a:t>
            </a:r>
            <a:endParaRPr lang="en-US" dirty="0"/>
          </a:p>
        </p:txBody>
      </p:sp>
      <p:pic>
        <p:nvPicPr>
          <p:cNvPr id="4098" name="Picture 2">
            <a:extLst>
              <a:ext uri="{FF2B5EF4-FFF2-40B4-BE49-F238E27FC236}">
                <a16:creationId xmlns:a16="http://schemas.microsoft.com/office/drawing/2014/main" id="{BD18EE7F-ED84-C056-EAEC-0953E3D1ABE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 y="368300"/>
            <a:ext cx="5004048" cy="355061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92C774EE-2C62-A6EF-A54C-8B40E7F6426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8755" y="3212976"/>
            <a:ext cx="5292080" cy="3542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644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tatue of a person holding a spear&#10;&#10;Description automatically generated with low confidence">
            <a:extLst>
              <a:ext uri="{FF2B5EF4-FFF2-40B4-BE49-F238E27FC236}">
                <a16:creationId xmlns:a16="http://schemas.microsoft.com/office/drawing/2014/main" id="{C74BBD9A-312C-E5C1-5095-0E0379AEF57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9512" y="0"/>
            <a:ext cx="4591050" cy="6858000"/>
          </a:xfrm>
          <a:prstGeom prst="rect">
            <a:avLst/>
          </a:prstGeom>
        </p:spPr>
      </p:pic>
      <p:sp>
        <p:nvSpPr>
          <p:cNvPr id="4" name="TextBox 3">
            <a:extLst>
              <a:ext uri="{FF2B5EF4-FFF2-40B4-BE49-F238E27FC236}">
                <a16:creationId xmlns:a16="http://schemas.microsoft.com/office/drawing/2014/main" id="{E6C39874-5931-5012-33D0-01E71520CE39}"/>
              </a:ext>
            </a:extLst>
          </p:cNvPr>
          <p:cNvSpPr txBox="1"/>
          <p:nvPr/>
        </p:nvSpPr>
        <p:spPr>
          <a:xfrm>
            <a:off x="5004048" y="620688"/>
            <a:ext cx="3960440" cy="1200329"/>
          </a:xfrm>
          <a:prstGeom prst="rect">
            <a:avLst/>
          </a:prstGeom>
          <a:noFill/>
        </p:spPr>
        <p:txBody>
          <a:bodyPr wrap="square" rtlCol="0">
            <a:spAutoFit/>
          </a:bodyPr>
          <a:lstStyle/>
          <a:p>
            <a:r>
              <a:rPr lang="en-US" dirty="0"/>
              <a:t>Marion </a:t>
            </a:r>
            <a:r>
              <a:rPr lang="en-US" dirty="0" err="1"/>
              <a:t>Walgate</a:t>
            </a:r>
            <a:endParaRPr lang="en-US" dirty="0"/>
          </a:p>
          <a:p>
            <a:endParaRPr lang="en-US" dirty="0"/>
          </a:p>
          <a:p>
            <a:r>
              <a:rPr lang="en-US" dirty="0"/>
              <a:t>Statue of Sir Cecil Rhodes (1853-1902), University of Cape Town (1934) </a:t>
            </a:r>
          </a:p>
        </p:txBody>
      </p:sp>
      <p:pic>
        <p:nvPicPr>
          <p:cNvPr id="1026" name="Picture 2">
            <a:extLst>
              <a:ext uri="{FF2B5EF4-FFF2-40B4-BE49-F238E27FC236}">
                <a16:creationId xmlns:a16="http://schemas.microsoft.com/office/drawing/2014/main" id="{768A5E3D-2172-6E76-F7E0-1B587828640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76056" y="2024844"/>
            <a:ext cx="3971490" cy="28083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2391847-633A-9BBA-EC87-A265FFD7A388}"/>
              </a:ext>
            </a:extLst>
          </p:cNvPr>
          <p:cNvSpPr txBox="1"/>
          <p:nvPr/>
        </p:nvSpPr>
        <p:spPr>
          <a:xfrm>
            <a:off x="5148064" y="5157192"/>
            <a:ext cx="3816424" cy="369332"/>
          </a:xfrm>
          <a:prstGeom prst="rect">
            <a:avLst/>
          </a:prstGeom>
          <a:noFill/>
        </p:spPr>
        <p:txBody>
          <a:bodyPr wrap="square" rtlCol="0">
            <a:spAutoFit/>
          </a:bodyPr>
          <a:lstStyle/>
          <a:p>
            <a:r>
              <a:rPr lang="en-US" dirty="0"/>
              <a:t>Removal of the statue, 9 April 2015</a:t>
            </a:r>
          </a:p>
        </p:txBody>
      </p:sp>
    </p:spTree>
    <p:extLst>
      <p:ext uri="{BB962C8B-B14F-4D97-AF65-F5344CB8AC3E}">
        <p14:creationId xmlns:p14="http://schemas.microsoft.com/office/powerpoint/2010/main" val="29904268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descr="http://upload.wikimedia.org/wikipedia/commons/5/57/Olu_Oguibe.jpg">
            <a:extLst>
              <a:ext uri="{FF2B5EF4-FFF2-40B4-BE49-F238E27FC236}">
                <a16:creationId xmlns:a16="http://schemas.microsoft.com/office/drawing/2014/main" id="{708AA128-D4C0-4568-ACAF-CC016CC1231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0825" y="188913"/>
            <a:ext cx="4321175"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TextBox 4">
            <a:extLst>
              <a:ext uri="{FF2B5EF4-FFF2-40B4-BE49-F238E27FC236}">
                <a16:creationId xmlns:a16="http://schemas.microsoft.com/office/drawing/2014/main" id="{D41C4BAF-9F59-4587-A5B5-444CE8378A97}"/>
              </a:ext>
            </a:extLst>
          </p:cNvPr>
          <p:cNvSpPr txBox="1">
            <a:spLocks noChangeArrowheads="1"/>
          </p:cNvSpPr>
          <p:nvPr/>
        </p:nvSpPr>
        <p:spPr bwMode="auto">
          <a:xfrm>
            <a:off x="4787900" y="6308725"/>
            <a:ext cx="4176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r>
              <a:rPr lang="en-GB" altLang="en-US" sz="1800" dirty="0">
                <a:latin typeface="Calisto MT" panose="02040603050505030304" pitchFamily="18" charset="77"/>
              </a:rPr>
              <a:t>Olu Oguibe (1964 - )</a:t>
            </a:r>
          </a:p>
        </p:txBody>
      </p:sp>
      <p:sp>
        <p:nvSpPr>
          <p:cNvPr id="38915" name="TextBox 5">
            <a:extLst>
              <a:ext uri="{FF2B5EF4-FFF2-40B4-BE49-F238E27FC236}">
                <a16:creationId xmlns:a16="http://schemas.microsoft.com/office/drawing/2014/main" id="{174383E1-6C8A-44F3-9B3F-255077D364F1}"/>
              </a:ext>
            </a:extLst>
          </p:cNvPr>
          <p:cNvSpPr txBox="1">
            <a:spLocks noChangeArrowheads="1"/>
          </p:cNvSpPr>
          <p:nvPr/>
        </p:nvSpPr>
        <p:spPr bwMode="auto">
          <a:xfrm>
            <a:off x="4787900" y="260350"/>
            <a:ext cx="4105275"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r>
              <a:rPr lang="en-GB" altLang="en-US" sz="1800" dirty="0">
                <a:latin typeface="Calisto MT" panose="02040603050505030304" pitchFamily="18" charset="77"/>
              </a:rPr>
              <a:t>‘It is evidence of the arrogance of Occidental culture that even the concept of history should be turned into a colony …history is granted as a validating privilege, which it is the West’s to grant, like United Nations recognition …’</a:t>
            </a:r>
          </a:p>
          <a:p>
            <a:endParaRPr lang="en-GB" altLang="en-US" sz="1800" dirty="0">
              <a:latin typeface="Calisto MT" panose="02040603050505030304" pitchFamily="18" charset="77"/>
            </a:endParaRPr>
          </a:p>
          <a:p>
            <a:r>
              <a:rPr lang="en-GB" altLang="en-US" sz="1800" dirty="0">
                <a:latin typeface="Calisto MT" panose="02040603050505030304" pitchFamily="18" charset="77"/>
              </a:rPr>
              <a:t>Oguibe, ‘In the Heart of Darkness’ in Oguibe, ed, Reading the Contemporary (London, 1999) p. 321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EF64A-21C6-4AC9-9A76-06B25A90027C}"/>
              </a:ext>
            </a:extLst>
          </p:cNvPr>
          <p:cNvSpPr>
            <a:spLocks noGrp="1"/>
          </p:cNvSpPr>
          <p:nvPr>
            <p:ph type="title"/>
          </p:nvPr>
        </p:nvSpPr>
        <p:spPr/>
        <p:txBody>
          <a:bodyPr rtlCol="0">
            <a:normAutofit/>
          </a:bodyPr>
          <a:lstStyle/>
          <a:p>
            <a:pPr eaLnBrk="1" fontAlgn="auto" hangingPunct="1">
              <a:spcAft>
                <a:spcPts val="0"/>
              </a:spcAft>
              <a:defRPr/>
            </a:pPr>
            <a:r>
              <a:rPr lang="en-GB" sz="3600" dirty="0">
                <a:solidFill>
                  <a:schemeClr val="tx1"/>
                </a:solidFill>
                <a:ea typeface="+mj-ea"/>
                <a:cs typeface="+mj-cs"/>
              </a:rPr>
              <a:t>An Early Attempt at Decolonizing</a:t>
            </a:r>
          </a:p>
        </p:txBody>
      </p:sp>
      <p:sp>
        <p:nvSpPr>
          <p:cNvPr id="3" name="Text Placeholder 2">
            <a:extLst>
              <a:ext uri="{FF2B5EF4-FFF2-40B4-BE49-F238E27FC236}">
                <a16:creationId xmlns:a16="http://schemas.microsoft.com/office/drawing/2014/main" id="{1AC55CB5-1A50-9148-A196-ABC1799E178B}"/>
              </a:ext>
            </a:extLst>
          </p:cNvPr>
          <p:cNvSpPr>
            <a:spLocks noGrp="1"/>
          </p:cNvSpPr>
          <p:nvPr>
            <p:ph type="body" idx="1"/>
          </p:nvPr>
        </p:nvSpPr>
        <p:spPr/>
        <p:txBody>
          <a:bodyPr/>
          <a:lstStyle/>
          <a:p>
            <a:endParaRPr lang="en-US" dirty="0"/>
          </a:p>
        </p:txBody>
      </p:sp>
      <p:pic>
        <p:nvPicPr>
          <p:cNvPr id="20482" name="Picture 2" descr="http://upload.wikimedia.org/wikipedia/commons/c/c6/Coomaraswamy.jpg">
            <a:extLst>
              <a:ext uri="{FF2B5EF4-FFF2-40B4-BE49-F238E27FC236}">
                <a16:creationId xmlns:a16="http://schemas.microsoft.com/office/drawing/2014/main" id="{035EF16C-D746-4260-AFA4-EF1EC17206F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5616" y="340127"/>
            <a:ext cx="2054935" cy="2681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Box 4">
            <a:extLst>
              <a:ext uri="{FF2B5EF4-FFF2-40B4-BE49-F238E27FC236}">
                <a16:creationId xmlns:a16="http://schemas.microsoft.com/office/drawing/2014/main" id="{85E17F19-2875-4542-AC14-AC59A14C087A}"/>
              </a:ext>
            </a:extLst>
          </p:cNvPr>
          <p:cNvSpPr txBox="1">
            <a:spLocks noChangeArrowheads="1"/>
          </p:cNvSpPr>
          <p:nvPr/>
        </p:nvSpPr>
        <p:spPr bwMode="auto">
          <a:xfrm>
            <a:off x="4211638" y="404813"/>
            <a:ext cx="41767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r>
              <a:rPr lang="en-GB" altLang="en-US" sz="1800" dirty="0">
                <a:latin typeface="Calisto MT" panose="02040603050505030304" pitchFamily="18" charset="77"/>
              </a:rPr>
              <a:t>Ananda Coomaraswamy (1877-1947)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upload.wikimedia.org/wikipedia/commons/c/c6/Coomaraswamy.jpg">
            <a:extLst>
              <a:ext uri="{FF2B5EF4-FFF2-40B4-BE49-F238E27FC236}">
                <a16:creationId xmlns:a16="http://schemas.microsoft.com/office/drawing/2014/main" id="{035EF16C-D746-4260-AFA4-EF1EC17206F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7584" y="1556792"/>
            <a:ext cx="3090611" cy="4032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Box 4">
            <a:extLst>
              <a:ext uri="{FF2B5EF4-FFF2-40B4-BE49-F238E27FC236}">
                <a16:creationId xmlns:a16="http://schemas.microsoft.com/office/drawing/2014/main" id="{85E17F19-2875-4542-AC14-AC59A14C087A}"/>
              </a:ext>
            </a:extLst>
          </p:cNvPr>
          <p:cNvSpPr txBox="1">
            <a:spLocks noChangeArrowheads="1"/>
          </p:cNvSpPr>
          <p:nvPr/>
        </p:nvSpPr>
        <p:spPr bwMode="auto">
          <a:xfrm>
            <a:off x="4164721" y="1536576"/>
            <a:ext cx="4176712"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r>
              <a:rPr lang="en-GB" altLang="en-US" sz="1800" dirty="0">
                <a:latin typeface="Calisto MT" panose="02040603050505030304" pitchFamily="18" charset="77"/>
              </a:rPr>
              <a:t>Ananda Coomaraswamy (1877-1947) </a:t>
            </a:r>
          </a:p>
          <a:p>
            <a:endParaRPr lang="en-GB" altLang="en-US" sz="1800" dirty="0">
              <a:latin typeface="Calisto MT" panose="02040603050505030304" pitchFamily="18" charset="77"/>
            </a:endParaRPr>
          </a:p>
          <a:p>
            <a:r>
              <a:rPr lang="en-GB" altLang="en-US" sz="1800" dirty="0">
                <a:latin typeface="Calisto MT" panose="02040603050505030304" pitchFamily="18" charset="77"/>
              </a:rPr>
              <a:t>1884 – 1897: Schooled in Britain</a:t>
            </a:r>
          </a:p>
          <a:p>
            <a:endParaRPr lang="en-GB" altLang="en-US" sz="1800" dirty="0">
              <a:latin typeface="Calisto MT" panose="02040603050505030304" pitchFamily="18" charset="77"/>
            </a:endParaRPr>
          </a:p>
          <a:p>
            <a:r>
              <a:rPr lang="en-GB" altLang="en-US" sz="1800" dirty="0">
                <a:latin typeface="Calisto MT" panose="02040603050505030304" pitchFamily="18" charset="77"/>
              </a:rPr>
              <a:t>1897-1900: Studied in University College London</a:t>
            </a:r>
          </a:p>
          <a:p>
            <a:endParaRPr lang="en-GB" altLang="en-US" sz="1800" dirty="0">
              <a:latin typeface="Calisto MT" panose="02040603050505030304" pitchFamily="18" charset="77"/>
            </a:endParaRPr>
          </a:p>
          <a:p>
            <a:r>
              <a:rPr lang="en-GB" altLang="en-US" sz="1800" dirty="0">
                <a:latin typeface="Calisto MT" panose="02040603050505030304" pitchFamily="18" charset="77"/>
              </a:rPr>
              <a:t>1917 – 1947: Keeper of Indian Art, Boston Museum of Fine Arts</a:t>
            </a:r>
          </a:p>
          <a:p>
            <a:endParaRPr lang="en-GB" altLang="en-US" sz="1800" dirty="0">
              <a:latin typeface="Calisto MT" panose="02040603050505030304" pitchFamily="18" charset="77"/>
            </a:endParaRPr>
          </a:p>
        </p:txBody>
      </p:sp>
    </p:spTree>
    <p:extLst>
      <p:ext uri="{BB962C8B-B14F-4D97-AF65-F5344CB8AC3E}">
        <p14:creationId xmlns:p14="http://schemas.microsoft.com/office/powerpoint/2010/main" val="13657459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descr="http://ia600802.us.archive.org/zipview.php?zip=/12/items/olcovers626/olcovers626-L.zip&amp;file=6263027-L.jpg">
            <a:extLst>
              <a:ext uri="{FF2B5EF4-FFF2-40B4-BE49-F238E27FC236}">
                <a16:creationId xmlns:a16="http://schemas.microsoft.com/office/drawing/2014/main" id="{E5E22662-E860-425B-9FD7-317D508CD6E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5288" y="260350"/>
            <a:ext cx="329565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 name="Picture 6" descr="http://www.bibliomania.ws/bibliomania/images/items/80041.jpg">
            <a:extLst>
              <a:ext uri="{FF2B5EF4-FFF2-40B4-BE49-F238E27FC236}">
                <a16:creationId xmlns:a16="http://schemas.microsoft.com/office/drawing/2014/main" id="{97CE5D4D-87B0-4F19-A2DF-CFE80B9695C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95763" y="260350"/>
            <a:ext cx="4654550" cy="619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1CFF75-AE12-4F5F-84BB-3BFBC01D20B6}"/>
              </a:ext>
            </a:extLst>
          </p:cNvPr>
          <p:cNvPicPr>
            <a:picLocks noChangeAspect="1"/>
          </p:cNvPicPr>
          <p:nvPr/>
        </p:nvPicPr>
        <p:blipFill>
          <a:blip r:embed="rId2"/>
          <a:stretch>
            <a:fillRect/>
          </a:stretch>
        </p:blipFill>
        <p:spPr>
          <a:xfrm>
            <a:off x="539552" y="836712"/>
            <a:ext cx="8100392" cy="4346212"/>
          </a:xfrm>
          <a:prstGeom prst="rect">
            <a:avLst/>
          </a:prstGeom>
        </p:spPr>
      </p:pic>
    </p:spTree>
    <p:extLst>
      <p:ext uri="{BB962C8B-B14F-4D97-AF65-F5344CB8AC3E}">
        <p14:creationId xmlns:p14="http://schemas.microsoft.com/office/powerpoint/2010/main" val="25907847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4">
            <a:extLst>
              <a:ext uri="{FF2B5EF4-FFF2-40B4-BE49-F238E27FC236}">
                <a16:creationId xmlns:a16="http://schemas.microsoft.com/office/drawing/2014/main" id="{10BCAB7F-5936-4CD7-A84A-3EEAAA9D095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9388" y="188913"/>
            <a:ext cx="3595687"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4" name="Picture 4" descr="http://www.asiafinebooks.com/afb455/images/items/396.jpg">
            <a:extLst>
              <a:ext uri="{FF2B5EF4-FFF2-40B4-BE49-F238E27FC236}">
                <a16:creationId xmlns:a16="http://schemas.microsoft.com/office/drawing/2014/main" id="{C3D32287-BAAB-404A-9F5D-8A4448E6AAE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70338" y="188913"/>
            <a:ext cx="4951412" cy="367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6" descr="http://upload.wikimedia.org/wikipedia/en/b/bf/AnandaCoomaraswamy.jpg">
            <a:extLst>
              <a:ext uri="{FF2B5EF4-FFF2-40B4-BE49-F238E27FC236}">
                <a16:creationId xmlns:a16="http://schemas.microsoft.com/office/drawing/2014/main" id="{60E96DBE-1D65-464F-BB52-BFDCF2C2203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16688" y="4005263"/>
            <a:ext cx="2366962" cy="26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Box 5">
            <a:extLst>
              <a:ext uri="{FF2B5EF4-FFF2-40B4-BE49-F238E27FC236}">
                <a16:creationId xmlns:a16="http://schemas.microsoft.com/office/drawing/2014/main" id="{A5518387-5D28-4560-A4D6-F60DBD55A92F}"/>
              </a:ext>
            </a:extLst>
          </p:cNvPr>
          <p:cNvSpPr txBox="1">
            <a:spLocks noChangeArrowheads="1"/>
          </p:cNvSpPr>
          <p:nvPr/>
        </p:nvSpPr>
        <p:spPr bwMode="auto">
          <a:xfrm>
            <a:off x="179388" y="5805488"/>
            <a:ext cx="60483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r>
              <a:rPr lang="en-GB" altLang="en-US" sz="1800" dirty="0">
                <a:latin typeface="Calisto MT" panose="02040603050505030304" pitchFamily="18" charset="77"/>
                <a:cs typeface="Calibri" panose="020F0502020204030204" pitchFamily="34" charset="0"/>
              </a:rPr>
              <a:t>L: Christian and Oriental Philosophy of Art (1944)</a:t>
            </a:r>
          </a:p>
          <a:p>
            <a:r>
              <a:rPr lang="en-GB" altLang="en-US" sz="1800" dirty="0">
                <a:latin typeface="Calisto MT" panose="02040603050505030304" pitchFamily="18" charset="77"/>
                <a:cs typeface="Calibri" panose="020F0502020204030204" pitchFamily="34" charset="0"/>
              </a:rPr>
              <a:t>R: The Dance of Śiva (first published 1918)</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597CE-7EC9-42F6-829E-832756D5C4F2}"/>
              </a:ext>
            </a:extLst>
          </p:cNvPr>
          <p:cNvSpPr>
            <a:spLocks noGrp="1"/>
          </p:cNvSpPr>
          <p:nvPr>
            <p:ph type="title"/>
          </p:nvPr>
        </p:nvSpPr>
        <p:spPr/>
        <p:txBody>
          <a:bodyPr/>
          <a:lstStyle/>
          <a:p>
            <a:r>
              <a:rPr lang="en-GB" dirty="0"/>
              <a:t>Decolonizing in Central Europe</a:t>
            </a:r>
          </a:p>
        </p:txBody>
      </p:sp>
      <p:sp>
        <p:nvSpPr>
          <p:cNvPr id="3" name="Text Placeholder 2">
            <a:extLst>
              <a:ext uri="{FF2B5EF4-FFF2-40B4-BE49-F238E27FC236}">
                <a16:creationId xmlns:a16="http://schemas.microsoft.com/office/drawing/2014/main" id="{11AEE1E7-AD08-4892-92A7-EAD3274B8DAA}"/>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0378717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a:extLst>
              <a:ext uri="{FF2B5EF4-FFF2-40B4-BE49-F238E27FC236}">
                <a16:creationId xmlns:a16="http://schemas.microsoft.com/office/drawing/2014/main" id="{0913B1FF-9FB7-4BC8-869B-50EEBC03775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15816" y="2276872"/>
            <a:ext cx="2922747" cy="446449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264C585-B851-4553-AA14-F624494971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548" y="71236"/>
            <a:ext cx="2952328" cy="4221860"/>
          </a:xfrm>
          <a:prstGeom prst="rect">
            <a:avLst/>
          </a:prstGeom>
        </p:spPr>
      </p:pic>
      <p:pic>
        <p:nvPicPr>
          <p:cNvPr id="101380" name="Picture 4">
            <a:extLst>
              <a:ext uri="{FF2B5EF4-FFF2-40B4-BE49-F238E27FC236}">
                <a16:creationId xmlns:a16="http://schemas.microsoft.com/office/drawing/2014/main" id="{4F445662-E5A9-44C5-B3EC-7EF9FF4BB12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52166" y="71236"/>
            <a:ext cx="3252220" cy="4077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5845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a:extLst>
              <a:ext uri="{FF2B5EF4-FFF2-40B4-BE49-F238E27FC236}">
                <a16:creationId xmlns:a16="http://schemas.microsoft.com/office/drawing/2014/main" id="{8EB4CE82-9749-4595-A5C4-D5CE0C27E91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3528" y="0"/>
            <a:ext cx="446881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AB1CE91-E5EB-4447-A40A-BA0BD142AFE9}"/>
              </a:ext>
            </a:extLst>
          </p:cNvPr>
          <p:cNvSpPr txBox="1"/>
          <p:nvPr/>
        </p:nvSpPr>
        <p:spPr>
          <a:xfrm>
            <a:off x="5071739" y="5474841"/>
            <a:ext cx="3888432" cy="923330"/>
          </a:xfrm>
          <a:prstGeom prst="rect">
            <a:avLst/>
          </a:prstGeom>
          <a:noFill/>
        </p:spPr>
        <p:txBody>
          <a:bodyPr wrap="square" rtlCol="0">
            <a:spAutoFit/>
          </a:bodyPr>
          <a:lstStyle/>
          <a:p>
            <a:r>
              <a:rPr lang="en-GB" dirty="0"/>
              <a:t>Helena </a:t>
            </a:r>
            <a:r>
              <a:rPr lang="en-GB" dirty="0" err="1"/>
              <a:t>Johnová</a:t>
            </a:r>
            <a:endParaRPr lang="en-GB" dirty="0"/>
          </a:p>
          <a:p>
            <a:endParaRPr lang="en-GB" dirty="0"/>
          </a:p>
          <a:p>
            <a:r>
              <a:rPr lang="en-GB" dirty="0"/>
              <a:t>Black Boy (1912-39)</a:t>
            </a:r>
          </a:p>
        </p:txBody>
      </p:sp>
    </p:spTree>
    <p:extLst>
      <p:ext uri="{BB962C8B-B14F-4D97-AF65-F5344CB8AC3E}">
        <p14:creationId xmlns:p14="http://schemas.microsoft.com/office/powerpoint/2010/main" val="9006767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a:extLst>
              <a:ext uri="{FF2B5EF4-FFF2-40B4-BE49-F238E27FC236}">
                <a16:creationId xmlns:a16="http://schemas.microsoft.com/office/drawing/2014/main" id="{C24FE50D-D1FE-499C-A297-EC87ED0ED34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844" y="75959"/>
            <a:ext cx="4547206" cy="47357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30DAA29-D409-4FBB-A120-43362ED723C1}"/>
              </a:ext>
            </a:extLst>
          </p:cNvPr>
          <p:cNvSpPr txBox="1"/>
          <p:nvPr/>
        </p:nvSpPr>
        <p:spPr>
          <a:xfrm>
            <a:off x="138095" y="5661248"/>
            <a:ext cx="3713825" cy="646331"/>
          </a:xfrm>
          <a:prstGeom prst="rect">
            <a:avLst/>
          </a:prstGeom>
          <a:noFill/>
        </p:spPr>
        <p:txBody>
          <a:bodyPr wrap="square" rtlCol="0">
            <a:spAutoFit/>
          </a:bodyPr>
          <a:lstStyle/>
          <a:p>
            <a:r>
              <a:rPr lang="en-GB" dirty="0"/>
              <a:t>Alexander </a:t>
            </a:r>
            <a:r>
              <a:rPr lang="en-GB" dirty="0" err="1"/>
              <a:t>Hackenschmied</a:t>
            </a:r>
            <a:r>
              <a:rPr lang="en-GB" dirty="0"/>
              <a:t>, Untitled (1942)</a:t>
            </a:r>
          </a:p>
        </p:txBody>
      </p:sp>
      <p:pic>
        <p:nvPicPr>
          <p:cNvPr id="111620" name="Picture 4">
            <a:extLst>
              <a:ext uri="{FF2B5EF4-FFF2-40B4-BE49-F238E27FC236}">
                <a16:creationId xmlns:a16="http://schemas.microsoft.com/office/drawing/2014/main" id="{856702AA-739D-49E9-8381-9BBEEBF59F4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384294" y="2276872"/>
            <a:ext cx="4715310" cy="4464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21458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9B3620FA-BCF5-F05E-8B93-8E5503D26C4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1520" y="116632"/>
            <a:ext cx="3677386" cy="5229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EB0039F-7608-08B6-9005-3D4D276624D3}"/>
              </a:ext>
            </a:extLst>
          </p:cNvPr>
          <p:cNvSpPr txBox="1"/>
          <p:nvPr/>
        </p:nvSpPr>
        <p:spPr>
          <a:xfrm>
            <a:off x="179512" y="5517232"/>
            <a:ext cx="3672408" cy="369332"/>
          </a:xfrm>
          <a:prstGeom prst="rect">
            <a:avLst/>
          </a:prstGeom>
          <a:noFill/>
        </p:spPr>
        <p:txBody>
          <a:bodyPr wrap="square" rtlCol="0">
            <a:spAutoFit/>
          </a:bodyPr>
          <a:lstStyle/>
          <a:p>
            <a:pPr algn="ctr"/>
            <a:r>
              <a:rPr lang="en-US" dirty="0"/>
              <a:t>Sir Cecil Rhodes (1853 – 1902)</a:t>
            </a:r>
          </a:p>
        </p:txBody>
      </p:sp>
      <p:pic>
        <p:nvPicPr>
          <p:cNvPr id="2052" name="Picture 4">
            <a:extLst>
              <a:ext uri="{FF2B5EF4-FFF2-40B4-BE49-F238E27FC236}">
                <a16:creationId xmlns:a16="http://schemas.microsoft.com/office/drawing/2014/main" id="{B3EAA51E-537B-CAC1-195F-A7B1C5CE7B8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16016" y="449059"/>
            <a:ext cx="4034473" cy="5229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21E5FC5-EE4C-6BE1-8C57-D30168915D4F}"/>
              </a:ext>
            </a:extLst>
          </p:cNvPr>
          <p:cNvSpPr txBox="1"/>
          <p:nvPr/>
        </p:nvSpPr>
        <p:spPr>
          <a:xfrm>
            <a:off x="4716016" y="5949280"/>
            <a:ext cx="4034473" cy="369332"/>
          </a:xfrm>
          <a:prstGeom prst="rect">
            <a:avLst/>
          </a:prstGeom>
          <a:noFill/>
        </p:spPr>
        <p:txBody>
          <a:bodyPr wrap="square" rtlCol="0">
            <a:spAutoFit/>
          </a:bodyPr>
          <a:lstStyle/>
          <a:p>
            <a:pPr algn="ctr"/>
            <a:r>
              <a:rPr lang="en-US" dirty="0"/>
              <a:t>The Rhodes Colossus in </a:t>
            </a:r>
            <a:r>
              <a:rPr lang="en-US" i="1" dirty="0"/>
              <a:t>Punch </a:t>
            </a:r>
            <a:r>
              <a:rPr lang="en-US" dirty="0"/>
              <a:t>(1892)</a:t>
            </a:r>
          </a:p>
        </p:txBody>
      </p:sp>
    </p:spTree>
    <p:extLst>
      <p:ext uri="{BB962C8B-B14F-4D97-AF65-F5344CB8AC3E}">
        <p14:creationId xmlns:p14="http://schemas.microsoft.com/office/powerpoint/2010/main" val="6276693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a:extLst>
              <a:ext uri="{FF2B5EF4-FFF2-40B4-BE49-F238E27FC236}">
                <a16:creationId xmlns:a16="http://schemas.microsoft.com/office/drawing/2014/main" id="{6E19CD14-4BAA-46EE-93F0-914BBAA66EE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72000" y="25152"/>
            <a:ext cx="44545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CA933FC-9276-495D-8D4D-BA0489698E20}"/>
              </a:ext>
            </a:extLst>
          </p:cNvPr>
          <p:cNvSpPr txBox="1"/>
          <p:nvPr/>
        </p:nvSpPr>
        <p:spPr>
          <a:xfrm>
            <a:off x="251520" y="5707888"/>
            <a:ext cx="3960440" cy="646331"/>
          </a:xfrm>
          <a:prstGeom prst="rect">
            <a:avLst/>
          </a:prstGeom>
          <a:noFill/>
        </p:spPr>
        <p:txBody>
          <a:bodyPr wrap="square" rtlCol="0">
            <a:spAutoFit/>
          </a:bodyPr>
          <a:lstStyle/>
          <a:p>
            <a:r>
              <a:rPr lang="en-GB" dirty="0" err="1"/>
              <a:t>Milada</a:t>
            </a:r>
            <a:r>
              <a:rPr lang="en-GB" dirty="0"/>
              <a:t> </a:t>
            </a:r>
            <a:r>
              <a:rPr lang="en-GB" dirty="0" err="1"/>
              <a:t>Marešová</a:t>
            </a:r>
            <a:endParaRPr lang="en-GB" dirty="0"/>
          </a:p>
          <a:p>
            <a:r>
              <a:rPr lang="en-GB" dirty="0"/>
              <a:t>Josephine Baker (early 1930s)</a:t>
            </a:r>
          </a:p>
        </p:txBody>
      </p:sp>
      <p:pic>
        <p:nvPicPr>
          <p:cNvPr id="110596" name="Picture 4" descr="Josephine Baker captivates the Modernists - Philip Steadman">
            <a:extLst>
              <a:ext uri="{FF2B5EF4-FFF2-40B4-BE49-F238E27FC236}">
                <a16:creationId xmlns:a16="http://schemas.microsoft.com/office/drawing/2014/main" id="{F9E3F78F-68C5-4119-9DFE-5FEA88B53B9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3528" y="332656"/>
            <a:ext cx="3195355" cy="5112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54463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a:extLst>
              <a:ext uri="{FF2B5EF4-FFF2-40B4-BE49-F238E27FC236}">
                <a16:creationId xmlns:a16="http://schemas.microsoft.com/office/drawing/2014/main" id="{58348427-FD0B-4E14-A9E7-EAC45C8543D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3568" y="0"/>
            <a:ext cx="453548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99C6F09-936F-4A3C-90D1-D29DAB0B6BC4}"/>
              </a:ext>
            </a:extLst>
          </p:cNvPr>
          <p:cNvSpPr txBox="1"/>
          <p:nvPr/>
        </p:nvSpPr>
        <p:spPr>
          <a:xfrm>
            <a:off x="5393202" y="5373216"/>
            <a:ext cx="3528392" cy="923330"/>
          </a:xfrm>
          <a:prstGeom prst="rect">
            <a:avLst/>
          </a:prstGeom>
          <a:noFill/>
        </p:spPr>
        <p:txBody>
          <a:bodyPr wrap="square" rtlCol="0">
            <a:spAutoFit/>
          </a:bodyPr>
          <a:lstStyle/>
          <a:p>
            <a:r>
              <a:rPr lang="en-GB" dirty="0"/>
              <a:t>Josef </a:t>
            </a:r>
            <a:r>
              <a:rPr lang="en-GB" dirty="0" err="1"/>
              <a:t>Sudek</a:t>
            </a:r>
            <a:endParaRPr lang="en-GB" dirty="0"/>
          </a:p>
          <a:p>
            <a:endParaRPr lang="en-GB" dirty="0"/>
          </a:p>
          <a:p>
            <a:r>
              <a:rPr lang="en-GB" dirty="0"/>
              <a:t>Black Mask (1932)</a:t>
            </a:r>
          </a:p>
        </p:txBody>
      </p:sp>
    </p:spTree>
    <p:extLst>
      <p:ext uri="{BB962C8B-B14F-4D97-AF65-F5344CB8AC3E}">
        <p14:creationId xmlns:p14="http://schemas.microsoft.com/office/powerpoint/2010/main" val="28902595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a:extLst>
              <a:ext uri="{FF2B5EF4-FFF2-40B4-BE49-F238E27FC236}">
                <a16:creationId xmlns:a16="http://schemas.microsoft.com/office/drawing/2014/main" id="{B8FFC586-FDE0-4079-BA3A-99D1DF36DAD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61089" y="1052736"/>
            <a:ext cx="3258783" cy="5260106"/>
          </a:xfrm>
          <a:prstGeom prst="rect">
            <a:avLst/>
          </a:prstGeom>
          <a:noFill/>
          <a:extLst>
            <a:ext uri="{909E8E84-426E-40DD-AFC4-6F175D3DCCD1}">
              <a14:hiddenFill xmlns:a14="http://schemas.microsoft.com/office/drawing/2010/main">
                <a:solidFill>
                  <a:srgbClr val="FFFFFF"/>
                </a:solidFill>
              </a14:hiddenFill>
            </a:ext>
          </a:extLst>
        </p:spPr>
      </p:pic>
      <p:pic>
        <p:nvPicPr>
          <p:cNvPr id="102404" name="Picture 4">
            <a:extLst>
              <a:ext uri="{FF2B5EF4-FFF2-40B4-BE49-F238E27FC236}">
                <a16:creationId xmlns:a16="http://schemas.microsoft.com/office/drawing/2014/main" id="{7BD12B2A-76DC-42CF-887F-C3A4E8B6515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99320" y="1066671"/>
            <a:ext cx="5359833" cy="373048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245810C-C8E2-374D-8D13-C33A6FB1F6D9}"/>
              </a:ext>
            </a:extLst>
          </p:cNvPr>
          <p:cNvSpPr txBox="1"/>
          <p:nvPr/>
        </p:nvSpPr>
        <p:spPr>
          <a:xfrm>
            <a:off x="3599320" y="5085184"/>
            <a:ext cx="5544680" cy="369332"/>
          </a:xfrm>
          <a:prstGeom prst="rect">
            <a:avLst/>
          </a:prstGeom>
          <a:noFill/>
        </p:spPr>
        <p:txBody>
          <a:bodyPr wrap="square" rtlCol="0">
            <a:spAutoFit/>
          </a:bodyPr>
          <a:lstStyle/>
          <a:p>
            <a:r>
              <a:rPr lang="en-US" dirty="0"/>
              <a:t>Josef Čapek, </a:t>
            </a:r>
            <a:r>
              <a:rPr lang="en-US" i="1" dirty="0"/>
              <a:t>The Art of Primitive Nations </a:t>
            </a:r>
            <a:r>
              <a:rPr lang="en-US" dirty="0"/>
              <a:t>(Prague, 1938)</a:t>
            </a:r>
          </a:p>
        </p:txBody>
      </p:sp>
    </p:spTree>
    <p:extLst>
      <p:ext uri="{BB962C8B-B14F-4D97-AF65-F5344CB8AC3E}">
        <p14:creationId xmlns:p14="http://schemas.microsoft.com/office/powerpoint/2010/main" val="15270458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a:extLst>
              <a:ext uri="{FF2B5EF4-FFF2-40B4-BE49-F238E27FC236}">
                <a16:creationId xmlns:a16="http://schemas.microsoft.com/office/drawing/2014/main" id="{C889F54A-DFD5-4E6E-B4A8-6826E530A62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5536" y="188640"/>
            <a:ext cx="4342010" cy="61379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507D0E5-D56F-400A-9E78-B4B5733BDCE8}"/>
              </a:ext>
            </a:extLst>
          </p:cNvPr>
          <p:cNvSpPr txBox="1"/>
          <p:nvPr/>
        </p:nvSpPr>
        <p:spPr>
          <a:xfrm>
            <a:off x="4932040" y="5589240"/>
            <a:ext cx="3240360" cy="646331"/>
          </a:xfrm>
          <a:prstGeom prst="rect">
            <a:avLst/>
          </a:prstGeom>
          <a:noFill/>
        </p:spPr>
        <p:txBody>
          <a:bodyPr wrap="square" rtlCol="0">
            <a:spAutoFit/>
          </a:bodyPr>
          <a:lstStyle/>
          <a:p>
            <a:r>
              <a:rPr lang="en-GB" dirty="0"/>
              <a:t>Josef Capek</a:t>
            </a:r>
          </a:p>
          <a:p>
            <a:r>
              <a:rPr lang="en-GB" dirty="0"/>
              <a:t>Black King (1920)</a:t>
            </a:r>
          </a:p>
        </p:txBody>
      </p:sp>
    </p:spTree>
    <p:extLst>
      <p:ext uri="{BB962C8B-B14F-4D97-AF65-F5344CB8AC3E}">
        <p14:creationId xmlns:p14="http://schemas.microsoft.com/office/powerpoint/2010/main" val="10537332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a:extLst>
              <a:ext uri="{FF2B5EF4-FFF2-40B4-BE49-F238E27FC236}">
                <a16:creationId xmlns:a16="http://schemas.microsoft.com/office/drawing/2014/main" id="{2616DB48-695E-486F-B34C-5214F21E6C9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85738"/>
            <a:ext cx="9144000" cy="64849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7510FD7-3F15-4DA6-95EA-C53B3BA6749A}"/>
              </a:ext>
            </a:extLst>
          </p:cNvPr>
          <p:cNvSpPr txBox="1"/>
          <p:nvPr/>
        </p:nvSpPr>
        <p:spPr>
          <a:xfrm>
            <a:off x="251520" y="476672"/>
            <a:ext cx="3312368" cy="369332"/>
          </a:xfrm>
          <a:prstGeom prst="rect">
            <a:avLst/>
          </a:prstGeom>
          <a:solidFill>
            <a:schemeClr val="bg1"/>
          </a:solidFill>
        </p:spPr>
        <p:txBody>
          <a:bodyPr wrap="square" rtlCol="0">
            <a:spAutoFit/>
          </a:bodyPr>
          <a:lstStyle/>
          <a:p>
            <a:r>
              <a:rPr lang="en-GB" dirty="0" err="1"/>
              <a:t>Toyen</a:t>
            </a:r>
            <a:r>
              <a:rPr lang="en-GB" dirty="0"/>
              <a:t>, Black Paradise (1925)</a:t>
            </a:r>
          </a:p>
        </p:txBody>
      </p:sp>
    </p:spTree>
    <p:extLst>
      <p:ext uri="{BB962C8B-B14F-4D97-AF65-F5344CB8AC3E}">
        <p14:creationId xmlns:p14="http://schemas.microsoft.com/office/powerpoint/2010/main" val="28360943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20DC755B-C504-4C60-8D52-DCF670B306D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9872"/>
            <a:ext cx="4832967" cy="6846703"/>
          </a:xfrm>
          <a:prstGeom prst="rect">
            <a:avLst/>
          </a:prstGeom>
        </p:spPr>
      </p:pic>
      <p:pic>
        <p:nvPicPr>
          <p:cNvPr id="4" name="Picture 3" descr="A picture containing indoor, different&#10;&#10;Description automatically generated">
            <a:extLst>
              <a:ext uri="{FF2B5EF4-FFF2-40B4-BE49-F238E27FC236}">
                <a16:creationId xmlns:a16="http://schemas.microsoft.com/office/drawing/2014/main" id="{5BBAD9F2-5FC4-4095-8D44-B24CED14BD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09916" y="103437"/>
            <a:ext cx="4434084" cy="3325563"/>
          </a:xfrm>
          <a:prstGeom prst="rect">
            <a:avLst/>
          </a:prstGeom>
          <a:ln w="190500">
            <a:solidFill>
              <a:schemeClr val="tx1">
                <a:alpha val="7000"/>
              </a:schemeClr>
            </a:solidFill>
          </a:ln>
        </p:spPr>
      </p:pic>
    </p:spTree>
    <p:extLst>
      <p:ext uri="{BB962C8B-B14F-4D97-AF65-F5344CB8AC3E}">
        <p14:creationId xmlns:p14="http://schemas.microsoft.com/office/powerpoint/2010/main" val="28397438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a:extLst>
              <a:ext uri="{FF2B5EF4-FFF2-40B4-BE49-F238E27FC236}">
                <a16:creationId xmlns:a16="http://schemas.microsoft.com/office/drawing/2014/main" id="{359F3B89-B46D-47ED-930B-09947FC698F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476672"/>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0DC0BAF-3A93-4605-BA41-C5603403EE5A}"/>
              </a:ext>
            </a:extLst>
          </p:cNvPr>
          <p:cNvSpPr txBox="1"/>
          <p:nvPr/>
        </p:nvSpPr>
        <p:spPr>
          <a:xfrm>
            <a:off x="1547664" y="6021288"/>
            <a:ext cx="6192688" cy="369332"/>
          </a:xfrm>
          <a:prstGeom prst="rect">
            <a:avLst/>
          </a:prstGeom>
          <a:noFill/>
        </p:spPr>
        <p:txBody>
          <a:bodyPr wrap="square" rtlCol="0">
            <a:spAutoFit/>
          </a:bodyPr>
          <a:lstStyle/>
          <a:p>
            <a:pPr algn="ctr"/>
            <a:r>
              <a:rPr lang="en-GB" dirty="0"/>
              <a:t>Emil </a:t>
            </a:r>
            <a:r>
              <a:rPr lang="en-GB" dirty="0" err="1"/>
              <a:t>Filla</a:t>
            </a:r>
            <a:r>
              <a:rPr lang="en-GB" dirty="0"/>
              <a:t>, Heracles and the Lion (1936)</a:t>
            </a:r>
          </a:p>
        </p:txBody>
      </p:sp>
    </p:spTree>
    <p:extLst>
      <p:ext uri="{BB962C8B-B14F-4D97-AF65-F5344CB8AC3E}">
        <p14:creationId xmlns:p14="http://schemas.microsoft.com/office/powerpoint/2010/main" val="29542771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a:extLst>
              <a:ext uri="{FF2B5EF4-FFF2-40B4-BE49-F238E27FC236}">
                <a16:creationId xmlns:a16="http://schemas.microsoft.com/office/drawing/2014/main" id="{36526E53-B94D-4A55-8D37-AACDE323C21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70986" y="332656"/>
            <a:ext cx="4306215" cy="5638936"/>
          </a:xfrm>
          <a:prstGeom prst="rect">
            <a:avLst/>
          </a:prstGeom>
          <a:noFill/>
          <a:extLst>
            <a:ext uri="{909E8E84-426E-40DD-AFC4-6F175D3DCCD1}">
              <a14:hiddenFill xmlns:a14="http://schemas.microsoft.com/office/drawing/2010/main">
                <a:solidFill>
                  <a:srgbClr val="FFFFFF"/>
                </a:solidFill>
              </a14:hiddenFill>
            </a:ext>
          </a:extLst>
        </p:spPr>
      </p:pic>
      <p:pic>
        <p:nvPicPr>
          <p:cNvPr id="106500" name="Picture 4">
            <a:extLst>
              <a:ext uri="{FF2B5EF4-FFF2-40B4-BE49-F238E27FC236}">
                <a16:creationId xmlns:a16="http://schemas.microsoft.com/office/drawing/2014/main" id="{AB8BA71F-47A0-468D-A29C-A9E5A720845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8271" y="332656"/>
            <a:ext cx="4067944" cy="3050958"/>
          </a:xfrm>
          <a:prstGeom prst="rect">
            <a:avLst/>
          </a:prstGeom>
          <a:noFill/>
          <a:extLst>
            <a:ext uri="{909E8E84-426E-40DD-AFC4-6F175D3DCCD1}">
              <a14:hiddenFill xmlns:a14="http://schemas.microsoft.com/office/drawing/2010/main">
                <a:solidFill>
                  <a:srgbClr val="FFFFFF"/>
                </a:solidFill>
              </a14:hiddenFill>
            </a:ext>
          </a:extLst>
        </p:spPr>
      </p:pic>
      <p:pic>
        <p:nvPicPr>
          <p:cNvPr id="106502" name="Picture 6">
            <a:extLst>
              <a:ext uri="{FF2B5EF4-FFF2-40B4-BE49-F238E27FC236}">
                <a16:creationId xmlns:a16="http://schemas.microsoft.com/office/drawing/2014/main" id="{DD41B081-F2BF-4DAC-A602-EC59AE31831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8271" y="3587146"/>
            <a:ext cx="4053558" cy="238444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BFE02D5-29AC-A84B-81F2-9B375394EA0E}"/>
              </a:ext>
            </a:extLst>
          </p:cNvPr>
          <p:cNvSpPr txBox="1"/>
          <p:nvPr/>
        </p:nvSpPr>
        <p:spPr>
          <a:xfrm>
            <a:off x="1043608" y="6165304"/>
            <a:ext cx="6912768" cy="369332"/>
          </a:xfrm>
          <a:prstGeom prst="rect">
            <a:avLst/>
          </a:prstGeom>
          <a:noFill/>
        </p:spPr>
        <p:txBody>
          <a:bodyPr wrap="square" rtlCol="0">
            <a:spAutoFit/>
          </a:bodyPr>
          <a:lstStyle/>
          <a:p>
            <a:pPr algn="ctr"/>
            <a:r>
              <a:rPr lang="en-US" dirty="0" err="1"/>
              <a:t>Vojtěch</a:t>
            </a:r>
            <a:r>
              <a:rPr lang="en-US" dirty="0"/>
              <a:t> </a:t>
            </a:r>
            <a:r>
              <a:rPr lang="en-US" dirty="0" err="1"/>
              <a:t>Náprstek</a:t>
            </a:r>
            <a:r>
              <a:rPr lang="en-US" dirty="0"/>
              <a:t> (1826-1894)</a:t>
            </a:r>
          </a:p>
        </p:txBody>
      </p:sp>
    </p:spTree>
    <p:extLst>
      <p:ext uri="{BB962C8B-B14F-4D97-AF65-F5344CB8AC3E}">
        <p14:creationId xmlns:p14="http://schemas.microsoft.com/office/powerpoint/2010/main" val="18780637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437BDF-EA91-2A40-A485-8732EA1B8EF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4127" y="598376"/>
            <a:ext cx="4280985" cy="5661248"/>
          </a:xfrm>
          <a:prstGeom prst="rect">
            <a:avLst/>
          </a:prstGeom>
        </p:spPr>
      </p:pic>
      <p:pic>
        <p:nvPicPr>
          <p:cNvPr id="4" name="Picture 3">
            <a:extLst>
              <a:ext uri="{FF2B5EF4-FFF2-40B4-BE49-F238E27FC236}">
                <a16:creationId xmlns:a16="http://schemas.microsoft.com/office/drawing/2014/main" id="{60D51B50-57BD-A34D-9C2D-F79B89E62E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0" y="573224"/>
            <a:ext cx="4397873" cy="5661248"/>
          </a:xfrm>
          <a:prstGeom prst="rect">
            <a:avLst/>
          </a:prstGeom>
        </p:spPr>
      </p:pic>
    </p:spTree>
    <p:extLst>
      <p:ext uri="{BB962C8B-B14F-4D97-AF65-F5344CB8AC3E}">
        <p14:creationId xmlns:p14="http://schemas.microsoft.com/office/powerpoint/2010/main" val="41034163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a:extLst>
              <a:ext uri="{FF2B5EF4-FFF2-40B4-BE49-F238E27FC236}">
                <a16:creationId xmlns:a16="http://schemas.microsoft.com/office/drawing/2014/main" id="{658CB1DC-BB9A-469E-8040-FD9F0B2DA17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400050"/>
            <a:ext cx="9144000" cy="6057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27999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50423ED8-FD73-D8E1-1AEF-B461FA37503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60648"/>
            <a:ext cx="6012160" cy="39903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CF4B67A-B550-2EFA-0FE1-19D328A2873A}"/>
              </a:ext>
            </a:extLst>
          </p:cNvPr>
          <p:cNvSpPr txBox="1"/>
          <p:nvPr/>
        </p:nvSpPr>
        <p:spPr>
          <a:xfrm>
            <a:off x="161764" y="4784874"/>
            <a:ext cx="3816424" cy="1477328"/>
          </a:xfrm>
          <a:prstGeom prst="rect">
            <a:avLst/>
          </a:prstGeom>
          <a:noFill/>
        </p:spPr>
        <p:txBody>
          <a:bodyPr wrap="square" rtlCol="0">
            <a:spAutoFit/>
          </a:bodyPr>
          <a:lstStyle/>
          <a:p>
            <a:r>
              <a:rPr lang="en-US" dirty="0"/>
              <a:t>L: Rhodes House, University of Oxford</a:t>
            </a:r>
          </a:p>
          <a:p>
            <a:endParaRPr lang="en-US" dirty="0"/>
          </a:p>
          <a:p>
            <a:r>
              <a:rPr lang="en-US" dirty="0"/>
              <a:t>R: Statue of Rhodes, Oriel College, Oxford (1911)</a:t>
            </a:r>
          </a:p>
        </p:txBody>
      </p:sp>
      <p:pic>
        <p:nvPicPr>
          <p:cNvPr id="3076" name="Picture 4">
            <a:extLst>
              <a:ext uri="{FF2B5EF4-FFF2-40B4-BE49-F238E27FC236}">
                <a16:creationId xmlns:a16="http://schemas.microsoft.com/office/drawing/2014/main" id="{2B9537EB-5893-3EE8-03DC-9B975F1C3F7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39952" y="3418334"/>
            <a:ext cx="5004048" cy="3377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9156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a:extLst>
              <a:ext uri="{FF2B5EF4-FFF2-40B4-BE49-F238E27FC236}">
                <a16:creationId xmlns:a16="http://schemas.microsoft.com/office/drawing/2014/main" id="{BEDA370B-4482-496C-BA05-07F0B7CA2A3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23528" y="426658"/>
            <a:ext cx="5154425" cy="465438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02E41F4-22CD-40FF-B0B3-285A334D53B2}"/>
              </a:ext>
            </a:extLst>
          </p:cNvPr>
          <p:cNvSpPr txBox="1"/>
          <p:nvPr/>
        </p:nvSpPr>
        <p:spPr>
          <a:xfrm>
            <a:off x="251520" y="5229200"/>
            <a:ext cx="8568952" cy="1200329"/>
          </a:xfrm>
          <a:prstGeom prst="rect">
            <a:avLst/>
          </a:prstGeom>
          <a:noFill/>
        </p:spPr>
        <p:txBody>
          <a:bodyPr wrap="square" rtlCol="0">
            <a:spAutoFit/>
          </a:bodyPr>
          <a:lstStyle/>
          <a:p>
            <a:pPr marL="285750" indent="-285750">
              <a:buFontTx/>
              <a:buChar char="-"/>
            </a:pPr>
            <a:r>
              <a:rPr lang="en-GB" dirty="0"/>
              <a:t>(1857-1858) Ship surgeon on the Carolin, escort to SMS Novara</a:t>
            </a:r>
          </a:p>
          <a:p>
            <a:pPr marL="285750" indent="-285750">
              <a:buFontTx/>
              <a:buChar char="-"/>
            </a:pPr>
            <a:r>
              <a:rPr lang="en-GB" dirty="0"/>
              <a:t>(1859-60) Ship surgeon on Elisabeth accompanying Maximilian to Brazil</a:t>
            </a:r>
          </a:p>
          <a:p>
            <a:pPr marL="285750" indent="-285750">
              <a:buFontTx/>
              <a:buChar char="-"/>
            </a:pPr>
            <a:r>
              <a:rPr lang="en-GB" dirty="0"/>
              <a:t>(1864-65) Ship surgeon escorting Emperor Maximilian of Mexico</a:t>
            </a:r>
          </a:p>
          <a:p>
            <a:pPr marL="285750" indent="-285750">
              <a:buFontTx/>
              <a:buChar char="-"/>
            </a:pPr>
            <a:r>
              <a:rPr lang="en-GB" dirty="0"/>
              <a:t>(1868-71) Ship surgeon on Friedrich on diplomatic tour around the world</a:t>
            </a:r>
          </a:p>
        </p:txBody>
      </p:sp>
    </p:spTree>
    <p:extLst>
      <p:ext uri="{BB962C8B-B14F-4D97-AF65-F5344CB8AC3E}">
        <p14:creationId xmlns:p14="http://schemas.microsoft.com/office/powerpoint/2010/main" val="7848028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a:extLst>
              <a:ext uri="{FF2B5EF4-FFF2-40B4-BE49-F238E27FC236}">
                <a16:creationId xmlns:a16="http://schemas.microsoft.com/office/drawing/2014/main" id="{DCF1E6AA-E322-4CBB-852B-85404A3CD1E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32287" y="0"/>
            <a:ext cx="481171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4B7A6E4-0A87-4798-8922-CE0DC69228B7}"/>
              </a:ext>
            </a:extLst>
          </p:cNvPr>
          <p:cNvSpPr txBox="1"/>
          <p:nvPr/>
        </p:nvSpPr>
        <p:spPr>
          <a:xfrm>
            <a:off x="179512" y="5229200"/>
            <a:ext cx="3600400" cy="923330"/>
          </a:xfrm>
          <a:prstGeom prst="rect">
            <a:avLst/>
          </a:prstGeom>
          <a:noFill/>
        </p:spPr>
        <p:txBody>
          <a:bodyPr wrap="square" rtlCol="0">
            <a:spAutoFit/>
          </a:bodyPr>
          <a:lstStyle/>
          <a:p>
            <a:r>
              <a:rPr lang="en-GB" dirty="0"/>
              <a:t>Alois </a:t>
            </a:r>
            <a:r>
              <a:rPr lang="en-GB" dirty="0" err="1"/>
              <a:t>Musil</a:t>
            </a:r>
            <a:r>
              <a:rPr lang="en-GB" dirty="0"/>
              <a:t> (1868-1944)</a:t>
            </a:r>
          </a:p>
          <a:p>
            <a:endParaRPr lang="en-GB" dirty="0"/>
          </a:p>
          <a:p>
            <a:r>
              <a:rPr lang="en-GB" dirty="0"/>
              <a:t>Qusayr Amra, Jordan (8</a:t>
            </a:r>
            <a:r>
              <a:rPr lang="en-GB" baseline="30000" dirty="0"/>
              <a:t>th</a:t>
            </a:r>
            <a:r>
              <a:rPr lang="en-GB" dirty="0"/>
              <a:t> cent CE)</a:t>
            </a:r>
          </a:p>
        </p:txBody>
      </p:sp>
      <p:pic>
        <p:nvPicPr>
          <p:cNvPr id="113668" name="Picture 4">
            <a:extLst>
              <a:ext uri="{FF2B5EF4-FFF2-40B4-BE49-F238E27FC236}">
                <a16:creationId xmlns:a16="http://schemas.microsoft.com/office/drawing/2014/main" id="{C3186444-F932-4C10-8CC0-897FE409709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882" y="188641"/>
            <a:ext cx="4907766" cy="2952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79028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C7F3C6-C9EC-424F-B7FD-963E07E7F477}"/>
              </a:ext>
            </a:extLst>
          </p:cNvPr>
          <p:cNvSpPr txBox="1"/>
          <p:nvPr/>
        </p:nvSpPr>
        <p:spPr>
          <a:xfrm>
            <a:off x="395536" y="404664"/>
            <a:ext cx="8424936" cy="2585323"/>
          </a:xfrm>
          <a:prstGeom prst="rect">
            <a:avLst/>
          </a:prstGeom>
          <a:noFill/>
        </p:spPr>
        <p:txBody>
          <a:bodyPr wrap="square" rtlCol="0">
            <a:spAutoFit/>
          </a:bodyPr>
          <a:lstStyle/>
          <a:p>
            <a:r>
              <a:rPr lang="en-GB" dirty="0"/>
              <a:t>1902: professor of theology, University of Olomouc</a:t>
            </a:r>
          </a:p>
          <a:p>
            <a:endParaRPr lang="en-GB" dirty="0"/>
          </a:p>
          <a:p>
            <a:r>
              <a:rPr lang="en-GB" dirty="0"/>
              <a:t>1909: professor of biblical studies and Arabic, University of Vienna</a:t>
            </a:r>
          </a:p>
          <a:p>
            <a:endParaRPr lang="en-GB" dirty="0"/>
          </a:p>
          <a:p>
            <a:r>
              <a:rPr lang="en-GB" dirty="0"/>
              <a:t>1914 – 1918: military service for the Habsburg Empire countering British influence in the Middle East</a:t>
            </a:r>
          </a:p>
          <a:p>
            <a:endParaRPr lang="en-GB" dirty="0"/>
          </a:p>
          <a:p>
            <a:r>
              <a:rPr lang="en-GB" dirty="0"/>
              <a:t>1920: professor of Arabic / Head of Institute of Oriental Studies, University of Prague</a:t>
            </a:r>
          </a:p>
        </p:txBody>
      </p:sp>
      <p:pic>
        <p:nvPicPr>
          <p:cNvPr id="114690" name="Picture 2">
            <a:extLst>
              <a:ext uri="{FF2B5EF4-FFF2-40B4-BE49-F238E27FC236}">
                <a16:creationId xmlns:a16="http://schemas.microsoft.com/office/drawing/2014/main" id="{25BD6747-F4ED-4626-96EE-9FFE27F9D31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91680" y="3103062"/>
            <a:ext cx="2687195" cy="3384376"/>
          </a:xfrm>
          <a:prstGeom prst="rect">
            <a:avLst/>
          </a:prstGeom>
          <a:noFill/>
          <a:extLst>
            <a:ext uri="{909E8E84-426E-40DD-AFC4-6F175D3DCCD1}">
              <a14:hiddenFill xmlns:a14="http://schemas.microsoft.com/office/drawing/2010/main">
                <a:solidFill>
                  <a:srgbClr val="FFFFFF"/>
                </a:solidFill>
              </a14:hiddenFill>
            </a:ext>
          </a:extLst>
        </p:spPr>
      </p:pic>
      <p:pic>
        <p:nvPicPr>
          <p:cNvPr id="114692" name="Picture 4">
            <a:extLst>
              <a:ext uri="{FF2B5EF4-FFF2-40B4-BE49-F238E27FC236}">
                <a16:creationId xmlns:a16="http://schemas.microsoft.com/office/drawing/2014/main" id="{CEF62BF3-1BF9-418E-A993-229FE16F6F7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716016" y="3179617"/>
            <a:ext cx="2578573" cy="3384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70001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a:extLst>
              <a:ext uri="{FF2B5EF4-FFF2-40B4-BE49-F238E27FC236}">
                <a16:creationId xmlns:a16="http://schemas.microsoft.com/office/drawing/2014/main" id="{C6D5843A-42DD-4F76-B497-09CB55461CC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26F044F-FA5F-4FE0-847E-22DEA60F90B2}"/>
              </a:ext>
            </a:extLst>
          </p:cNvPr>
          <p:cNvSpPr txBox="1"/>
          <p:nvPr/>
        </p:nvSpPr>
        <p:spPr>
          <a:xfrm>
            <a:off x="1187624" y="6093296"/>
            <a:ext cx="7344816" cy="369332"/>
          </a:xfrm>
          <a:prstGeom prst="rect">
            <a:avLst/>
          </a:prstGeom>
          <a:noFill/>
        </p:spPr>
        <p:txBody>
          <a:bodyPr wrap="square" rtlCol="0">
            <a:spAutoFit/>
          </a:bodyPr>
          <a:lstStyle/>
          <a:p>
            <a:pPr algn="ctr"/>
            <a:r>
              <a:rPr lang="en-GB" dirty="0"/>
              <a:t>Museum of </a:t>
            </a:r>
            <a:r>
              <a:rPr lang="en-GB" dirty="0" err="1"/>
              <a:t>Aleš</a:t>
            </a:r>
            <a:r>
              <a:rPr lang="en-GB" dirty="0"/>
              <a:t> </a:t>
            </a:r>
            <a:r>
              <a:rPr lang="en-GB" dirty="0" err="1"/>
              <a:t>Hrdlička</a:t>
            </a:r>
            <a:r>
              <a:rPr lang="en-GB" dirty="0"/>
              <a:t>, </a:t>
            </a:r>
            <a:r>
              <a:rPr lang="en-GB" dirty="0" err="1"/>
              <a:t>Humpolec</a:t>
            </a:r>
            <a:endParaRPr lang="en-GB" dirty="0"/>
          </a:p>
        </p:txBody>
      </p:sp>
    </p:spTree>
    <p:extLst>
      <p:ext uri="{BB962C8B-B14F-4D97-AF65-F5344CB8AC3E}">
        <p14:creationId xmlns:p14="http://schemas.microsoft.com/office/powerpoint/2010/main" val="37227629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a:extLst>
              <a:ext uri="{FF2B5EF4-FFF2-40B4-BE49-F238E27FC236}">
                <a16:creationId xmlns:a16="http://schemas.microsoft.com/office/drawing/2014/main" id="{16C659E4-C62E-47A5-AFBA-384BD791F6C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1600" y="332656"/>
            <a:ext cx="6984776" cy="51779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8F10A3B-C266-4B47-B808-17618EB78E8D}"/>
              </a:ext>
            </a:extLst>
          </p:cNvPr>
          <p:cNvSpPr txBox="1"/>
          <p:nvPr/>
        </p:nvSpPr>
        <p:spPr>
          <a:xfrm>
            <a:off x="1043608" y="5805264"/>
            <a:ext cx="7056784" cy="646331"/>
          </a:xfrm>
          <a:prstGeom prst="rect">
            <a:avLst/>
          </a:prstGeom>
          <a:noFill/>
        </p:spPr>
        <p:txBody>
          <a:bodyPr wrap="square" rtlCol="0">
            <a:spAutoFit/>
          </a:bodyPr>
          <a:lstStyle/>
          <a:p>
            <a:r>
              <a:rPr lang="en-GB" dirty="0" err="1"/>
              <a:t>Aleš</a:t>
            </a:r>
            <a:r>
              <a:rPr lang="en-GB" dirty="0"/>
              <a:t> </a:t>
            </a:r>
            <a:r>
              <a:rPr lang="en-GB" dirty="0" err="1"/>
              <a:t>Hrdlička</a:t>
            </a:r>
            <a:r>
              <a:rPr lang="en-GB" dirty="0"/>
              <a:t> (1869 – 1943). Photo from around 1930. Founder of the Anthropology Department of the Smithsonian Museum, Washington</a:t>
            </a:r>
          </a:p>
        </p:txBody>
      </p:sp>
    </p:spTree>
    <p:extLst>
      <p:ext uri="{BB962C8B-B14F-4D97-AF65-F5344CB8AC3E}">
        <p14:creationId xmlns:p14="http://schemas.microsoft.com/office/powerpoint/2010/main" val="26914891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4" name="Picture 4">
            <a:extLst>
              <a:ext uri="{FF2B5EF4-FFF2-40B4-BE49-F238E27FC236}">
                <a16:creationId xmlns:a16="http://schemas.microsoft.com/office/drawing/2014/main" id="{411321FE-ABDA-4977-ACD9-9E26E22E58C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5940152" cy="4455114"/>
          </a:xfrm>
          <a:prstGeom prst="rect">
            <a:avLst/>
          </a:prstGeom>
          <a:noFill/>
          <a:extLst>
            <a:ext uri="{909E8E84-426E-40DD-AFC4-6F175D3DCCD1}">
              <a14:hiddenFill xmlns:a14="http://schemas.microsoft.com/office/drawing/2010/main">
                <a:solidFill>
                  <a:srgbClr val="FFFFFF"/>
                </a:solidFill>
              </a14:hiddenFill>
            </a:ext>
          </a:extLst>
        </p:spPr>
      </p:pic>
      <p:pic>
        <p:nvPicPr>
          <p:cNvPr id="117762" name="Picture 2">
            <a:extLst>
              <a:ext uri="{FF2B5EF4-FFF2-40B4-BE49-F238E27FC236}">
                <a16:creationId xmlns:a16="http://schemas.microsoft.com/office/drawing/2014/main" id="{9E526D3C-C58B-44FD-A0EA-CFE5F73A1A4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95936" y="2996952"/>
            <a:ext cx="5148064" cy="3861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09605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ED250B3-3DE5-1047-5EE8-1316ADEE37CC}"/>
              </a:ext>
            </a:extLst>
          </p:cNvPr>
          <p:cNvSpPr txBox="1"/>
          <p:nvPr/>
        </p:nvSpPr>
        <p:spPr>
          <a:xfrm>
            <a:off x="611560" y="231094"/>
            <a:ext cx="8208912" cy="646331"/>
          </a:xfrm>
          <a:prstGeom prst="rect">
            <a:avLst/>
          </a:prstGeom>
          <a:noFill/>
        </p:spPr>
        <p:txBody>
          <a:bodyPr wrap="square" rtlCol="0">
            <a:spAutoFit/>
          </a:bodyPr>
          <a:lstStyle/>
          <a:p>
            <a:r>
              <a:rPr lang="en-US" dirty="0"/>
              <a:t>What does ‘decolonizing’ mean? Questionnaire from </a:t>
            </a:r>
            <a:r>
              <a:rPr lang="en-US" i="1" dirty="0"/>
              <a:t>Art History 43.1 </a:t>
            </a:r>
            <a:r>
              <a:rPr lang="en-US" dirty="0"/>
              <a:t>(2020</a:t>
            </a:r>
          </a:p>
          <a:p>
            <a:endParaRPr lang="en-US" dirty="0"/>
          </a:p>
        </p:txBody>
      </p:sp>
      <p:pic>
        <p:nvPicPr>
          <p:cNvPr id="5" name="Picture 4">
            <a:extLst>
              <a:ext uri="{FF2B5EF4-FFF2-40B4-BE49-F238E27FC236}">
                <a16:creationId xmlns:a16="http://schemas.microsoft.com/office/drawing/2014/main" id="{2CCABD6B-7A35-E7A9-A9D4-4E58B7D4B0B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2013" y="1211648"/>
            <a:ext cx="6855900" cy="1095093"/>
          </a:xfrm>
          <a:prstGeom prst="rect">
            <a:avLst/>
          </a:prstGeom>
        </p:spPr>
      </p:pic>
      <p:sp>
        <p:nvSpPr>
          <p:cNvPr id="6" name="TextBox 5">
            <a:extLst>
              <a:ext uri="{FF2B5EF4-FFF2-40B4-BE49-F238E27FC236}">
                <a16:creationId xmlns:a16="http://schemas.microsoft.com/office/drawing/2014/main" id="{F286849C-216D-22E9-82CB-EB369668CB60}"/>
              </a:ext>
            </a:extLst>
          </p:cNvPr>
          <p:cNvSpPr txBox="1"/>
          <p:nvPr/>
        </p:nvSpPr>
        <p:spPr>
          <a:xfrm>
            <a:off x="1556087" y="2002910"/>
            <a:ext cx="6184265" cy="369332"/>
          </a:xfrm>
          <a:prstGeom prst="rect">
            <a:avLst/>
          </a:prstGeom>
          <a:solidFill>
            <a:schemeClr val="bg1"/>
          </a:solidFill>
        </p:spPr>
        <p:txBody>
          <a:bodyPr wrap="square" rtlCol="0">
            <a:spAutoFit/>
          </a:bodyPr>
          <a:lstStyle/>
          <a:p>
            <a:endParaRPr lang="en-US" dirty="0"/>
          </a:p>
        </p:txBody>
      </p:sp>
      <p:pic>
        <p:nvPicPr>
          <p:cNvPr id="7" name="Picture 6">
            <a:extLst>
              <a:ext uri="{FF2B5EF4-FFF2-40B4-BE49-F238E27FC236}">
                <a16:creationId xmlns:a16="http://schemas.microsoft.com/office/drawing/2014/main" id="{DE57CA21-326D-9DD1-4D56-BDF76DCC3E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4272" y="2658263"/>
            <a:ext cx="7632891" cy="2076976"/>
          </a:xfrm>
          <a:prstGeom prst="rect">
            <a:avLst/>
          </a:prstGeom>
        </p:spPr>
      </p:pic>
      <p:sp>
        <p:nvSpPr>
          <p:cNvPr id="8" name="TextBox 7">
            <a:extLst>
              <a:ext uri="{FF2B5EF4-FFF2-40B4-BE49-F238E27FC236}">
                <a16:creationId xmlns:a16="http://schemas.microsoft.com/office/drawing/2014/main" id="{AFA8CE10-6543-CFB0-4D44-BA298636C40C}"/>
              </a:ext>
            </a:extLst>
          </p:cNvPr>
          <p:cNvSpPr txBox="1"/>
          <p:nvPr/>
        </p:nvSpPr>
        <p:spPr>
          <a:xfrm>
            <a:off x="611560" y="692759"/>
            <a:ext cx="5040560" cy="369332"/>
          </a:xfrm>
          <a:prstGeom prst="rect">
            <a:avLst/>
          </a:prstGeom>
          <a:noFill/>
        </p:spPr>
        <p:txBody>
          <a:bodyPr wrap="square" rtlCol="0">
            <a:spAutoFit/>
          </a:bodyPr>
          <a:lstStyle/>
          <a:p>
            <a:r>
              <a:rPr lang="en-US" dirty="0"/>
              <a:t>Tim Barringer, Yale University:</a:t>
            </a:r>
          </a:p>
        </p:txBody>
      </p:sp>
      <p:pic>
        <p:nvPicPr>
          <p:cNvPr id="10" name="Picture 9">
            <a:extLst>
              <a:ext uri="{FF2B5EF4-FFF2-40B4-BE49-F238E27FC236}">
                <a16:creationId xmlns:a16="http://schemas.microsoft.com/office/drawing/2014/main" id="{C737946F-C7FE-E494-BF49-EF01F70A761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21272"/>
          <a:stretch/>
        </p:blipFill>
        <p:spPr>
          <a:xfrm>
            <a:off x="780296" y="5022973"/>
            <a:ext cx="7728327" cy="1157270"/>
          </a:xfrm>
          <a:prstGeom prst="rect">
            <a:avLst/>
          </a:prstGeom>
        </p:spPr>
      </p:pic>
      <p:sp>
        <p:nvSpPr>
          <p:cNvPr id="12" name="TextBox 11">
            <a:extLst>
              <a:ext uri="{FF2B5EF4-FFF2-40B4-BE49-F238E27FC236}">
                <a16:creationId xmlns:a16="http://schemas.microsoft.com/office/drawing/2014/main" id="{4F330D22-8D90-46E7-8150-8793711B46BC}"/>
              </a:ext>
            </a:extLst>
          </p:cNvPr>
          <p:cNvSpPr txBox="1"/>
          <p:nvPr/>
        </p:nvSpPr>
        <p:spPr>
          <a:xfrm>
            <a:off x="4716016" y="5833252"/>
            <a:ext cx="3873557" cy="369332"/>
          </a:xfrm>
          <a:prstGeom prst="rect">
            <a:avLst/>
          </a:prstGeom>
          <a:solidFill>
            <a:schemeClr val="bg1"/>
          </a:solidFill>
        </p:spPr>
        <p:txBody>
          <a:bodyPr wrap="square" rtlCol="0">
            <a:spAutoFit/>
          </a:bodyPr>
          <a:lstStyle/>
          <a:p>
            <a:endParaRPr lang="en-US" dirty="0"/>
          </a:p>
        </p:txBody>
      </p:sp>
      <p:sp>
        <p:nvSpPr>
          <p:cNvPr id="13" name="TextBox 12">
            <a:extLst>
              <a:ext uri="{FF2B5EF4-FFF2-40B4-BE49-F238E27FC236}">
                <a16:creationId xmlns:a16="http://schemas.microsoft.com/office/drawing/2014/main" id="{505A46BC-6C2B-83A6-8F5D-5CB486269576}"/>
              </a:ext>
            </a:extLst>
          </p:cNvPr>
          <p:cNvSpPr txBox="1"/>
          <p:nvPr/>
        </p:nvSpPr>
        <p:spPr>
          <a:xfrm>
            <a:off x="3985440" y="6224924"/>
            <a:ext cx="4536504" cy="369332"/>
          </a:xfrm>
          <a:prstGeom prst="rect">
            <a:avLst/>
          </a:prstGeom>
          <a:noFill/>
        </p:spPr>
        <p:txBody>
          <a:bodyPr wrap="square" rtlCol="0">
            <a:spAutoFit/>
          </a:bodyPr>
          <a:lstStyle/>
          <a:p>
            <a:r>
              <a:rPr lang="en-US" dirty="0"/>
              <a:t>Priyanka </a:t>
            </a:r>
            <a:r>
              <a:rPr lang="en-US" dirty="0" err="1"/>
              <a:t>Basu</a:t>
            </a:r>
            <a:r>
              <a:rPr lang="en-US" dirty="0"/>
              <a:t>, University of Minnesota</a:t>
            </a:r>
          </a:p>
        </p:txBody>
      </p:sp>
    </p:spTree>
    <p:extLst>
      <p:ext uri="{BB962C8B-B14F-4D97-AF65-F5344CB8AC3E}">
        <p14:creationId xmlns:p14="http://schemas.microsoft.com/office/powerpoint/2010/main" val="3136069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ED250B3-3DE5-1047-5EE8-1316ADEE37CC}"/>
              </a:ext>
            </a:extLst>
          </p:cNvPr>
          <p:cNvSpPr txBox="1"/>
          <p:nvPr/>
        </p:nvSpPr>
        <p:spPr>
          <a:xfrm>
            <a:off x="611560" y="404664"/>
            <a:ext cx="8208912" cy="1200329"/>
          </a:xfrm>
          <a:prstGeom prst="rect">
            <a:avLst/>
          </a:prstGeom>
          <a:noFill/>
        </p:spPr>
        <p:txBody>
          <a:bodyPr wrap="square" rtlCol="0">
            <a:spAutoFit/>
          </a:bodyPr>
          <a:lstStyle/>
          <a:p>
            <a:r>
              <a:rPr lang="en-US" dirty="0"/>
              <a:t>What does ‘decolonizing’ mean? Questionnaire from </a:t>
            </a:r>
            <a:r>
              <a:rPr lang="en-US" i="1" dirty="0"/>
              <a:t>Art History 43.1 </a:t>
            </a:r>
            <a:r>
              <a:rPr lang="en-US" dirty="0"/>
              <a:t>(2020)</a:t>
            </a:r>
          </a:p>
          <a:p>
            <a:endParaRPr lang="en-US" dirty="0"/>
          </a:p>
          <a:p>
            <a:endParaRPr lang="en-US" dirty="0"/>
          </a:p>
          <a:p>
            <a:endParaRPr lang="en-US" dirty="0"/>
          </a:p>
        </p:txBody>
      </p:sp>
      <p:sp>
        <p:nvSpPr>
          <p:cNvPr id="6" name="TextBox 5">
            <a:extLst>
              <a:ext uri="{FF2B5EF4-FFF2-40B4-BE49-F238E27FC236}">
                <a16:creationId xmlns:a16="http://schemas.microsoft.com/office/drawing/2014/main" id="{F286849C-216D-22E9-82CB-EB369668CB60}"/>
              </a:ext>
            </a:extLst>
          </p:cNvPr>
          <p:cNvSpPr txBox="1"/>
          <p:nvPr/>
        </p:nvSpPr>
        <p:spPr>
          <a:xfrm>
            <a:off x="1331640" y="1844824"/>
            <a:ext cx="5004048" cy="369332"/>
          </a:xfrm>
          <a:prstGeom prst="rect">
            <a:avLst/>
          </a:prstGeom>
          <a:solidFill>
            <a:schemeClr val="bg1"/>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31AEBC45-F06E-FBBE-2F75-971186EDCB9C}"/>
              </a:ext>
            </a:extLst>
          </p:cNvPr>
          <p:cNvSpPr txBox="1"/>
          <p:nvPr/>
        </p:nvSpPr>
        <p:spPr>
          <a:xfrm>
            <a:off x="702429" y="3148886"/>
            <a:ext cx="5688632" cy="369332"/>
          </a:xfrm>
          <a:prstGeom prst="rect">
            <a:avLst/>
          </a:prstGeom>
          <a:noFill/>
        </p:spPr>
        <p:txBody>
          <a:bodyPr wrap="square" rtlCol="0">
            <a:spAutoFit/>
          </a:bodyPr>
          <a:lstStyle/>
          <a:p>
            <a:r>
              <a:rPr lang="en-US" dirty="0"/>
              <a:t>David Bindman, University College, London</a:t>
            </a:r>
          </a:p>
        </p:txBody>
      </p:sp>
      <p:sp>
        <p:nvSpPr>
          <p:cNvPr id="11" name="TextBox 10">
            <a:extLst>
              <a:ext uri="{FF2B5EF4-FFF2-40B4-BE49-F238E27FC236}">
                <a16:creationId xmlns:a16="http://schemas.microsoft.com/office/drawing/2014/main" id="{F58507AA-D4A0-2754-6FA2-7E01EA44A16C}"/>
              </a:ext>
            </a:extLst>
          </p:cNvPr>
          <p:cNvSpPr txBox="1"/>
          <p:nvPr/>
        </p:nvSpPr>
        <p:spPr>
          <a:xfrm>
            <a:off x="1619672" y="4280389"/>
            <a:ext cx="5472608" cy="369332"/>
          </a:xfrm>
          <a:prstGeom prst="rect">
            <a:avLst/>
          </a:prstGeom>
          <a:solidFill>
            <a:schemeClr val="bg1"/>
          </a:solidFill>
        </p:spPr>
        <p:txBody>
          <a:bodyPr wrap="square" rtlCol="0">
            <a:spAutoFit/>
          </a:bodyPr>
          <a:lstStyle/>
          <a:p>
            <a:endParaRPr lang="en-US" dirty="0"/>
          </a:p>
        </p:txBody>
      </p:sp>
      <p:sp>
        <p:nvSpPr>
          <p:cNvPr id="12" name="TextBox 11">
            <a:extLst>
              <a:ext uri="{FF2B5EF4-FFF2-40B4-BE49-F238E27FC236}">
                <a16:creationId xmlns:a16="http://schemas.microsoft.com/office/drawing/2014/main" id="{4F330D22-8D90-46E7-8150-8793711B46BC}"/>
              </a:ext>
            </a:extLst>
          </p:cNvPr>
          <p:cNvSpPr txBox="1"/>
          <p:nvPr/>
        </p:nvSpPr>
        <p:spPr>
          <a:xfrm>
            <a:off x="5148064" y="5157192"/>
            <a:ext cx="3203848" cy="369332"/>
          </a:xfrm>
          <a:prstGeom prst="rect">
            <a:avLst/>
          </a:prstGeom>
          <a:solidFill>
            <a:schemeClr val="bg1"/>
          </a:solidFill>
        </p:spPr>
        <p:txBody>
          <a:bodyPr wrap="square" rtlCol="0">
            <a:spAutoFit/>
          </a:bodyPr>
          <a:lstStyle/>
          <a:p>
            <a:endParaRPr lang="en-US" dirty="0"/>
          </a:p>
        </p:txBody>
      </p:sp>
      <p:pic>
        <p:nvPicPr>
          <p:cNvPr id="2" name="Picture 1">
            <a:extLst>
              <a:ext uri="{FF2B5EF4-FFF2-40B4-BE49-F238E27FC236}">
                <a16:creationId xmlns:a16="http://schemas.microsoft.com/office/drawing/2014/main" id="{809E7E57-23F7-E396-1B10-EAD59C7570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2429" y="1277128"/>
            <a:ext cx="7922505" cy="1589860"/>
          </a:xfrm>
          <a:prstGeom prst="rect">
            <a:avLst/>
          </a:prstGeom>
        </p:spPr>
      </p:pic>
      <p:pic>
        <p:nvPicPr>
          <p:cNvPr id="3" name="Picture 2">
            <a:extLst>
              <a:ext uri="{FF2B5EF4-FFF2-40B4-BE49-F238E27FC236}">
                <a16:creationId xmlns:a16="http://schemas.microsoft.com/office/drawing/2014/main" id="{E2118064-9D34-9291-F61D-2D69A3DDB9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4709" y="4313596"/>
            <a:ext cx="7422613" cy="1730833"/>
          </a:xfrm>
          <a:prstGeom prst="rect">
            <a:avLst/>
          </a:prstGeom>
        </p:spPr>
      </p:pic>
      <p:sp>
        <p:nvSpPr>
          <p:cNvPr id="14" name="TextBox 13">
            <a:extLst>
              <a:ext uri="{FF2B5EF4-FFF2-40B4-BE49-F238E27FC236}">
                <a16:creationId xmlns:a16="http://schemas.microsoft.com/office/drawing/2014/main" id="{61D3A1D9-8642-C323-DA65-04197472425A}"/>
              </a:ext>
            </a:extLst>
          </p:cNvPr>
          <p:cNvSpPr txBox="1"/>
          <p:nvPr/>
        </p:nvSpPr>
        <p:spPr>
          <a:xfrm>
            <a:off x="1001484" y="6144936"/>
            <a:ext cx="7632848" cy="369332"/>
          </a:xfrm>
          <a:prstGeom prst="rect">
            <a:avLst/>
          </a:prstGeom>
          <a:noFill/>
        </p:spPr>
        <p:txBody>
          <a:bodyPr wrap="square" rtlCol="0">
            <a:spAutoFit/>
          </a:bodyPr>
          <a:lstStyle/>
          <a:p>
            <a:r>
              <a:rPr lang="en-US" dirty="0"/>
              <a:t>James </a:t>
            </a:r>
            <a:r>
              <a:rPr lang="en-US" dirty="0" err="1"/>
              <a:t>D’Emilio</a:t>
            </a:r>
            <a:r>
              <a:rPr lang="en-US" dirty="0"/>
              <a:t>, University of South Florida</a:t>
            </a:r>
          </a:p>
        </p:txBody>
      </p:sp>
    </p:spTree>
    <p:extLst>
      <p:ext uri="{BB962C8B-B14F-4D97-AF65-F5344CB8AC3E}">
        <p14:creationId xmlns:p14="http://schemas.microsoft.com/office/powerpoint/2010/main" val="1012574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1B74B5-1B25-4F4A-9BCA-AC7688E6640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26589"/>
            <a:ext cx="9144000" cy="5604821"/>
          </a:xfrm>
          <a:prstGeom prst="rect">
            <a:avLst/>
          </a:prstGeom>
        </p:spPr>
      </p:pic>
    </p:spTree>
    <p:extLst>
      <p:ext uri="{BB962C8B-B14F-4D97-AF65-F5344CB8AC3E}">
        <p14:creationId xmlns:p14="http://schemas.microsoft.com/office/powerpoint/2010/main" val="3838606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F8F83F-1401-4E2B-8A54-CDD954C043A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1014" y="313705"/>
            <a:ext cx="6309218" cy="1006790"/>
          </a:xfrm>
          <a:prstGeom prst="rect">
            <a:avLst/>
          </a:prstGeom>
        </p:spPr>
      </p:pic>
      <p:pic>
        <p:nvPicPr>
          <p:cNvPr id="7" name="Picture 6">
            <a:extLst>
              <a:ext uri="{FF2B5EF4-FFF2-40B4-BE49-F238E27FC236}">
                <a16:creationId xmlns:a16="http://schemas.microsoft.com/office/drawing/2014/main" id="{7FF3BE6C-A67F-4F16-951D-76323FBCF7B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63688" y="1532062"/>
            <a:ext cx="7092280" cy="1157421"/>
          </a:xfrm>
          <a:prstGeom prst="rect">
            <a:avLst/>
          </a:prstGeom>
        </p:spPr>
      </p:pic>
      <p:pic>
        <p:nvPicPr>
          <p:cNvPr id="9" name="Picture 8">
            <a:extLst>
              <a:ext uri="{FF2B5EF4-FFF2-40B4-BE49-F238E27FC236}">
                <a16:creationId xmlns:a16="http://schemas.microsoft.com/office/drawing/2014/main" id="{C9CD2C02-F9FC-4532-94AF-1AD316BB326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1014" y="2836441"/>
            <a:ext cx="6465288" cy="1672679"/>
          </a:xfrm>
          <a:prstGeom prst="rect">
            <a:avLst/>
          </a:prstGeom>
        </p:spPr>
      </p:pic>
      <p:pic>
        <p:nvPicPr>
          <p:cNvPr id="11" name="Picture 10">
            <a:extLst>
              <a:ext uri="{FF2B5EF4-FFF2-40B4-BE49-F238E27FC236}">
                <a16:creationId xmlns:a16="http://schemas.microsoft.com/office/drawing/2014/main" id="{D11AEE27-7037-4C16-90F8-4394ED822C5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51720" y="4641344"/>
            <a:ext cx="6701457" cy="2005198"/>
          </a:xfrm>
          <a:prstGeom prst="rect">
            <a:avLst/>
          </a:prstGeom>
        </p:spPr>
      </p:pic>
    </p:spTree>
    <p:extLst>
      <p:ext uri="{BB962C8B-B14F-4D97-AF65-F5344CB8AC3E}">
        <p14:creationId xmlns:p14="http://schemas.microsoft.com/office/powerpoint/2010/main" val="224696987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1611</TotalTime>
  <Words>1085</Words>
  <Application>Microsoft Macintosh PowerPoint</Application>
  <PresentationFormat>On-screen Show (4:3)</PresentationFormat>
  <Paragraphs>128</Paragraphs>
  <Slides>55</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55</vt:i4>
      </vt:variant>
    </vt:vector>
  </HeadingPairs>
  <TitlesOfParts>
    <vt:vector size="59" baseType="lpstr">
      <vt:lpstr>Arial</vt:lpstr>
      <vt:lpstr>Calisto MT</vt:lpstr>
      <vt:lpstr>Wingdings 2</vt:lpstr>
      <vt:lpstr>Slate</vt:lpstr>
      <vt:lpstr>Postcolonial critique:  decolonizing the discipline </vt:lpstr>
      <vt:lpstr>The Decolonizing Impulse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Orient and Blackness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 Early Attempt at Decolonizing</vt:lpstr>
      <vt:lpstr>PowerPoint Presentation</vt:lpstr>
      <vt:lpstr>PowerPoint Presentation</vt:lpstr>
      <vt:lpstr>PowerPoint Presentation</vt:lpstr>
      <vt:lpstr>PowerPoint Presentation</vt:lpstr>
      <vt:lpstr>Decolonizing in Central Europe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Edinburgh College of Art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Absent Others: or Why It is Not Possible to Write about Non-Western Art </dc:title>
  <dc:creator>matthew</dc:creator>
  <cp:lastModifiedBy>Matthew Rampley</cp:lastModifiedBy>
  <cp:revision>63</cp:revision>
  <cp:lastPrinted>2023-05-18T09:34:46Z</cp:lastPrinted>
  <dcterms:created xsi:type="dcterms:W3CDTF">2005-02-01T14:10:08Z</dcterms:created>
  <dcterms:modified xsi:type="dcterms:W3CDTF">2023-05-18T09:34:48Z</dcterms:modified>
</cp:coreProperties>
</file>