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257" r:id="rId3"/>
    <p:sldId id="317" r:id="rId4"/>
    <p:sldId id="318" r:id="rId5"/>
    <p:sldId id="259" r:id="rId6"/>
    <p:sldId id="260" r:id="rId7"/>
    <p:sldId id="261" r:id="rId8"/>
    <p:sldId id="258" r:id="rId9"/>
    <p:sldId id="262" r:id="rId10"/>
    <p:sldId id="319" r:id="rId11"/>
    <p:sldId id="263" r:id="rId12"/>
    <p:sldId id="322" r:id="rId13"/>
    <p:sldId id="323" r:id="rId14"/>
    <p:sldId id="324" r:id="rId15"/>
    <p:sldId id="320" r:id="rId16"/>
    <p:sldId id="268" r:id="rId17"/>
    <p:sldId id="277" r:id="rId18"/>
    <p:sldId id="276" r:id="rId19"/>
    <p:sldId id="266" r:id="rId20"/>
    <p:sldId id="272" r:id="rId21"/>
    <p:sldId id="267" r:id="rId22"/>
    <p:sldId id="285" r:id="rId23"/>
    <p:sldId id="298" r:id="rId24"/>
    <p:sldId id="286" r:id="rId25"/>
    <p:sldId id="297" r:id="rId26"/>
    <p:sldId id="299" r:id="rId27"/>
    <p:sldId id="306" r:id="rId28"/>
    <p:sldId id="316" r:id="rId29"/>
    <p:sldId id="321" r:id="rId30"/>
    <p:sldId id="304" r:id="rId31"/>
    <p:sldId id="300" r:id="rId32"/>
    <p:sldId id="325" r:id="rId33"/>
    <p:sldId id="328" r:id="rId34"/>
    <p:sldId id="326" r:id="rId35"/>
    <p:sldId id="327" r:id="rId36"/>
    <p:sldId id="302" r:id="rId37"/>
    <p:sldId id="303" r:id="rId38"/>
    <p:sldId id="301" r:id="rId39"/>
    <p:sldId id="314" r:id="rId40"/>
    <p:sldId id="315" r:id="rId41"/>
    <p:sldId id="305" r:id="rId42"/>
    <p:sldId id="308" r:id="rId43"/>
    <p:sldId id="307" r:id="rId44"/>
    <p:sldId id="310" r:id="rId45"/>
    <p:sldId id="311" r:id="rId46"/>
    <p:sldId id="309" r:id="rId47"/>
    <p:sldId id="312" r:id="rId48"/>
    <p:sldId id="313" r:id="rId4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44EC4-4432-4147-BF50-78910BA0C9FB}" v="40" dt="2023-04-13T07:40:32.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1"/>
    <p:restoredTop sz="94694"/>
  </p:normalViewPr>
  <p:slideViewPr>
    <p:cSldViewPr snapToGrid="0" snapToObjects="1">
      <p:cViewPr varScale="1">
        <p:scale>
          <a:sx n="117" d="100"/>
          <a:sy n="117" d="100"/>
        </p:scale>
        <p:origin x="936"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Rampley" userId="2e212c8a1ddac6fb" providerId="LiveId" clId="{05044EC4-4432-4147-BF50-78910BA0C9FB}"/>
    <pc:docChg chg="modSld modNotesMaster">
      <pc:chgData name="Matthew Rampley" userId="2e212c8a1ddac6fb" providerId="LiveId" clId="{05044EC4-4432-4147-BF50-78910BA0C9FB}" dt="2023-04-13T07:40:32.112" v="18"/>
      <pc:docMkLst>
        <pc:docMk/>
      </pc:docMkLst>
      <pc:sldChg chg="modSp mod setBg">
        <pc:chgData name="Matthew Rampley" userId="2e212c8a1ddac6fb" providerId="LiveId" clId="{05044EC4-4432-4147-BF50-78910BA0C9FB}" dt="2023-04-13T07:39:56.021" v="17"/>
        <pc:sldMkLst>
          <pc:docMk/>
          <pc:sldMk cId="1502509541" sldId="256"/>
        </pc:sldMkLst>
        <pc:spChg chg="mod">
          <ac:chgData name="Matthew Rampley" userId="2e212c8a1ddac6fb" providerId="LiveId" clId="{05044EC4-4432-4147-BF50-78910BA0C9FB}" dt="2023-04-13T07:39:40.812" v="16" actId="20577"/>
          <ac:spMkLst>
            <pc:docMk/>
            <pc:sldMk cId="1502509541" sldId="256"/>
            <ac:spMk id="3" creationId="{AACC0B4B-DA44-DA4A-AD27-9302486D80A3}"/>
          </ac:spMkLst>
        </pc:spChg>
      </pc:sldChg>
      <pc:sldChg chg="setBg">
        <pc:chgData name="Matthew Rampley" userId="2e212c8a1ddac6fb" providerId="LiveId" clId="{05044EC4-4432-4147-BF50-78910BA0C9FB}" dt="2023-04-13T07:39:56.021" v="17"/>
        <pc:sldMkLst>
          <pc:docMk/>
          <pc:sldMk cId="572384156" sldId="257"/>
        </pc:sldMkLst>
      </pc:sldChg>
      <pc:sldChg chg="setBg">
        <pc:chgData name="Matthew Rampley" userId="2e212c8a1ddac6fb" providerId="LiveId" clId="{05044EC4-4432-4147-BF50-78910BA0C9FB}" dt="2023-04-13T07:39:56.021" v="17"/>
        <pc:sldMkLst>
          <pc:docMk/>
          <pc:sldMk cId="2533861533" sldId="258"/>
        </pc:sldMkLst>
      </pc:sldChg>
      <pc:sldChg chg="setBg">
        <pc:chgData name="Matthew Rampley" userId="2e212c8a1ddac6fb" providerId="LiveId" clId="{05044EC4-4432-4147-BF50-78910BA0C9FB}" dt="2023-04-13T07:39:56.021" v="17"/>
        <pc:sldMkLst>
          <pc:docMk/>
          <pc:sldMk cId="3295352963" sldId="259"/>
        </pc:sldMkLst>
      </pc:sldChg>
      <pc:sldChg chg="setBg">
        <pc:chgData name="Matthew Rampley" userId="2e212c8a1ddac6fb" providerId="LiveId" clId="{05044EC4-4432-4147-BF50-78910BA0C9FB}" dt="2023-04-13T07:39:56.021" v="17"/>
        <pc:sldMkLst>
          <pc:docMk/>
          <pc:sldMk cId="2300953765" sldId="260"/>
        </pc:sldMkLst>
      </pc:sldChg>
      <pc:sldChg chg="setBg">
        <pc:chgData name="Matthew Rampley" userId="2e212c8a1ddac6fb" providerId="LiveId" clId="{05044EC4-4432-4147-BF50-78910BA0C9FB}" dt="2023-04-13T07:39:56.021" v="17"/>
        <pc:sldMkLst>
          <pc:docMk/>
          <pc:sldMk cId="3087966397" sldId="261"/>
        </pc:sldMkLst>
      </pc:sldChg>
      <pc:sldChg chg="setBg">
        <pc:chgData name="Matthew Rampley" userId="2e212c8a1ddac6fb" providerId="LiveId" clId="{05044EC4-4432-4147-BF50-78910BA0C9FB}" dt="2023-04-13T07:39:56.021" v="17"/>
        <pc:sldMkLst>
          <pc:docMk/>
          <pc:sldMk cId="1433208952" sldId="262"/>
        </pc:sldMkLst>
      </pc:sldChg>
      <pc:sldChg chg="setBg">
        <pc:chgData name="Matthew Rampley" userId="2e212c8a1ddac6fb" providerId="LiveId" clId="{05044EC4-4432-4147-BF50-78910BA0C9FB}" dt="2023-04-13T07:39:56.021" v="17"/>
        <pc:sldMkLst>
          <pc:docMk/>
          <pc:sldMk cId="1710938192" sldId="263"/>
        </pc:sldMkLst>
      </pc:sldChg>
      <pc:sldChg chg="setBg">
        <pc:chgData name="Matthew Rampley" userId="2e212c8a1ddac6fb" providerId="LiveId" clId="{05044EC4-4432-4147-BF50-78910BA0C9FB}" dt="2023-04-13T07:39:56.021" v="17"/>
        <pc:sldMkLst>
          <pc:docMk/>
          <pc:sldMk cId="2390364102" sldId="266"/>
        </pc:sldMkLst>
      </pc:sldChg>
      <pc:sldChg chg="setBg">
        <pc:chgData name="Matthew Rampley" userId="2e212c8a1ddac6fb" providerId="LiveId" clId="{05044EC4-4432-4147-BF50-78910BA0C9FB}" dt="2023-04-13T07:39:56.021" v="17"/>
        <pc:sldMkLst>
          <pc:docMk/>
          <pc:sldMk cId="0" sldId="267"/>
        </pc:sldMkLst>
      </pc:sldChg>
      <pc:sldChg chg="setBg">
        <pc:chgData name="Matthew Rampley" userId="2e212c8a1ddac6fb" providerId="LiveId" clId="{05044EC4-4432-4147-BF50-78910BA0C9FB}" dt="2023-04-13T07:39:56.021" v="17"/>
        <pc:sldMkLst>
          <pc:docMk/>
          <pc:sldMk cId="3306869723" sldId="268"/>
        </pc:sldMkLst>
      </pc:sldChg>
      <pc:sldChg chg="setBg">
        <pc:chgData name="Matthew Rampley" userId="2e212c8a1ddac6fb" providerId="LiveId" clId="{05044EC4-4432-4147-BF50-78910BA0C9FB}" dt="2023-04-13T07:39:56.021" v="17"/>
        <pc:sldMkLst>
          <pc:docMk/>
          <pc:sldMk cId="0" sldId="272"/>
        </pc:sldMkLst>
      </pc:sldChg>
      <pc:sldChg chg="setBg">
        <pc:chgData name="Matthew Rampley" userId="2e212c8a1ddac6fb" providerId="LiveId" clId="{05044EC4-4432-4147-BF50-78910BA0C9FB}" dt="2023-04-13T07:39:56.021" v="17"/>
        <pc:sldMkLst>
          <pc:docMk/>
          <pc:sldMk cId="0" sldId="276"/>
        </pc:sldMkLst>
      </pc:sldChg>
      <pc:sldChg chg="setBg">
        <pc:chgData name="Matthew Rampley" userId="2e212c8a1ddac6fb" providerId="LiveId" clId="{05044EC4-4432-4147-BF50-78910BA0C9FB}" dt="2023-04-13T07:39:56.021" v="17"/>
        <pc:sldMkLst>
          <pc:docMk/>
          <pc:sldMk cId="0" sldId="277"/>
        </pc:sldMkLst>
      </pc:sldChg>
      <pc:sldChg chg="setBg">
        <pc:chgData name="Matthew Rampley" userId="2e212c8a1ddac6fb" providerId="LiveId" clId="{05044EC4-4432-4147-BF50-78910BA0C9FB}" dt="2023-04-13T07:39:56.021" v="17"/>
        <pc:sldMkLst>
          <pc:docMk/>
          <pc:sldMk cId="0" sldId="285"/>
        </pc:sldMkLst>
      </pc:sldChg>
      <pc:sldChg chg="setBg">
        <pc:chgData name="Matthew Rampley" userId="2e212c8a1ddac6fb" providerId="LiveId" clId="{05044EC4-4432-4147-BF50-78910BA0C9FB}" dt="2023-04-13T07:39:56.021" v="17"/>
        <pc:sldMkLst>
          <pc:docMk/>
          <pc:sldMk cId="0" sldId="286"/>
        </pc:sldMkLst>
      </pc:sldChg>
      <pc:sldChg chg="setBg">
        <pc:chgData name="Matthew Rampley" userId="2e212c8a1ddac6fb" providerId="LiveId" clId="{05044EC4-4432-4147-BF50-78910BA0C9FB}" dt="2023-04-13T07:39:56.021" v="17"/>
        <pc:sldMkLst>
          <pc:docMk/>
          <pc:sldMk cId="0" sldId="297"/>
        </pc:sldMkLst>
      </pc:sldChg>
      <pc:sldChg chg="setBg">
        <pc:chgData name="Matthew Rampley" userId="2e212c8a1ddac6fb" providerId="LiveId" clId="{05044EC4-4432-4147-BF50-78910BA0C9FB}" dt="2023-04-13T07:39:56.021" v="17"/>
        <pc:sldMkLst>
          <pc:docMk/>
          <pc:sldMk cId="0" sldId="298"/>
        </pc:sldMkLst>
      </pc:sldChg>
      <pc:sldChg chg="setBg">
        <pc:chgData name="Matthew Rampley" userId="2e212c8a1ddac6fb" providerId="LiveId" clId="{05044EC4-4432-4147-BF50-78910BA0C9FB}" dt="2023-04-13T07:39:56.021" v="17"/>
        <pc:sldMkLst>
          <pc:docMk/>
          <pc:sldMk cId="0" sldId="299"/>
        </pc:sldMkLst>
      </pc:sldChg>
      <pc:sldChg chg="setBg">
        <pc:chgData name="Matthew Rampley" userId="2e212c8a1ddac6fb" providerId="LiveId" clId="{05044EC4-4432-4147-BF50-78910BA0C9FB}" dt="2023-04-13T07:39:56.021" v="17"/>
        <pc:sldMkLst>
          <pc:docMk/>
          <pc:sldMk cId="3226618313" sldId="300"/>
        </pc:sldMkLst>
      </pc:sldChg>
      <pc:sldChg chg="setBg">
        <pc:chgData name="Matthew Rampley" userId="2e212c8a1ddac6fb" providerId="LiveId" clId="{05044EC4-4432-4147-BF50-78910BA0C9FB}" dt="2023-04-13T07:39:56.021" v="17"/>
        <pc:sldMkLst>
          <pc:docMk/>
          <pc:sldMk cId="2095440175" sldId="301"/>
        </pc:sldMkLst>
      </pc:sldChg>
      <pc:sldChg chg="setBg">
        <pc:chgData name="Matthew Rampley" userId="2e212c8a1ddac6fb" providerId="LiveId" clId="{05044EC4-4432-4147-BF50-78910BA0C9FB}" dt="2023-04-13T07:39:56.021" v="17"/>
        <pc:sldMkLst>
          <pc:docMk/>
          <pc:sldMk cId="1420210145" sldId="302"/>
        </pc:sldMkLst>
      </pc:sldChg>
      <pc:sldChg chg="setBg">
        <pc:chgData name="Matthew Rampley" userId="2e212c8a1ddac6fb" providerId="LiveId" clId="{05044EC4-4432-4147-BF50-78910BA0C9FB}" dt="2023-04-13T07:39:56.021" v="17"/>
        <pc:sldMkLst>
          <pc:docMk/>
          <pc:sldMk cId="2305303789" sldId="303"/>
        </pc:sldMkLst>
      </pc:sldChg>
      <pc:sldChg chg="setBg">
        <pc:chgData name="Matthew Rampley" userId="2e212c8a1ddac6fb" providerId="LiveId" clId="{05044EC4-4432-4147-BF50-78910BA0C9FB}" dt="2023-04-13T07:39:56.021" v="17"/>
        <pc:sldMkLst>
          <pc:docMk/>
          <pc:sldMk cId="687470244" sldId="304"/>
        </pc:sldMkLst>
      </pc:sldChg>
      <pc:sldChg chg="setBg">
        <pc:chgData name="Matthew Rampley" userId="2e212c8a1ddac6fb" providerId="LiveId" clId="{05044EC4-4432-4147-BF50-78910BA0C9FB}" dt="2023-04-13T07:39:56.021" v="17"/>
        <pc:sldMkLst>
          <pc:docMk/>
          <pc:sldMk cId="1459767724" sldId="305"/>
        </pc:sldMkLst>
      </pc:sldChg>
      <pc:sldChg chg="setBg">
        <pc:chgData name="Matthew Rampley" userId="2e212c8a1ddac6fb" providerId="LiveId" clId="{05044EC4-4432-4147-BF50-78910BA0C9FB}" dt="2023-04-13T07:39:56.021" v="17"/>
        <pc:sldMkLst>
          <pc:docMk/>
          <pc:sldMk cId="2654639237" sldId="306"/>
        </pc:sldMkLst>
      </pc:sldChg>
      <pc:sldChg chg="setBg">
        <pc:chgData name="Matthew Rampley" userId="2e212c8a1ddac6fb" providerId="LiveId" clId="{05044EC4-4432-4147-BF50-78910BA0C9FB}" dt="2023-04-13T07:39:56.021" v="17"/>
        <pc:sldMkLst>
          <pc:docMk/>
          <pc:sldMk cId="2479428407" sldId="307"/>
        </pc:sldMkLst>
      </pc:sldChg>
      <pc:sldChg chg="setBg">
        <pc:chgData name="Matthew Rampley" userId="2e212c8a1ddac6fb" providerId="LiveId" clId="{05044EC4-4432-4147-BF50-78910BA0C9FB}" dt="2023-04-13T07:39:56.021" v="17"/>
        <pc:sldMkLst>
          <pc:docMk/>
          <pc:sldMk cId="1366821507" sldId="308"/>
        </pc:sldMkLst>
      </pc:sldChg>
      <pc:sldChg chg="setBg">
        <pc:chgData name="Matthew Rampley" userId="2e212c8a1ddac6fb" providerId="LiveId" clId="{05044EC4-4432-4147-BF50-78910BA0C9FB}" dt="2023-04-13T07:39:56.021" v="17"/>
        <pc:sldMkLst>
          <pc:docMk/>
          <pc:sldMk cId="882363067" sldId="309"/>
        </pc:sldMkLst>
      </pc:sldChg>
      <pc:sldChg chg="setBg">
        <pc:chgData name="Matthew Rampley" userId="2e212c8a1ddac6fb" providerId="LiveId" clId="{05044EC4-4432-4147-BF50-78910BA0C9FB}" dt="2023-04-13T07:39:56.021" v="17"/>
        <pc:sldMkLst>
          <pc:docMk/>
          <pc:sldMk cId="4023625490" sldId="310"/>
        </pc:sldMkLst>
      </pc:sldChg>
      <pc:sldChg chg="setBg">
        <pc:chgData name="Matthew Rampley" userId="2e212c8a1ddac6fb" providerId="LiveId" clId="{05044EC4-4432-4147-BF50-78910BA0C9FB}" dt="2023-04-13T07:39:56.021" v="17"/>
        <pc:sldMkLst>
          <pc:docMk/>
          <pc:sldMk cId="2013557582" sldId="311"/>
        </pc:sldMkLst>
      </pc:sldChg>
      <pc:sldChg chg="setBg">
        <pc:chgData name="Matthew Rampley" userId="2e212c8a1ddac6fb" providerId="LiveId" clId="{05044EC4-4432-4147-BF50-78910BA0C9FB}" dt="2023-04-13T07:39:56.021" v="17"/>
        <pc:sldMkLst>
          <pc:docMk/>
          <pc:sldMk cId="984392981" sldId="312"/>
        </pc:sldMkLst>
      </pc:sldChg>
      <pc:sldChg chg="setBg">
        <pc:chgData name="Matthew Rampley" userId="2e212c8a1ddac6fb" providerId="LiveId" clId="{05044EC4-4432-4147-BF50-78910BA0C9FB}" dt="2023-04-13T07:39:56.021" v="17"/>
        <pc:sldMkLst>
          <pc:docMk/>
          <pc:sldMk cId="790830959" sldId="313"/>
        </pc:sldMkLst>
      </pc:sldChg>
      <pc:sldChg chg="setBg">
        <pc:chgData name="Matthew Rampley" userId="2e212c8a1ddac6fb" providerId="LiveId" clId="{05044EC4-4432-4147-BF50-78910BA0C9FB}" dt="2023-04-13T07:39:56.021" v="17"/>
        <pc:sldMkLst>
          <pc:docMk/>
          <pc:sldMk cId="3249740945" sldId="314"/>
        </pc:sldMkLst>
      </pc:sldChg>
      <pc:sldChg chg="setBg">
        <pc:chgData name="Matthew Rampley" userId="2e212c8a1ddac6fb" providerId="LiveId" clId="{05044EC4-4432-4147-BF50-78910BA0C9FB}" dt="2023-04-13T07:39:56.021" v="17"/>
        <pc:sldMkLst>
          <pc:docMk/>
          <pc:sldMk cId="2950779865" sldId="315"/>
        </pc:sldMkLst>
      </pc:sldChg>
      <pc:sldChg chg="setBg">
        <pc:chgData name="Matthew Rampley" userId="2e212c8a1ddac6fb" providerId="LiveId" clId="{05044EC4-4432-4147-BF50-78910BA0C9FB}" dt="2023-04-13T07:39:56.021" v="17"/>
        <pc:sldMkLst>
          <pc:docMk/>
          <pc:sldMk cId="216424797" sldId="316"/>
        </pc:sldMkLst>
      </pc:sldChg>
      <pc:sldChg chg="setBg">
        <pc:chgData name="Matthew Rampley" userId="2e212c8a1ddac6fb" providerId="LiveId" clId="{05044EC4-4432-4147-BF50-78910BA0C9FB}" dt="2023-04-13T07:39:56.021" v="17"/>
        <pc:sldMkLst>
          <pc:docMk/>
          <pc:sldMk cId="4163861905" sldId="317"/>
        </pc:sldMkLst>
      </pc:sldChg>
      <pc:sldChg chg="setBg">
        <pc:chgData name="Matthew Rampley" userId="2e212c8a1ddac6fb" providerId="LiveId" clId="{05044EC4-4432-4147-BF50-78910BA0C9FB}" dt="2023-04-13T07:39:56.021" v="17"/>
        <pc:sldMkLst>
          <pc:docMk/>
          <pc:sldMk cId="2088859491" sldId="318"/>
        </pc:sldMkLst>
      </pc:sldChg>
      <pc:sldChg chg="setBg">
        <pc:chgData name="Matthew Rampley" userId="2e212c8a1ddac6fb" providerId="LiveId" clId="{05044EC4-4432-4147-BF50-78910BA0C9FB}" dt="2023-04-13T07:39:56.021" v="17"/>
        <pc:sldMkLst>
          <pc:docMk/>
          <pc:sldMk cId="3614035384" sldId="319"/>
        </pc:sldMkLst>
      </pc:sldChg>
      <pc:sldChg chg="setBg">
        <pc:chgData name="Matthew Rampley" userId="2e212c8a1ddac6fb" providerId="LiveId" clId="{05044EC4-4432-4147-BF50-78910BA0C9FB}" dt="2023-04-13T07:39:56.021" v="17"/>
        <pc:sldMkLst>
          <pc:docMk/>
          <pc:sldMk cId="2992254070" sldId="320"/>
        </pc:sldMkLst>
      </pc:sldChg>
      <pc:sldChg chg="setBg">
        <pc:chgData name="Matthew Rampley" userId="2e212c8a1ddac6fb" providerId="LiveId" clId="{05044EC4-4432-4147-BF50-78910BA0C9FB}" dt="2023-04-13T07:39:56.021" v="17"/>
        <pc:sldMkLst>
          <pc:docMk/>
          <pc:sldMk cId="3761382953" sldId="321"/>
        </pc:sldMkLst>
      </pc:sldChg>
      <pc:sldChg chg="setBg">
        <pc:chgData name="Matthew Rampley" userId="2e212c8a1ddac6fb" providerId="LiveId" clId="{05044EC4-4432-4147-BF50-78910BA0C9FB}" dt="2023-04-13T07:39:56.021" v="17"/>
        <pc:sldMkLst>
          <pc:docMk/>
          <pc:sldMk cId="3344941316" sldId="322"/>
        </pc:sldMkLst>
      </pc:sldChg>
      <pc:sldChg chg="setBg">
        <pc:chgData name="Matthew Rampley" userId="2e212c8a1ddac6fb" providerId="LiveId" clId="{05044EC4-4432-4147-BF50-78910BA0C9FB}" dt="2023-04-13T07:39:56.021" v="17"/>
        <pc:sldMkLst>
          <pc:docMk/>
          <pc:sldMk cId="2260248079" sldId="323"/>
        </pc:sldMkLst>
      </pc:sldChg>
      <pc:sldChg chg="setBg">
        <pc:chgData name="Matthew Rampley" userId="2e212c8a1ddac6fb" providerId="LiveId" clId="{05044EC4-4432-4147-BF50-78910BA0C9FB}" dt="2023-04-13T07:39:56.021" v="17"/>
        <pc:sldMkLst>
          <pc:docMk/>
          <pc:sldMk cId="894894378" sldId="324"/>
        </pc:sldMkLst>
      </pc:sldChg>
      <pc:sldChg chg="setBg">
        <pc:chgData name="Matthew Rampley" userId="2e212c8a1ddac6fb" providerId="LiveId" clId="{05044EC4-4432-4147-BF50-78910BA0C9FB}" dt="2023-04-13T07:39:56.021" v="17"/>
        <pc:sldMkLst>
          <pc:docMk/>
          <pc:sldMk cId="3232834570" sldId="325"/>
        </pc:sldMkLst>
      </pc:sldChg>
      <pc:sldChg chg="setBg">
        <pc:chgData name="Matthew Rampley" userId="2e212c8a1ddac6fb" providerId="LiveId" clId="{05044EC4-4432-4147-BF50-78910BA0C9FB}" dt="2023-04-13T07:39:56.021" v="17"/>
        <pc:sldMkLst>
          <pc:docMk/>
          <pc:sldMk cId="2388716419" sldId="326"/>
        </pc:sldMkLst>
      </pc:sldChg>
      <pc:sldChg chg="setBg">
        <pc:chgData name="Matthew Rampley" userId="2e212c8a1ddac6fb" providerId="LiveId" clId="{05044EC4-4432-4147-BF50-78910BA0C9FB}" dt="2023-04-13T07:39:56.021" v="17"/>
        <pc:sldMkLst>
          <pc:docMk/>
          <pc:sldMk cId="22014040" sldId="327"/>
        </pc:sldMkLst>
      </pc:sldChg>
      <pc:sldChg chg="setBg">
        <pc:chgData name="Matthew Rampley" userId="2e212c8a1ddac6fb" providerId="LiveId" clId="{05044EC4-4432-4147-BF50-78910BA0C9FB}" dt="2023-04-13T07:39:56.021" v="17"/>
        <pc:sldMkLst>
          <pc:docMk/>
          <pc:sldMk cId="3612712494"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B5F9E2E-307E-D245-BC9B-A9D908341B94}" type="datetimeFigureOut">
              <a:rPr lang="en-US" smtClean="0"/>
              <a:t>4/13/23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E3BD517-31E1-F14D-9639-D0129F1165D4}" type="slidenum">
              <a:rPr lang="en-US" smtClean="0"/>
              <a:t>‹#›</a:t>
            </a:fld>
            <a:endParaRPr lang="en-US"/>
          </a:p>
        </p:txBody>
      </p:sp>
    </p:spTree>
    <p:extLst>
      <p:ext uri="{BB962C8B-B14F-4D97-AF65-F5344CB8AC3E}">
        <p14:creationId xmlns:p14="http://schemas.microsoft.com/office/powerpoint/2010/main" val="930082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BD517-31E1-F14D-9639-D0129F1165D4}" type="slidenum">
              <a:rPr lang="en-US" smtClean="0"/>
              <a:t>16</a:t>
            </a:fld>
            <a:endParaRPr lang="en-US"/>
          </a:p>
        </p:txBody>
      </p:sp>
    </p:spTree>
    <p:extLst>
      <p:ext uri="{BB962C8B-B14F-4D97-AF65-F5344CB8AC3E}">
        <p14:creationId xmlns:p14="http://schemas.microsoft.com/office/powerpoint/2010/main" val="277282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AC1B978-22BC-4145-8C26-B2219FA00833}" type="slidenum">
              <a:rPr lang="en-GB" smtClean="0"/>
              <a:pPr/>
              <a:t>26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5194F4-A474-4BA6-BCF2-A7AB46E0C8C0}" type="slidenum">
              <a:rPr lang="en-GB" smtClean="0"/>
              <a:pPr/>
              <a:t>17</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5194F4-A474-4BA6-BCF2-A7AB46E0C8C0}" type="slidenum">
              <a:rPr lang="en-GB" smtClean="0"/>
              <a:pPr/>
              <a:t>18</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AC1B978-22BC-4145-8C26-B2219FA00833}" type="slidenum">
              <a:rPr lang="en-GB" smtClean="0"/>
              <a:pPr/>
              <a:t>20</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AC1B978-22BC-4145-8C26-B2219FA00833}" type="slidenum">
              <a:rPr lang="en-GB" smtClean="0"/>
              <a:pPr/>
              <a:t>21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5194F4-A474-4BA6-BCF2-A7AB46E0C8C0}" type="slidenum">
              <a:rPr lang="en-GB" smtClean="0"/>
              <a:pPr/>
              <a:t>22</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AC1B978-22BC-4145-8C26-B2219FA00833}" type="slidenum">
              <a:rPr lang="en-GB" smtClean="0"/>
              <a:pPr/>
              <a:t>23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5194F4-A474-4BA6-BCF2-A7AB46E0C8C0}" type="slidenum">
              <a:rPr lang="en-GB" smtClean="0"/>
              <a:pPr/>
              <a:t>24</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5194F4-A474-4BA6-BCF2-A7AB46E0C8C0}" type="slidenum">
              <a:rPr lang="en-GB" smtClean="0"/>
              <a:pPr/>
              <a:t>25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F7328DC-D307-034E-B095-FF36E41D65B7}" type="datetimeFigureOut">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198593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7328DC-D307-034E-B095-FF36E41D65B7}" type="datetimeFigureOut">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413868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7328DC-D307-034E-B095-FF36E41D65B7}" type="datetimeFigureOut">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226590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7328DC-D307-034E-B095-FF36E41D65B7}" type="datetimeFigureOut">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169334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F7328DC-D307-034E-B095-FF36E41D65B7}" type="datetimeFigureOut">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228260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F7328DC-D307-034E-B095-FF36E41D65B7}" type="datetimeFigureOut">
              <a:rPr lang="en-US" smtClean="0"/>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104445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F7328DC-D307-034E-B095-FF36E41D65B7}" type="datetimeFigureOut">
              <a:rPr lang="en-US" smtClean="0"/>
              <a:t>4/13/23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141813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F7328DC-D307-034E-B095-FF36E41D65B7}" type="datetimeFigureOut">
              <a:rPr lang="en-US" smtClean="0"/>
              <a:t>4/13/23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222484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328DC-D307-034E-B095-FF36E41D65B7}" type="datetimeFigureOut">
              <a:rPr lang="en-US" smtClean="0"/>
              <a:t>4/13/23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146390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F7328DC-D307-034E-B095-FF36E41D65B7}" type="datetimeFigureOut">
              <a:rPr lang="en-US" smtClean="0"/>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148470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F7328DC-D307-034E-B095-FF36E41D65B7}" type="datetimeFigureOut">
              <a:rPr lang="en-US" smtClean="0"/>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C7935-E79E-2640-B615-0BAE1D7067D7}" type="slidenum">
              <a:rPr lang="en-US" smtClean="0"/>
              <a:t>‹#›</a:t>
            </a:fld>
            <a:endParaRPr lang="en-US"/>
          </a:p>
        </p:txBody>
      </p:sp>
    </p:spTree>
    <p:extLst>
      <p:ext uri="{BB962C8B-B14F-4D97-AF65-F5344CB8AC3E}">
        <p14:creationId xmlns:p14="http://schemas.microsoft.com/office/powerpoint/2010/main" val="3583595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328DC-D307-034E-B095-FF36E41D65B7}" type="datetimeFigureOut">
              <a:rPr lang="en-US" smtClean="0"/>
              <a:t>4/13/23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C7935-E79E-2640-B615-0BAE1D7067D7}" type="slidenum">
              <a:rPr lang="en-US" smtClean="0"/>
              <a:t>‹#›</a:t>
            </a:fld>
            <a:endParaRPr lang="en-US"/>
          </a:p>
        </p:txBody>
      </p:sp>
    </p:spTree>
    <p:extLst>
      <p:ext uri="{BB962C8B-B14F-4D97-AF65-F5344CB8AC3E}">
        <p14:creationId xmlns:p14="http://schemas.microsoft.com/office/powerpoint/2010/main" val="12682854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tiff"/></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E9719-4B42-FD47-BEE4-CCDDF2F54720}"/>
              </a:ext>
            </a:extLst>
          </p:cNvPr>
          <p:cNvSpPr>
            <a:spLocks noGrp="1"/>
          </p:cNvSpPr>
          <p:nvPr>
            <p:ph type="ctrTitle"/>
          </p:nvPr>
        </p:nvSpPr>
        <p:spPr/>
        <p:txBody>
          <a:bodyPr/>
          <a:lstStyle/>
          <a:p>
            <a:r>
              <a:rPr lang="en-US" dirty="0"/>
              <a:t>Horizontal Art History</a:t>
            </a:r>
          </a:p>
        </p:txBody>
      </p:sp>
      <p:sp>
        <p:nvSpPr>
          <p:cNvPr id="3" name="Subtitle 2">
            <a:extLst>
              <a:ext uri="{FF2B5EF4-FFF2-40B4-BE49-F238E27FC236}">
                <a16:creationId xmlns:a16="http://schemas.microsoft.com/office/drawing/2014/main" id="{AACC0B4B-DA44-DA4A-AD27-9302486D80A3}"/>
              </a:ext>
            </a:extLst>
          </p:cNvPr>
          <p:cNvSpPr>
            <a:spLocks noGrp="1"/>
          </p:cNvSpPr>
          <p:nvPr>
            <p:ph type="subTitle" idx="1"/>
          </p:nvPr>
        </p:nvSpPr>
        <p:spPr/>
        <p:txBody>
          <a:bodyPr/>
          <a:lstStyle/>
          <a:p>
            <a:r>
              <a:rPr lang="en-US" dirty="0"/>
              <a:t>13 April 2023</a:t>
            </a:r>
          </a:p>
        </p:txBody>
      </p:sp>
    </p:spTree>
    <p:extLst>
      <p:ext uri="{BB962C8B-B14F-4D97-AF65-F5344CB8AC3E}">
        <p14:creationId xmlns:p14="http://schemas.microsoft.com/office/powerpoint/2010/main" val="150250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3F3B3412-2043-076F-6D77-DE1937F2D9B1}"/>
              </a:ext>
            </a:extLst>
          </p:cNvPr>
          <p:cNvGraphicFramePr>
            <a:graphicFrameLocks noGrp="1"/>
          </p:cNvGraphicFramePr>
          <p:nvPr>
            <p:extLst>
              <p:ext uri="{D42A27DB-BD31-4B8C-83A1-F6EECF244321}">
                <p14:modId xmlns:p14="http://schemas.microsoft.com/office/powerpoint/2010/main" val="2687760703"/>
              </p:ext>
            </p:extLst>
          </p:nvPr>
        </p:nvGraphicFramePr>
        <p:xfrm>
          <a:off x="801914" y="523722"/>
          <a:ext cx="10410372" cy="5805232"/>
        </p:xfrm>
        <a:graphic>
          <a:graphicData uri="http://schemas.openxmlformats.org/drawingml/2006/table">
            <a:tbl>
              <a:tblPr firstRow="1" bandRow="1">
                <a:tableStyleId>{5C22544A-7EE6-4342-B048-85BDC9FD1C3A}</a:tableStyleId>
              </a:tblPr>
              <a:tblGrid>
                <a:gridCol w="5205186">
                  <a:extLst>
                    <a:ext uri="{9D8B030D-6E8A-4147-A177-3AD203B41FA5}">
                      <a16:colId xmlns:a16="http://schemas.microsoft.com/office/drawing/2014/main" val="1673474620"/>
                    </a:ext>
                  </a:extLst>
                </a:gridCol>
                <a:gridCol w="5205186">
                  <a:extLst>
                    <a:ext uri="{9D8B030D-6E8A-4147-A177-3AD203B41FA5}">
                      <a16:colId xmlns:a16="http://schemas.microsoft.com/office/drawing/2014/main" val="2113088226"/>
                    </a:ext>
                  </a:extLst>
                </a:gridCol>
              </a:tblGrid>
              <a:tr h="2970592">
                <a:tc>
                  <a:txBody>
                    <a:bodyPr/>
                    <a:lstStyle/>
                    <a:p>
                      <a:r>
                        <a:rPr lang="en-US" sz="1800" dirty="0"/>
                        <a:t>The ‘</a:t>
                      </a:r>
                      <a:r>
                        <a:rPr lang="en-US" sz="1800" dirty="0" err="1"/>
                        <a:t>centres</a:t>
                      </a:r>
                      <a:r>
                        <a:rPr lang="en-US" sz="1800" dirty="0"/>
                        <a:t>’ of European modernism, 1870 – 1939</a:t>
                      </a:r>
                    </a:p>
                    <a:p>
                      <a:endParaRPr lang="en-US" sz="1800" dirty="0"/>
                    </a:p>
                    <a:p>
                      <a:pPr marL="342900" indent="-342900">
                        <a:buFont typeface="Arial" panose="020B0604020202020204" pitchFamily="34" charset="0"/>
                        <a:buChar char="•"/>
                      </a:pPr>
                      <a:r>
                        <a:rPr lang="en-US" sz="1800" dirty="0"/>
                        <a:t>Paris</a:t>
                      </a:r>
                    </a:p>
                    <a:p>
                      <a:pPr marL="342900" indent="-342900">
                        <a:buFont typeface="Arial" panose="020B0604020202020204" pitchFamily="34" charset="0"/>
                        <a:buChar char="•"/>
                      </a:pPr>
                      <a:r>
                        <a:rPr lang="en-US" sz="1800" dirty="0"/>
                        <a:t>Berlin</a:t>
                      </a:r>
                    </a:p>
                    <a:p>
                      <a:pPr marL="342900" indent="-342900">
                        <a:buFont typeface="Arial" panose="020B0604020202020204" pitchFamily="34" charset="0"/>
                        <a:buChar char="•"/>
                      </a:pPr>
                      <a:r>
                        <a:rPr lang="en-US" sz="1800" dirty="0"/>
                        <a:t>Moscow</a:t>
                      </a:r>
                    </a:p>
                    <a:p>
                      <a:pPr marL="342900" indent="-342900">
                        <a:buFont typeface="Arial" panose="020B0604020202020204" pitchFamily="34" charset="0"/>
                        <a:buChar char="•"/>
                      </a:pPr>
                      <a:r>
                        <a:rPr lang="en-US" sz="1800" dirty="0"/>
                        <a:t>Vienna (until 1918)</a:t>
                      </a:r>
                    </a:p>
                    <a:p>
                      <a:pPr marL="342900" indent="-342900">
                        <a:buFont typeface="Arial" panose="020B0604020202020204" pitchFamily="34" charset="0"/>
                        <a:buChar char="•"/>
                      </a:pPr>
                      <a:r>
                        <a:rPr lang="en-US" sz="1800" dirty="0"/>
                        <a:t>Munich</a:t>
                      </a:r>
                    </a:p>
                    <a:p>
                      <a:pPr marL="342900" indent="-342900">
                        <a:buFont typeface="Arial" panose="020B0604020202020204" pitchFamily="34" charset="0"/>
                        <a:buChar char="•"/>
                      </a:pPr>
                      <a:r>
                        <a:rPr lang="en-US" sz="1800" dirty="0"/>
                        <a:t>Rome / Milan</a:t>
                      </a:r>
                    </a:p>
                    <a:p>
                      <a:pPr marL="342900" indent="-342900">
                        <a:buFont typeface="Arial" panose="020B0604020202020204" pitchFamily="34" charset="0"/>
                        <a:buChar char="•"/>
                      </a:pPr>
                      <a:r>
                        <a:rPr lang="en-US" sz="1800" dirty="0"/>
                        <a:t>London</a:t>
                      </a:r>
                    </a:p>
                    <a:p>
                      <a:endParaRPr lang="en-US" dirty="0"/>
                    </a:p>
                  </a:txBody>
                  <a:tcPr/>
                </a:tc>
                <a:tc>
                  <a:txBody>
                    <a:bodyPr/>
                    <a:lstStyle/>
                    <a:p>
                      <a:r>
                        <a:rPr lang="en-US" sz="1800" dirty="0"/>
                        <a:t>The ‘peripheries’ of European modernism:</a:t>
                      </a:r>
                    </a:p>
                    <a:p>
                      <a:endParaRPr lang="en-US" sz="1800" dirty="0"/>
                    </a:p>
                    <a:p>
                      <a:pPr marL="342900" indent="-342900">
                        <a:buFont typeface="Arial" panose="020B0604020202020204" pitchFamily="34" charset="0"/>
                        <a:buChar char="•"/>
                      </a:pPr>
                      <a:r>
                        <a:rPr lang="en-US" sz="1800" dirty="0"/>
                        <a:t>Prague</a:t>
                      </a:r>
                    </a:p>
                    <a:p>
                      <a:pPr marL="342900" indent="-342900">
                        <a:buFont typeface="Arial" panose="020B0604020202020204" pitchFamily="34" charset="0"/>
                        <a:buChar char="•"/>
                      </a:pPr>
                      <a:r>
                        <a:rPr lang="en-US" sz="1800" dirty="0"/>
                        <a:t>Budapest</a:t>
                      </a:r>
                    </a:p>
                    <a:p>
                      <a:pPr marL="342900" indent="-342900">
                        <a:buFont typeface="Arial" panose="020B0604020202020204" pitchFamily="34" charset="0"/>
                        <a:buChar char="•"/>
                      </a:pPr>
                      <a:r>
                        <a:rPr lang="en-US" sz="1800" dirty="0"/>
                        <a:t>Warsaw</a:t>
                      </a:r>
                    </a:p>
                    <a:p>
                      <a:pPr marL="342900" indent="-342900">
                        <a:buFont typeface="Arial" panose="020B0604020202020204" pitchFamily="34" charset="0"/>
                        <a:buChar char="•"/>
                      </a:pPr>
                      <a:r>
                        <a:rPr lang="en-US" sz="1800" dirty="0"/>
                        <a:t>Madrid</a:t>
                      </a:r>
                    </a:p>
                    <a:p>
                      <a:pPr marL="342900" indent="-342900">
                        <a:buFont typeface="Arial" panose="020B0604020202020204" pitchFamily="34" charset="0"/>
                        <a:buChar char="•"/>
                      </a:pPr>
                      <a:r>
                        <a:rPr lang="en-US" sz="1800" dirty="0"/>
                        <a:t>Bucharest</a:t>
                      </a:r>
                    </a:p>
                    <a:p>
                      <a:pPr marL="342900" indent="-342900">
                        <a:buFont typeface="Arial" panose="020B0604020202020204" pitchFamily="34" charset="0"/>
                        <a:buChar char="•"/>
                      </a:pPr>
                      <a:r>
                        <a:rPr lang="en-US" sz="1800" dirty="0"/>
                        <a:t>Helsinki</a:t>
                      </a:r>
                    </a:p>
                    <a:p>
                      <a:pPr marL="342900" indent="-342900">
                        <a:buFont typeface="Arial" panose="020B0604020202020204" pitchFamily="34" charset="0"/>
                        <a:buChar char="•"/>
                      </a:pPr>
                      <a:r>
                        <a:rPr lang="en-US" sz="1800" dirty="0"/>
                        <a:t>Vienna (after 1918)</a:t>
                      </a:r>
                    </a:p>
                    <a:p>
                      <a:pPr marL="342900" indent="-342900">
                        <a:buFont typeface="Arial" panose="020B0604020202020204" pitchFamily="34" charset="0"/>
                        <a:buChar char="•"/>
                      </a:pPr>
                      <a:r>
                        <a:rPr lang="en-US" sz="1800" dirty="0"/>
                        <a:t>Glasgow</a:t>
                      </a:r>
                      <a:endParaRPr lang="en-US" dirty="0"/>
                    </a:p>
                  </a:txBody>
                  <a:tcPr/>
                </a:tc>
                <a:extLst>
                  <a:ext uri="{0D108BD9-81ED-4DB2-BD59-A6C34878D82A}">
                    <a16:rowId xmlns:a16="http://schemas.microsoft.com/office/drawing/2014/main" val="4208720751"/>
                  </a:ext>
                </a:extLst>
              </a:tr>
              <a:tr h="618207">
                <a:tc>
                  <a:txBody>
                    <a:bodyPr/>
                    <a:lstStyle/>
                    <a:p>
                      <a:endParaRPr lang="en-US" dirty="0"/>
                    </a:p>
                  </a:txBody>
                  <a:tcPr/>
                </a:tc>
                <a:tc>
                  <a:txBody>
                    <a:bodyPr/>
                    <a:lstStyle/>
                    <a:p>
                      <a:r>
                        <a:rPr lang="en-US" dirty="0"/>
                        <a:t>The peripheries of the peripheries:</a:t>
                      </a:r>
                    </a:p>
                    <a:p>
                      <a:endParaRPr lang="en-US" dirty="0"/>
                    </a:p>
                    <a:p>
                      <a:pPr marL="285750" indent="-285750">
                        <a:buFont typeface="Arial" panose="020B0604020202020204" pitchFamily="34" charset="0"/>
                        <a:buChar char="•"/>
                      </a:pPr>
                      <a:r>
                        <a:rPr lang="en-US" dirty="0"/>
                        <a:t>Bratislava</a:t>
                      </a:r>
                    </a:p>
                    <a:p>
                      <a:pPr marL="285750" indent="-285750">
                        <a:buFont typeface="Arial" panose="020B0604020202020204" pitchFamily="34" charset="0"/>
                        <a:buChar char="•"/>
                      </a:pPr>
                      <a:r>
                        <a:rPr lang="en-US" dirty="0"/>
                        <a:t>Košice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Athens</a:t>
                      </a:r>
                    </a:p>
                    <a:p>
                      <a:pPr marL="285750" indent="-285750">
                        <a:buFont typeface="Arial" panose="020B0604020202020204" pitchFamily="34" charset="0"/>
                        <a:buChar char="•"/>
                      </a:pPr>
                      <a:r>
                        <a:rPr lang="en-US" dirty="0"/>
                        <a:t>Salzburg</a:t>
                      </a:r>
                    </a:p>
                    <a:p>
                      <a:pPr marL="285750" indent="-285750">
                        <a:buFont typeface="Arial" panose="020B0604020202020204" pitchFamily="34" charset="0"/>
                        <a:buChar char="•"/>
                      </a:pPr>
                      <a:r>
                        <a:rPr lang="en-US" dirty="0"/>
                        <a:t>Edinburgh</a:t>
                      </a:r>
                    </a:p>
                    <a:p>
                      <a:pPr marL="285750" indent="-285750">
                        <a:buFont typeface="Arial" panose="020B0604020202020204" pitchFamily="34" charset="0"/>
                        <a:buChar char="•"/>
                      </a:pPr>
                      <a:r>
                        <a:rPr lang="en-US" dirty="0"/>
                        <a:t>Szentendre</a:t>
                      </a:r>
                    </a:p>
                    <a:p>
                      <a:pPr marL="285750" indent="-285750">
                        <a:buFont typeface="Arial" panose="020B0604020202020204" pitchFamily="34" charset="0"/>
                        <a:buChar char="•"/>
                      </a:pPr>
                      <a:endParaRPr lang="en-US" dirty="0"/>
                    </a:p>
                    <a:p>
                      <a:endParaRPr lang="en-US" dirty="0"/>
                    </a:p>
                  </a:txBody>
                  <a:tcPr/>
                </a:tc>
                <a:extLst>
                  <a:ext uri="{0D108BD9-81ED-4DB2-BD59-A6C34878D82A}">
                    <a16:rowId xmlns:a16="http://schemas.microsoft.com/office/drawing/2014/main" val="4209583706"/>
                  </a:ext>
                </a:extLst>
              </a:tr>
            </a:tbl>
          </a:graphicData>
        </a:graphic>
      </p:graphicFrame>
    </p:spTree>
    <p:extLst>
      <p:ext uri="{BB962C8B-B14F-4D97-AF65-F5344CB8AC3E}">
        <p14:creationId xmlns:p14="http://schemas.microsoft.com/office/powerpoint/2010/main" val="3614035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C389B9-9472-E546-90AB-617BF2487FE6}"/>
              </a:ext>
            </a:extLst>
          </p:cNvPr>
          <p:cNvSpPr txBox="1"/>
          <p:nvPr/>
        </p:nvSpPr>
        <p:spPr>
          <a:xfrm>
            <a:off x="511630" y="655090"/>
            <a:ext cx="4933462" cy="5506223"/>
          </a:xfrm>
          <a:prstGeom prst="rect">
            <a:avLst/>
          </a:prstGeom>
        </p:spPr>
        <p:txBody>
          <a:bodyPr vert="horz" lIns="91440" tIns="45720" rIns="91440" bIns="45720" rtlCol="0">
            <a:normAutofit/>
          </a:bodyPr>
          <a:lstStyle/>
          <a:p>
            <a:pPr defTabSz="914400">
              <a:lnSpc>
                <a:spcPct val="90000"/>
              </a:lnSpc>
              <a:spcAft>
                <a:spcPts val="600"/>
              </a:spcAft>
            </a:pPr>
            <a:r>
              <a:rPr lang="en-US" sz="2000" dirty="0"/>
              <a:t>Symbolic Domination …. </a:t>
            </a:r>
          </a:p>
          <a:p>
            <a:pPr defTabSz="914400">
              <a:lnSpc>
                <a:spcPct val="90000"/>
              </a:lnSpc>
              <a:spcAft>
                <a:spcPts val="600"/>
              </a:spcAft>
            </a:pPr>
            <a:endParaRPr lang="en-US" sz="2000" dirty="0"/>
          </a:p>
          <a:p>
            <a:pPr defTabSz="914400">
              <a:lnSpc>
                <a:spcPct val="90000"/>
              </a:lnSpc>
              <a:spcAft>
                <a:spcPts val="600"/>
              </a:spcAft>
            </a:pPr>
            <a:r>
              <a:rPr lang="en-US" sz="2000" dirty="0"/>
              <a:t>‘ … the forced adoption of stylistic and iconographical models from the center; the elaboration by the latter of differentiated style codes, some aimed at the center, and the others at the periphery; the pillaging of the symbolic goods of subjected lands; the exodus of the best talents from the periphery toward the center, and the drift toward the latter of works carrying a high symbolic potential.’</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err="1"/>
              <a:t>Castelnuovo</a:t>
            </a:r>
            <a:r>
              <a:rPr lang="en-US" sz="2000" dirty="0"/>
              <a:t> and Carlo Ginzburg, ‘Symbolic Domination and Artistic Geography,’ p. 26</a:t>
            </a:r>
          </a:p>
        </p:txBody>
      </p:sp>
      <p:pic>
        <p:nvPicPr>
          <p:cNvPr id="1030" name="Picture 6" descr="Statue of a man sitting upon a horse and lifting his right arm">
            <a:extLst>
              <a:ext uri="{FF2B5EF4-FFF2-40B4-BE49-F238E27FC236}">
                <a16:creationId xmlns:a16="http://schemas.microsoft.com/office/drawing/2014/main" id="{30E38055-C844-8043-B798-21F49E587AD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
          <a:stretch/>
        </p:blipFill>
        <p:spPr bwMode="auto">
          <a:xfrm>
            <a:off x="6487242"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Arc 7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E7383FB5-1D60-7845-ACB5-B07339F0330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3"/>
          <a:stretch/>
        </p:blipFill>
        <p:spPr bwMode="auto">
          <a:xfrm>
            <a:off x="5587350"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61DD83-27EE-D843-AEA3-B2EF661E96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03172" y="289716"/>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710938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0BBDE-FB44-4B91-A82B-1927EE4210F1}"/>
              </a:ext>
            </a:extLst>
          </p:cNvPr>
          <p:cNvSpPr txBox="1"/>
          <p:nvPr/>
        </p:nvSpPr>
        <p:spPr>
          <a:xfrm>
            <a:off x="829056" y="719328"/>
            <a:ext cx="10338816" cy="4431983"/>
          </a:xfrm>
          <a:prstGeom prst="rect">
            <a:avLst/>
          </a:prstGeom>
          <a:noFill/>
        </p:spPr>
        <p:txBody>
          <a:bodyPr wrap="square" rtlCol="0">
            <a:spAutoFit/>
          </a:bodyPr>
          <a:lstStyle/>
          <a:p>
            <a:r>
              <a:rPr lang="en-US" sz="2400" dirty="0"/>
              <a:t>The ‘Master – Slave’ Dialectic</a:t>
            </a:r>
          </a:p>
          <a:p>
            <a:endParaRPr lang="en-US" sz="2400" dirty="0"/>
          </a:p>
          <a:p>
            <a:r>
              <a:rPr lang="en-US" sz="2400" dirty="0"/>
              <a:t>(from Georg Hegel, </a:t>
            </a:r>
            <a:r>
              <a:rPr lang="en-US" sz="2400" i="1" dirty="0"/>
              <a:t>The Phenomenology of Spirit </a:t>
            </a:r>
            <a:r>
              <a:rPr lang="en-US" sz="2400" dirty="0"/>
              <a:t>(1807)</a:t>
            </a:r>
          </a:p>
          <a:p>
            <a:endParaRPr lang="en-US" sz="2400" dirty="0"/>
          </a:p>
          <a:p>
            <a:r>
              <a:rPr lang="en-US" sz="2400" dirty="0"/>
              <a:t>Stages of development of consciousness:</a:t>
            </a:r>
          </a:p>
          <a:p>
            <a:endParaRPr lang="en-US" sz="2400" dirty="0"/>
          </a:p>
          <a:p>
            <a:endParaRPr lang="en-US" sz="2400" dirty="0"/>
          </a:p>
          <a:p>
            <a:pPr marL="457200" indent="-457200" algn="l">
              <a:buFont typeface="+mj-lt"/>
              <a:buAutoNum type="arabicPeriod"/>
            </a:pPr>
            <a:r>
              <a:rPr lang="en-GB" sz="2400" dirty="0"/>
              <a:t>Desire, where consciousness is directed at </a:t>
            </a:r>
            <a:r>
              <a:rPr lang="en-GB" sz="2400" i="1" dirty="0"/>
              <a:t>things</a:t>
            </a:r>
            <a:r>
              <a:rPr lang="en-GB" sz="2400" dirty="0"/>
              <a:t> other than itself</a:t>
            </a:r>
          </a:p>
          <a:p>
            <a:pPr marL="457200" indent="-457200" algn="l">
              <a:buFont typeface="+mj-lt"/>
              <a:buAutoNum type="arabicPeriod"/>
            </a:pPr>
            <a:r>
              <a:rPr lang="en-GB" sz="2400" dirty="0"/>
              <a:t>Master-slave, where consciousness is directed at another conscious being</a:t>
            </a:r>
          </a:p>
          <a:p>
            <a:pPr marL="457200" indent="-457200" algn="l">
              <a:buFont typeface="+mj-lt"/>
              <a:buAutoNum type="arabicPeriod"/>
            </a:pPr>
            <a:r>
              <a:rPr lang="en-GB" sz="2400" dirty="0"/>
              <a:t>Universal self-conscious, where a conscious being recognizes itself in another, equal consciousness.</a:t>
            </a:r>
          </a:p>
          <a:p>
            <a:endParaRPr lang="en-US" dirty="0"/>
          </a:p>
        </p:txBody>
      </p:sp>
    </p:spTree>
    <p:extLst>
      <p:ext uri="{BB962C8B-B14F-4D97-AF65-F5344CB8AC3E}">
        <p14:creationId xmlns:p14="http://schemas.microsoft.com/office/powerpoint/2010/main" val="3344941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0BBDE-FB44-4B91-A82B-1927EE4210F1}"/>
              </a:ext>
            </a:extLst>
          </p:cNvPr>
          <p:cNvSpPr txBox="1"/>
          <p:nvPr/>
        </p:nvSpPr>
        <p:spPr>
          <a:xfrm>
            <a:off x="829056" y="719328"/>
            <a:ext cx="10338816" cy="5539978"/>
          </a:xfrm>
          <a:prstGeom prst="rect">
            <a:avLst/>
          </a:prstGeom>
          <a:noFill/>
        </p:spPr>
        <p:txBody>
          <a:bodyPr wrap="square" rtlCol="0">
            <a:spAutoFit/>
          </a:bodyPr>
          <a:lstStyle/>
          <a:p>
            <a:r>
              <a:rPr lang="en-US" sz="2400" dirty="0"/>
              <a:t>The Myth of the ‘Master – Slave’ Dialectic</a:t>
            </a:r>
          </a:p>
          <a:p>
            <a:endParaRPr lang="en-US" sz="2400" dirty="0"/>
          </a:p>
          <a:p>
            <a:endParaRPr lang="en-US" sz="2400" dirty="0"/>
          </a:p>
          <a:p>
            <a:pPr marL="457200" indent="-457200">
              <a:buFont typeface="+mj-lt"/>
              <a:buAutoNum type="arabicPeriod"/>
            </a:pPr>
            <a:r>
              <a:rPr lang="en-GB" sz="2400" dirty="0"/>
              <a:t>At first, a conscious being tries to treat another conscious being like an object that it can achieve </a:t>
            </a:r>
            <a:r>
              <a:rPr lang="en-GB" sz="2400" i="1" dirty="0"/>
              <a:t>mastery</a:t>
            </a:r>
            <a:r>
              <a:rPr lang="en-GB" sz="2400" dirty="0"/>
              <a:t> over</a:t>
            </a:r>
          </a:p>
          <a:p>
            <a:pPr marL="457200" indent="-457200">
              <a:buFont typeface="+mj-lt"/>
              <a:buAutoNum type="arabicPeriod"/>
            </a:pPr>
            <a:endParaRPr lang="en-GB" sz="2400" dirty="0"/>
          </a:p>
          <a:p>
            <a:pPr marL="457200" indent="-457200">
              <a:buFont typeface="+mj-lt"/>
              <a:buAutoNum type="arabicPeriod"/>
            </a:pPr>
            <a:r>
              <a:rPr lang="en-GB" sz="2400" dirty="0"/>
              <a:t>A struggle arises between two conscious beings and eventually the winner </a:t>
            </a:r>
            <a:r>
              <a:rPr lang="en-GB" sz="2400" i="1" dirty="0"/>
              <a:t>demands</a:t>
            </a:r>
            <a:r>
              <a:rPr lang="en-GB" sz="2400" dirty="0"/>
              <a:t> recognition and subordinates the other</a:t>
            </a:r>
          </a:p>
          <a:p>
            <a:pPr marL="457200" indent="-457200">
              <a:buFont typeface="+mj-lt"/>
              <a:buAutoNum type="arabicPeriod"/>
            </a:pPr>
            <a:endParaRPr lang="en-GB" sz="2400" dirty="0"/>
          </a:p>
          <a:p>
            <a:pPr marL="457200" indent="-457200">
              <a:buFont typeface="+mj-lt"/>
              <a:buAutoNum type="arabicPeriod"/>
            </a:pPr>
            <a:r>
              <a:rPr lang="en-GB" sz="2400" dirty="0"/>
              <a:t>For Hegel, this is a failed relationship, since recognition of mastery is achieved through </a:t>
            </a:r>
            <a:r>
              <a:rPr lang="en-GB" sz="2400" i="1" dirty="0"/>
              <a:t>compulsion</a:t>
            </a:r>
          </a:p>
          <a:p>
            <a:pPr marL="457200" indent="-457200">
              <a:buFont typeface="+mj-lt"/>
              <a:buAutoNum type="arabicPeriod"/>
            </a:pPr>
            <a:endParaRPr lang="en-GB" sz="2400" dirty="0"/>
          </a:p>
          <a:p>
            <a:pPr marL="457200" indent="-457200">
              <a:buFont typeface="+mj-lt"/>
              <a:buAutoNum type="arabicPeriod"/>
            </a:pPr>
            <a:r>
              <a:rPr lang="en-GB" sz="2400" dirty="0"/>
              <a:t>For Hegel, true self-consciousness arises only through </a:t>
            </a:r>
            <a:r>
              <a:rPr lang="en-GB" sz="2400" i="1" dirty="0"/>
              <a:t>free</a:t>
            </a:r>
            <a:r>
              <a:rPr lang="en-GB" sz="2400" dirty="0"/>
              <a:t> and </a:t>
            </a:r>
            <a:r>
              <a:rPr lang="en-GB" sz="2400" i="1" dirty="0"/>
              <a:t>mutual</a:t>
            </a:r>
            <a:r>
              <a:rPr lang="en-GB" sz="2400" dirty="0"/>
              <a:t> recognition of two conscious being</a:t>
            </a:r>
            <a:endParaRPr lang="en-GB" sz="2400" i="1" dirty="0"/>
          </a:p>
          <a:p>
            <a:endParaRPr lang="en-US" dirty="0"/>
          </a:p>
        </p:txBody>
      </p:sp>
    </p:spTree>
    <p:extLst>
      <p:ext uri="{BB962C8B-B14F-4D97-AF65-F5344CB8AC3E}">
        <p14:creationId xmlns:p14="http://schemas.microsoft.com/office/powerpoint/2010/main" val="226024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0BBDE-FB44-4B91-A82B-1927EE4210F1}"/>
              </a:ext>
            </a:extLst>
          </p:cNvPr>
          <p:cNvSpPr txBox="1"/>
          <p:nvPr/>
        </p:nvSpPr>
        <p:spPr>
          <a:xfrm>
            <a:off x="829056" y="719328"/>
            <a:ext cx="10338816" cy="5170646"/>
          </a:xfrm>
          <a:prstGeom prst="rect">
            <a:avLst/>
          </a:prstGeom>
          <a:noFill/>
        </p:spPr>
        <p:txBody>
          <a:bodyPr wrap="square" rtlCol="0">
            <a:spAutoFit/>
          </a:bodyPr>
          <a:lstStyle/>
          <a:p>
            <a:r>
              <a:rPr lang="en-US" sz="2400" dirty="0"/>
              <a:t>Significance of the Myth of the ‘Master – Slave’ Dialectic</a:t>
            </a:r>
          </a:p>
          <a:p>
            <a:endParaRPr lang="en-US" sz="2400" dirty="0"/>
          </a:p>
          <a:p>
            <a:endParaRPr lang="en-US" sz="2400" dirty="0"/>
          </a:p>
          <a:p>
            <a:pPr marL="457200" indent="-457200">
              <a:buFont typeface="+mj-lt"/>
              <a:buAutoNum type="arabicPeriod"/>
            </a:pPr>
            <a:r>
              <a:rPr lang="en-GB" sz="2400" dirty="0"/>
              <a:t>A model for understanding social relations (they are always based on conflict and demand for recognition, e.g. Marx’s notion of class struggle)</a:t>
            </a:r>
            <a:br>
              <a:rPr lang="en-GB" sz="2400" dirty="0"/>
            </a:br>
            <a:endParaRPr lang="en-GB" sz="2400" dirty="0"/>
          </a:p>
          <a:p>
            <a:pPr marL="457200" indent="-457200">
              <a:buFont typeface="+mj-lt"/>
              <a:buAutoNum type="arabicPeriod"/>
            </a:pPr>
            <a:r>
              <a:rPr lang="en-GB" sz="2400" dirty="0"/>
              <a:t>A model for understanding racial and colonial relations (e.g. Franz Fanon, </a:t>
            </a:r>
            <a:r>
              <a:rPr lang="en-GB" sz="2400" i="1" dirty="0"/>
              <a:t>Black Skin, White Masks </a:t>
            </a:r>
            <a:r>
              <a:rPr lang="en-GB" sz="2400" dirty="0"/>
              <a:t>[1967] argues that due to colonial oppression, white </a:t>
            </a:r>
            <a:r>
              <a:rPr lang="en-GB" sz="2400" i="1" dirty="0"/>
              <a:t>colonizers</a:t>
            </a:r>
            <a:r>
              <a:rPr lang="en-GB" sz="2400" dirty="0"/>
              <a:t> are not fully self-aware)</a:t>
            </a:r>
          </a:p>
          <a:p>
            <a:pPr marL="457200" indent="-457200">
              <a:buFont typeface="+mj-lt"/>
              <a:buAutoNum type="arabicPeriod"/>
            </a:pPr>
            <a:endParaRPr lang="en-GB" sz="2400" dirty="0"/>
          </a:p>
          <a:p>
            <a:pPr marL="457200" indent="-457200">
              <a:buFont typeface="+mj-lt"/>
              <a:buAutoNum type="arabicPeriod"/>
            </a:pPr>
            <a:r>
              <a:rPr lang="en-GB" sz="2400" dirty="0"/>
              <a:t>A model for understanding centre-periphery relations in art history (Piotrowski argues that the centre </a:t>
            </a:r>
            <a:r>
              <a:rPr lang="en-GB" sz="2400" i="1" dirty="0"/>
              <a:t>does not know itself </a:t>
            </a:r>
            <a:r>
              <a:rPr lang="en-GB" sz="2400" dirty="0"/>
              <a:t>due to its refusal of recognition of the ‘periphery’)</a:t>
            </a:r>
          </a:p>
          <a:p>
            <a:endParaRPr lang="en-US" dirty="0"/>
          </a:p>
        </p:txBody>
      </p:sp>
    </p:spTree>
    <p:extLst>
      <p:ext uri="{BB962C8B-B14F-4D97-AF65-F5344CB8AC3E}">
        <p14:creationId xmlns:p14="http://schemas.microsoft.com/office/powerpoint/2010/main" val="89489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E759C-92F4-094B-909E-CB093FE1EEB6}"/>
              </a:ext>
            </a:extLst>
          </p:cNvPr>
          <p:cNvSpPr>
            <a:spLocks noGrp="1"/>
          </p:cNvSpPr>
          <p:nvPr>
            <p:ph type="title"/>
          </p:nvPr>
        </p:nvSpPr>
        <p:spPr/>
        <p:txBody>
          <a:bodyPr/>
          <a:lstStyle/>
          <a:p>
            <a:r>
              <a:rPr lang="en-US" dirty="0"/>
              <a:t>Symbolic Domination</a:t>
            </a:r>
          </a:p>
        </p:txBody>
      </p:sp>
      <p:sp>
        <p:nvSpPr>
          <p:cNvPr id="3" name="Text Placeholder 2">
            <a:extLst>
              <a:ext uri="{FF2B5EF4-FFF2-40B4-BE49-F238E27FC236}">
                <a16:creationId xmlns:a16="http://schemas.microsoft.com/office/drawing/2014/main" id="{AF1052C2-189B-BF45-9E77-BCC0325C0BE7}"/>
              </a:ext>
            </a:extLst>
          </p:cNvPr>
          <p:cNvSpPr>
            <a:spLocks noGrp="1"/>
          </p:cNvSpPr>
          <p:nvPr>
            <p:ph type="body" idx="1"/>
          </p:nvPr>
        </p:nvSpPr>
        <p:spPr/>
        <p:txBody>
          <a:bodyPr/>
          <a:lstStyle/>
          <a:p>
            <a:pPr marL="457200" indent="-457200">
              <a:buFont typeface="Arial" panose="020B0604020202020204" pitchFamily="34" charset="0"/>
              <a:buChar char="•"/>
            </a:pPr>
            <a:r>
              <a:rPr lang="en-US" dirty="0"/>
              <a:t>Hungarian Fauvism</a:t>
            </a:r>
          </a:p>
        </p:txBody>
      </p:sp>
    </p:spTree>
    <p:extLst>
      <p:ext uri="{BB962C8B-B14F-4D97-AF65-F5344CB8AC3E}">
        <p14:creationId xmlns:p14="http://schemas.microsoft.com/office/powerpoint/2010/main" val="2992254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A cover of a magazine&#10;&#10;Description automatically generated with low confidence">
            <a:extLst>
              <a:ext uri="{FF2B5EF4-FFF2-40B4-BE49-F238E27FC236}">
                <a16:creationId xmlns:a16="http://schemas.microsoft.com/office/drawing/2014/main" id="{0B386D28-CE43-2B44-B284-EF3E212C81A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
          <a:stretch/>
        </p:blipFill>
        <p:spPr bwMode="auto">
          <a:xfrm>
            <a:off x="429767" y="1721922"/>
            <a:ext cx="3419856" cy="452056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31A790D4-1967-0F4D-98F0-ABD3E5CA819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4" b="-4"/>
          <a:stretch/>
        </p:blipFill>
        <p:spPr bwMode="auto">
          <a:xfrm>
            <a:off x="4226837" y="1721922"/>
            <a:ext cx="3420596" cy="4520560"/>
          </a:xfrm>
          <a:prstGeom prst="rect">
            <a:avLst/>
          </a:prstGeom>
          <a:noFill/>
          <a:extLst>
            <a:ext uri="{909E8E84-426E-40DD-AFC4-6F175D3DCCD1}">
              <a14:hiddenFill xmlns:a14="http://schemas.microsoft.com/office/drawing/2010/main">
                <a:solidFill>
                  <a:srgbClr val="FFFFFF"/>
                </a:solidFill>
              </a14:hiddenFill>
            </a:ext>
          </a:extLst>
        </p:spPr>
      </p:pic>
      <p:sp useBgFill="1">
        <p:nvSpPr>
          <p:cNvPr id="92" name="Rectangle 91">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F9132E6-A266-7D4F-B5A6-BF008046BFA2}"/>
              </a:ext>
            </a:extLst>
          </p:cNvPr>
          <p:cNvSpPr txBox="1"/>
          <p:nvPr/>
        </p:nvSpPr>
        <p:spPr>
          <a:xfrm>
            <a:off x="8309348" y="2020824"/>
            <a:ext cx="2956060" cy="3959352"/>
          </a:xfrm>
          <a:prstGeom prst="rect">
            <a:avLst/>
          </a:prstGeom>
        </p:spPr>
        <p:txBody>
          <a:bodyPr vert="horz" lIns="91440" tIns="45720" rIns="91440" bIns="45720" rtlCol="0" anchor="ctr">
            <a:normAutofit/>
          </a:bodyPr>
          <a:lstStyle/>
          <a:p>
            <a:pPr marL="342900" indent="-342900" defTabSz="914400">
              <a:lnSpc>
                <a:spcPct val="90000"/>
              </a:lnSpc>
              <a:spcAft>
                <a:spcPts val="600"/>
              </a:spcAft>
              <a:buFont typeface="Arial" panose="020B0604020202020204" pitchFamily="34" charset="0"/>
              <a:buChar char="•"/>
            </a:pPr>
            <a:r>
              <a:rPr lang="en-US" sz="2000" dirty="0"/>
              <a:t>Exhibitions at Museum of Fine Art, Dijon (2009)</a:t>
            </a:r>
          </a:p>
          <a:p>
            <a:pPr marL="342900" indent="-342900" defTabSz="914400">
              <a:lnSpc>
                <a:spcPct val="90000"/>
              </a:lnSpc>
              <a:spcAft>
                <a:spcPts val="600"/>
              </a:spcAft>
              <a:buFont typeface="Arial" panose="020B0604020202020204" pitchFamily="34" charset="0"/>
              <a:buChar char="•"/>
            </a:pPr>
            <a:endParaRPr lang="en-US" sz="2000" dirty="0"/>
          </a:p>
          <a:p>
            <a:pPr marL="342900" indent="-342900" defTabSz="914400">
              <a:lnSpc>
                <a:spcPct val="90000"/>
              </a:lnSpc>
              <a:spcAft>
                <a:spcPts val="600"/>
              </a:spcAft>
              <a:buFont typeface="Arial" panose="020B0604020202020204" pitchFamily="34" charset="0"/>
              <a:buChar char="•"/>
            </a:pPr>
            <a:r>
              <a:rPr lang="en-US" sz="2000" dirty="0"/>
              <a:t> City Hall of Brussels (2010-11)</a:t>
            </a:r>
          </a:p>
        </p:txBody>
      </p:sp>
    </p:spTree>
    <p:extLst>
      <p:ext uri="{BB962C8B-B14F-4D97-AF65-F5344CB8AC3E}">
        <p14:creationId xmlns:p14="http://schemas.microsoft.com/office/powerpoint/2010/main" val="3306869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descr="4618.bm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7103256" cy="5344886"/>
          </a:xfrm>
          <a:prstGeom prst="rect">
            <a:avLst/>
          </a:prstGeom>
        </p:spPr>
      </p:pic>
      <p:sp>
        <p:nvSpPr>
          <p:cNvPr id="3" name="TextBox 2"/>
          <p:cNvSpPr txBox="1"/>
          <p:nvPr/>
        </p:nvSpPr>
        <p:spPr>
          <a:xfrm>
            <a:off x="621342" y="5729469"/>
            <a:ext cx="8762143" cy="646331"/>
          </a:xfrm>
          <a:prstGeom prst="rect">
            <a:avLst/>
          </a:prstGeom>
          <a:solidFill>
            <a:schemeClr val="bg1"/>
          </a:solidFill>
        </p:spPr>
        <p:txBody>
          <a:bodyPr wrap="square" rtlCol="0">
            <a:spAutoFit/>
          </a:bodyPr>
          <a:lstStyle/>
          <a:p>
            <a:r>
              <a:rPr lang="en-GB" dirty="0"/>
              <a:t>L: Claude Monet, Poppies at Argenteuil (1873)</a:t>
            </a:r>
          </a:p>
          <a:p>
            <a:r>
              <a:rPr lang="en-GB" dirty="0"/>
              <a:t>R: </a:t>
            </a:r>
            <a:r>
              <a:rPr lang="de-DE" dirty="0" err="1"/>
              <a:t>Pál</a:t>
            </a:r>
            <a:r>
              <a:rPr lang="de-DE" dirty="0"/>
              <a:t> </a:t>
            </a:r>
            <a:r>
              <a:rPr lang="de-DE" dirty="0" err="1"/>
              <a:t>Szinyei</a:t>
            </a:r>
            <a:r>
              <a:rPr lang="de-DE" dirty="0"/>
              <a:t> </a:t>
            </a:r>
            <a:r>
              <a:rPr lang="de-DE" dirty="0" err="1"/>
              <a:t>Merse</a:t>
            </a:r>
            <a:r>
              <a:rPr lang="de-DE" dirty="0"/>
              <a:t>, </a:t>
            </a:r>
            <a:r>
              <a:rPr lang="en-GB" dirty="0"/>
              <a:t>Poppies in the Field (1902)</a:t>
            </a:r>
          </a:p>
        </p:txBody>
      </p:sp>
      <p:pic>
        <p:nvPicPr>
          <p:cNvPr id="4" name="Picture 2" descr="http://upload.wikimedia.org/wikipedia/commons/8/8e/Szinyei_Merse%2C_P%C3%A1l_-_Poppies_in_the_Field_%281902%29.jpg">
            <a:extLst>
              <a:ext uri="{FF2B5EF4-FFF2-40B4-BE49-F238E27FC236}">
                <a16:creationId xmlns:a16="http://schemas.microsoft.com/office/drawing/2014/main" id="{0563C2A2-DFB5-8348-A555-EDCE606A86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38843" y="0"/>
            <a:ext cx="4853157" cy="534488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82946" name="Picture 2" descr="http://artmight.com/albums/2011-02-07/art-upload-2/m/Merse-Pal/Merse-Pal-Szinywi-Mai-feast-breakfast-in-Nature-Su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6314"/>
            <a:ext cx="6959425" cy="5606204"/>
          </a:xfrm>
          <a:prstGeom prst="rect">
            <a:avLst/>
          </a:prstGeom>
          <a:noFill/>
        </p:spPr>
      </p:pic>
      <p:sp>
        <p:nvSpPr>
          <p:cNvPr id="3" name="TextBox 2"/>
          <p:cNvSpPr txBox="1"/>
          <p:nvPr/>
        </p:nvSpPr>
        <p:spPr>
          <a:xfrm>
            <a:off x="7198911" y="5516157"/>
            <a:ext cx="4699175" cy="923330"/>
          </a:xfrm>
          <a:prstGeom prst="rect">
            <a:avLst/>
          </a:prstGeom>
          <a:solidFill>
            <a:schemeClr val="bg1"/>
          </a:solidFill>
        </p:spPr>
        <p:txBody>
          <a:bodyPr wrap="square" rtlCol="0">
            <a:spAutoFit/>
          </a:bodyPr>
          <a:lstStyle/>
          <a:p>
            <a:r>
              <a:rPr lang="de-DE" dirty="0"/>
              <a:t>L: </a:t>
            </a:r>
            <a:r>
              <a:rPr lang="de-DE" dirty="0" err="1"/>
              <a:t>Pál</a:t>
            </a:r>
            <a:r>
              <a:rPr lang="de-DE" dirty="0"/>
              <a:t> </a:t>
            </a:r>
            <a:r>
              <a:rPr lang="de-DE" dirty="0" err="1"/>
              <a:t>Szinyei</a:t>
            </a:r>
            <a:r>
              <a:rPr lang="de-DE" dirty="0"/>
              <a:t> </a:t>
            </a:r>
            <a:r>
              <a:rPr lang="de-DE" dirty="0" err="1"/>
              <a:t>Merse</a:t>
            </a:r>
            <a:r>
              <a:rPr lang="de-DE" dirty="0"/>
              <a:t>, </a:t>
            </a:r>
            <a:r>
              <a:rPr lang="en-GB" dirty="0"/>
              <a:t>Luncheon in May (1873)</a:t>
            </a:r>
          </a:p>
          <a:p>
            <a:endParaRPr lang="en-GB" dirty="0"/>
          </a:p>
          <a:p>
            <a:r>
              <a:rPr lang="en-GB" dirty="0"/>
              <a:t>R: Edouard Manet, Déjeuner sur </a:t>
            </a:r>
            <a:r>
              <a:rPr lang="en-GB" dirty="0" err="1"/>
              <a:t>l’herbe</a:t>
            </a:r>
            <a:r>
              <a:rPr lang="en-GB" dirty="0"/>
              <a:t> (1863)</a:t>
            </a:r>
          </a:p>
        </p:txBody>
      </p:sp>
      <p:pic>
        <p:nvPicPr>
          <p:cNvPr id="8194" name="Picture 2">
            <a:extLst>
              <a:ext uri="{FF2B5EF4-FFF2-40B4-BE49-F238E27FC236}">
                <a16:creationId xmlns:a16="http://schemas.microsoft.com/office/drawing/2014/main" id="{C181E300-C6FF-8643-B2CE-6EC3D7D7D2D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5486" y="418513"/>
            <a:ext cx="5479270" cy="4257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10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D31CE5-7DC2-404B-A97D-F8302B5664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1903" y="573678"/>
            <a:ext cx="5103206" cy="5710645"/>
          </a:xfrm>
          <a:prstGeom prst="rect">
            <a:avLst/>
          </a:prstGeom>
        </p:spPr>
      </p:pic>
      <p:sp>
        <p:nvSpPr>
          <p:cNvPr id="104"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7D59CB8-2853-4640-A7B8-33EFAF17DEB8}"/>
              </a:ext>
            </a:extLst>
          </p:cNvPr>
          <p:cNvSpPr txBox="1"/>
          <p:nvPr/>
        </p:nvSpPr>
        <p:spPr>
          <a:xfrm>
            <a:off x="6296296" y="573678"/>
            <a:ext cx="5503801" cy="5710645"/>
          </a:xfrm>
          <a:prstGeom prst="rect">
            <a:avLst/>
          </a:prstGeom>
        </p:spPr>
        <p:txBody>
          <a:bodyPr vert="horz" lIns="91440" tIns="45720" rIns="91440" bIns="45720" rtlCol="0" anchor="t">
            <a:normAutofit/>
          </a:bodyPr>
          <a:lstStyle/>
          <a:p>
            <a:pPr defTabSz="914400">
              <a:lnSpc>
                <a:spcPct val="90000"/>
              </a:lnSpc>
              <a:spcAft>
                <a:spcPts val="600"/>
              </a:spcAft>
            </a:pPr>
            <a:r>
              <a:rPr lang="en-US" sz="2000" dirty="0"/>
              <a:t>Attendance at Académie Julian (1901-7) in Paris by young Hungarian artists, such as:</a:t>
            </a:r>
          </a:p>
          <a:p>
            <a:pPr defTabSz="914400">
              <a:lnSpc>
                <a:spcPct val="90000"/>
              </a:lnSpc>
              <a:spcAft>
                <a:spcPts val="600"/>
              </a:spcAft>
            </a:pPr>
            <a:endParaRPr lang="en-US" sz="2000" dirty="0"/>
          </a:p>
          <a:p>
            <a:pPr defTabSz="914400">
              <a:lnSpc>
                <a:spcPct val="90000"/>
              </a:lnSpc>
              <a:spcAft>
                <a:spcPts val="600"/>
              </a:spcAft>
            </a:pPr>
            <a:r>
              <a:rPr lang="en-US" sz="2000" dirty="0" err="1"/>
              <a:t>Dezső</a:t>
            </a:r>
            <a:r>
              <a:rPr lang="en-US" sz="2000" dirty="0"/>
              <a:t> </a:t>
            </a:r>
            <a:r>
              <a:rPr lang="en-US" sz="2000" dirty="0" err="1"/>
              <a:t>Czigány</a:t>
            </a:r>
            <a:endParaRPr lang="en-US" sz="2000" dirty="0"/>
          </a:p>
          <a:p>
            <a:pPr defTabSz="914400">
              <a:lnSpc>
                <a:spcPct val="90000"/>
              </a:lnSpc>
              <a:spcAft>
                <a:spcPts val="600"/>
              </a:spcAft>
            </a:pPr>
            <a:r>
              <a:rPr lang="en-US" sz="2000" dirty="0"/>
              <a:t>Béla </a:t>
            </a:r>
            <a:r>
              <a:rPr lang="en-US" sz="2000" dirty="0" err="1"/>
              <a:t>Czóbel</a:t>
            </a:r>
            <a:endParaRPr lang="en-US" sz="2000" dirty="0"/>
          </a:p>
          <a:p>
            <a:pPr defTabSz="914400">
              <a:lnSpc>
                <a:spcPct val="90000"/>
              </a:lnSpc>
              <a:spcAft>
                <a:spcPts val="600"/>
              </a:spcAft>
            </a:pPr>
            <a:r>
              <a:rPr lang="en-US" sz="2000" dirty="0"/>
              <a:t>Csaba </a:t>
            </a:r>
            <a:r>
              <a:rPr lang="en-US" sz="2000" dirty="0" err="1"/>
              <a:t>Vilmos</a:t>
            </a:r>
            <a:r>
              <a:rPr lang="en-US" sz="2000" dirty="0"/>
              <a:t> </a:t>
            </a:r>
            <a:r>
              <a:rPr lang="en-US" sz="2000" dirty="0" err="1"/>
              <a:t>Perlrott</a:t>
            </a:r>
            <a:endParaRPr lang="en-US" sz="2000" dirty="0"/>
          </a:p>
          <a:p>
            <a:pPr defTabSz="914400">
              <a:lnSpc>
                <a:spcPct val="90000"/>
              </a:lnSpc>
              <a:spcAft>
                <a:spcPts val="600"/>
              </a:spcAft>
            </a:pPr>
            <a:r>
              <a:rPr lang="en-US" sz="2000" dirty="0" err="1"/>
              <a:t>Róbert</a:t>
            </a:r>
            <a:r>
              <a:rPr lang="en-US" sz="2000" dirty="0"/>
              <a:t> </a:t>
            </a:r>
            <a:r>
              <a:rPr lang="en-US" sz="2000" dirty="0" err="1"/>
              <a:t>Berény</a:t>
            </a:r>
            <a:endParaRPr lang="en-US" sz="2000" dirty="0"/>
          </a:p>
          <a:p>
            <a:pPr defTabSz="914400">
              <a:lnSpc>
                <a:spcPct val="90000"/>
              </a:lnSpc>
              <a:spcAft>
                <a:spcPts val="600"/>
              </a:spcAft>
            </a:pPr>
            <a:endParaRPr lang="en-US" sz="2000" dirty="0"/>
          </a:p>
          <a:p>
            <a:pPr defTabSz="914400">
              <a:lnSpc>
                <a:spcPct val="90000"/>
              </a:lnSpc>
              <a:spcAft>
                <a:spcPts val="600"/>
              </a:spcAft>
            </a:pPr>
            <a:r>
              <a:rPr lang="en-US" sz="2000" dirty="0"/>
              <a:t>Some also study at the Académie Matisse (1908)</a:t>
            </a:r>
          </a:p>
          <a:p>
            <a:pPr defTabSz="914400">
              <a:lnSpc>
                <a:spcPct val="90000"/>
              </a:lnSpc>
              <a:spcAft>
                <a:spcPts val="600"/>
              </a:spcAft>
            </a:pPr>
            <a:endParaRPr lang="en-US" sz="2000" dirty="0"/>
          </a:p>
          <a:p>
            <a:pPr defTabSz="914400">
              <a:lnSpc>
                <a:spcPct val="90000"/>
              </a:lnSpc>
              <a:spcAft>
                <a:spcPts val="600"/>
              </a:spcAft>
            </a:pPr>
            <a:r>
              <a:rPr lang="en-US" sz="2000" dirty="0"/>
              <a:t>Exhibit in Paris at the </a:t>
            </a:r>
            <a:r>
              <a:rPr lang="en-US" sz="2000" i="1" dirty="0"/>
              <a:t>Salon </a:t>
            </a:r>
            <a:r>
              <a:rPr lang="en-US" sz="2000" i="1" dirty="0" err="1"/>
              <a:t>d’automne</a:t>
            </a:r>
            <a:r>
              <a:rPr lang="en-US" sz="2000" i="1" dirty="0"/>
              <a:t> </a:t>
            </a:r>
            <a:r>
              <a:rPr lang="en-US" sz="2000" dirty="0"/>
              <a:t>and the </a:t>
            </a:r>
            <a:r>
              <a:rPr lang="en-US" sz="2000" i="1" dirty="0"/>
              <a:t>Salon des </a:t>
            </a:r>
            <a:r>
              <a:rPr lang="en-US" sz="2000" i="1" dirty="0" err="1"/>
              <a:t>indépendants</a:t>
            </a:r>
            <a:r>
              <a:rPr lang="en-US" sz="2000" i="1" dirty="0"/>
              <a:t>. </a:t>
            </a:r>
          </a:p>
          <a:p>
            <a:pPr defTabSz="914400">
              <a:lnSpc>
                <a:spcPct val="90000"/>
              </a:lnSpc>
              <a:spcAft>
                <a:spcPts val="600"/>
              </a:spcAft>
            </a:pPr>
            <a:endParaRPr lang="en-US" sz="2000" i="1" dirty="0"/>
          </a:p>
          <a:p>
            <a:pPr defTabSz="914400">
              <a:lnSpc>
                <a:spcPct val="90000"/>
              </a:lnSpc>
              <a:spcAft>
                <a:spcPts val="600"/>
              </a:spcAft>
            </a:pPr>
            <a:r>
              <a:rPr lang="en-US" sz="2000" dirty="0"/>
              <a:t>Frequent visitors at the Salon of Gertrude Stein in Paris</a:t>
            </a:r>
          </a:p>
        </p:txBody>
      </p:sp>
      <p:sp>
        <p:nvSpPr>
          <p:cNvPr id="6" name="TextBox 5">
            <a:extLst>
              <a:ext uri="{FF2B5EF4-FFF2-40B4-BE49-F238E27FC236}">
                <a16:creationId xmlns:a16="http://schemas.microsoft.com/office/drawing/2014/main" id="{F616694E-22CB-574F-AB5F-0AD06F869F15}"/>
              </a:ext>
            </a:extLst>
          </p:cNvPr>
          <p:cNvSpPr txBox="1"/>
          <p:nvPr/>
        </p:nvSpPr>
        <p:spPr>
          <a:xfrm>
            <a:off x="616133" y="5735376"/>
            <a:ext cx="3951514" cy="369332"/>
          </a:xfrm>
          <a:prstGeom prst="rect">
            <a:avLst/>
          </a:prstGeom>
          <a:noFill/>
        </p:spPr>
        <p:txBody>
          <a:bodyPr wrap="square" rtlCol="0">
            <a:spAutoFit/>
          </a:bodyPr>
          <a:lstStyle/>
          <a:p>
            <a:pPr>
              <a:spcAft>
                <a:spcPts val="600"/>
              </a:spcAft>
            </a:pPr>
            <a:r>
              <a:rPr lang="en-US" dirty="0" err="1"/>
              <a:t>Dezső</a:t>
            </a:r>
            <a:r>
              <a:rPr lang="en-US" dirty="0"/>
              <a:t> </a:t>
            </a:r>
            <a:r>
              <a:rPr lang="en-US" dirty="0" err="1"/>
              <a:t>Czigány</a:t>
            </a:r>
            <a:r>
              <a:rPr lang="en-US" dirty="0"/>
              <a:t>, Self Portrait (1909)</a:t>
            </a:r>
          </a:p>
        </p:txBody>
      </p:sp>
    </p:spTree>
    <p:extLst>
      <p:ext uri="{BB962C8B-B14F-4D97-AF65-F5344CB8AC3E}">
        <p14:creationId xmlns:p14="http://schemas.microsoft.com/office/powerpoint/2010/main" val="2390364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0B1448-9CCC-4847-BCC7-837F3B8589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4253" y="533944"/>
            <a:ext cx="7128961" cy="5046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0B4DC9-65A5-1B48-864A-B22711AFB797}"/>
              </a:ext>
            </a:extLst>
          </p:cNvPr>
          <p:cNvSpPr txBox="1"/>
          <p:nvPr/>
        </p:nvSpPr>
        <p:spPr>
          <a:xfrm>
            <a:off x="2768252" y="5724395"/>
            <a:ext cx="7004962" cy="369332"/>
          </a:xfrm>
          <a:prstGeom prst="rect">
            <a:avLst/>
          </a:prstGeom>
          <a:noFill/>
        </p:spPr>
        <p:txBody>
          <a:bodyPr wrap="square" rtlCol="0">
            <a:spAutoFit/>
          </a:bodyPr>
          <a:lstStyle/>
          <a:p>
            <a:pPr algn="ctr"/>
            <a:r>
              <a:rPr lang="en-US" dirty="0"/>
              <a:t>Piotr Piotrowski (1952-2015)</a:t>
            </a:r>
          </a:p>
        </p:txBody>
      </p:sp>
    </p:spTree>
    <p:extLst>
      <p:ext uri="{BB962C8B-B14F-4D97-AF65-F5344CB8AC3E}">
        <p14:creationId xmlns:p14="http://schemas.microsoft.com/office/powerpoint/2010/main" val="572384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48130" name="Picture 2" descr="http://www.artnet.com/Magazine/reviews/gelber/Images/gelber11-13-1.jpg"/>
          <p:cNvPicPr>
            <a:picLocks noChangeAspect="1" noChangeArrowheads="1"/>
          </p:cNvPicPr>
          <p:nvPr/>
        </p:nvPicPr>
        <p:blipFill>
          <a:blip r:embed="rId3" cstate="print"/>
          <a:srcRect/>
          <a:stretch>
            <a:fillRect/>
          </a:stretch>
        </p:blipFill>
        <p:spPr bwMode="auto">
          <a:xfrm>
            <a:off x="6168009" y="332656"/>
            <a:ext cx="4105275" cy="2190750"/>
          </a:xfrm>
          <a:prstGeom prst="rect">
            <a:avLst/>
          </a:prstGeom>
          <a:noFill/>
        </p:spPr>
      </p:pic>
      <p:sp>
        <p:nvSpPr>
          <p:cNvPr id="3" name="TextBox 2"/>
          <p:cNvSpPr txBox="1"/>
          <p:nvPr/>
        </p:nvSpPr>
        <p:spPr>
          <a:xfrm>
            <a:off x="1847528" y="404664"/>
            <a:ext cx="3816424" cy="2308324"/>
          </a:xfrm>
          <a:prstGeom prst="rect">
            <a:avLst/>
          </a:prstGeom>
          <a:noFill/>
        </p:spPr>
        <p:txBody>
          <a:bodyPr wrap="square" rtlCol="0">
            <a:spAutoFit/>
          </a:bodyPr>
          <a:lstStyle/>
          <a:p>
            <a:r>
              <a:rPr lang="en-GB" dirty="0" err="1"/>
              <a:t>Académie</a:t>
            </a:r>
            <a:r>
              <a:rPr lang="en-GB" dirty="0"/>
              <a:t> Matisse</a:t>
            </a:r>
          </a:p>
          <a:p>
            <a:endParaRPr lang="en-GB" dirty="0"/>
          </a:p>
          <a:p>
            <a:r>
              <a:rPr lang="en-GB" dirty="0"/>
              <a:t>1907 – 1911</a:t>
            </a:r>
          </a:p>
          <a:p>
            <a:endParaRPr lang="en-GB" dirty="0"/>
          </a:p>
          <a:p>
            <a:r>
              <a:rPr lang="en-GB" dirty="0"/>
              <a:t>Hungarian students included:</a:t>
            </a:r>
          </a:p>
          <a:p>
            <a:endParaRPr lang="en-GB" dirty="0"/>
          </a:p>
          <a:p>
            <a:r>
              <a:rPr lang="en-GB" dirty="0" err="1"/>
              <a:t>Géza</a:t>
            </a:r>
            <a:r>
              <a:rPr lang="en-GB" dirty="0"/>
              <a:t> </a:t>
            </a:r>
            <a:r>
              <a:rPr lang="en-GB" dirty="0" err="1"/>
              <a:t>Bornemisza</a:t>
            </a:r>
            <a:endParaRPr lang="en-GB" dirty="0"/>
          </a:p>
          <a:p>
            <a:r>
              <a:rPr lang="en-GB" dirty="0" err="1"/>
              <a:t>Vilmos</a:t>
            </a:r>
            <a:r>
              <a:rPr lang="en-GB" dirty="0"/>
              <a:t> </a:t>
            </a:r>
            <a:r>
              <a:rPr lang="en-GB" dirty="0" err="1"/>
              <a:t>Perlrott-Csaba</a:t>
            </a:r>
            <a:endParaRPr lang="en-GB" dirty="0"/>
          </a:p>
        </p:txBody>
      </p:sp>
      <p:pic>
        <p:nvPicPr>
          <p:cNvPr id="4" name="Picture 3" descr="Hungarian Fauvism.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234245" y="2610238"/>
            <a:ext cx="3646190" cy="4419625"/>
          </a:xfrm>
          <a:prstGeom prst="rect">
            <a:avLst/>
          </a:prstGeom>
        </p:spPr>
      </p:pic>
      <p:sp>
        <p:nvSpPr>
          <p:cNvPr id="5" name="TextBox 4"/>
          <p:cNvSpPr txBox="1"/>
          <p:nvPr/>
        </p:nvSpPr>
        <p:spPr>
          <a:xfrm>
            <a:off x="6384032" y="5949281"/>
            <a:ext cx="4032448" cy="646331"/>
          </a:xfrm>
          <a:prstGeom prst="rect">
            <a:avLst/>
          </a:prstGeom>
          <a:noFill/>
        </p:spPr>
        <p:txBody>
          <a:bodyPr wrap="square" rtlCol="0">
            <a:spAutoFit/>
          </a:bodyPr>
          <a:lstStyle/>
          <a:p>
            <a:r>
              <a:rPr lang="en-GB" dirty="0" err="1"/>
              <a:t>Vilmos</a:t>
            </a:r>
            <a:r>
              <a:rPr lang="en-GB" dirty="0"/>
              <a:t> </a:t>
            </a:r>
            <a:r>
              <a:rPr lang="en-GB" dirty="0" err="1"/>
              <a:t>Perlrott-Csaba</a:t>
            </a:r>
            <a:endParaRPr lang="en-GB" dirty="0"/>
          </a:p>
          <a:p>
            <a:r>
              <a:rPr lang="en-GB" dirty="0"/>
              <a:t>School of Painters (1907)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descr="Hungarian Fauvism_0013.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6200000">
            <a:off x="884672" y="639328"/>
            <a:ext cx="4267200" cy="2988544"/>
          </a:xfrm>
          <a:prstGeom prst="rect">
            <a:avLst/>
          </a:prstGeom>
        </p:spPr>
      </p:pic>
      <p:pic>
        <p:nvPicPr>
          <p:cNvPr id="3" name="Picture 2" descr="Hungarian Fauvism_0014.tif"/>
          <p:cNvPicPr>
            <a:picLocks noChangeAspect="1"/>
          </p:cNvPicPr>
          <p:nvPr/>
        </p:nvPicPr>
        <p:blipFill>
          <a:blip r:embed="rId4" cstate="print"/>
          <a:stretch>
            <a:fillRect/>
          </a:stretch>
        </p:blipFill>
        <p:spPr>
          <a:xfrm rot="10800000">
            <a:off x="4538472" y="1377696"/>
            <a:ext cx="3115056" cy="4102608"/>
          </a:xfrm>
          <a:prstGeom prst="rect">
            <a:avLst/>
          </a:prstGeom>
        </p:spPr>
      </p:pic>
      <p:sp>
        <p:nvSpPr>
          <p:cNvPr id="4" name="TextBox 3"/>
          <p:cNvSpPr txBox="1"/>
          <p:nvPr/>
        </p:nvSpPr>
        <p:spPr>
          <a:xfrm>
            <a:off x="4655840" y="5733257"/>
            <a:ext cx="2952328" cy="646331"/>
          </a:xfrm>
          <a:prstGeom prst="rect">
            <a:avLst/>
          </a:prstGeom>
          <a:noFill/>
        </p:spPr>
        <p:txBody>
          <a:bodyPr wrap="square" rtlCol="0">
            <a:spAutoFit/>
          </a:bodyPr>
          <a:lstStyle/>
          <a:p>
            <a:r>
              <a:rPr lang="en-GB" dirty="0" err="1"/>
              <a:t>Desz</a:t>
            </a:r>
            <a:r>
              <a:rPr lang="hu-HU" dirty="0"/>
              <a:t>ő</a:t>
            </a:r>
            <a:r>
              <a:rPr lang="en-GB" dirty="0"/>
              <a:t> </a:t>
            </a:r>
            <a:r>
              <a:rPr lang="en-GB" dirty="0" err="1"/>
              <a:t>Cigány</a:t>
            </a:r>
            <a:r>
              <a:rPr lang="en-GB" dirty="0"/>
              <a:t> – Actress with Yellow Hat (1907)</a:t>
            </a:r>
          </a:p>
        </p:txBody>
      </p:sp>
      <p:sp>
        <p:nvSpPr>
          <p:cNvPr id="5" name="TextBox 4"/>
          <p:cNvSpPr txBox="1"/>
          <p:nvPr/>
        </p:nvSpPr>
        <p:spPr>
          <a:xfrm>
            <a:off x="1775520" y="4653136"/>
            <a:ext cx="2448272" cy="923330"/>
          </a:xfrm>
          <a:prstGeom prst="rect">
            <a:avLst/>
          </a:prstGeom>
          <a:noFill/>
        </p:spPr>
        <p:txBody>
          <a:bodyPr wrap="square" rtlCol="0">
            <a:spAutoFit/>
          </a:bodyPr>
          <a:lstStyle/>
          <a:p>
            <a:r>
              <a:rPr lang="en-GB" dirty="0" err="1"/>
              <a:t>Károly</a:t>
            </a:r>
            <a:r>
              <a:rPr lang="en-GB" dirty="0"/>
              <a:t> </a:t>
            </a:r>
            <a:r>
              <a:rPr lang="en-GB" dirty="0" err="1"/>
              <a:t>Kernstock</a:t>
            </a:r>
            <a:r>
              <a:rPr lang="en-GB" dirty="0"/>
              <a:t> – Portrait of a Young Girl (1909)</a:t>
            </a:r>
          </a:p>
        </p:txBody>
      </p:sp>
      <p:pic>
        <p:nvPicPr>
          <p:cNvPr id="4098" name="Picture 2" descr="http://upload.wikimedia.org/wikipedia/en/f/fb/Matisse-Woman-with-a-Ha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3061" y="2708920"/>
            <a:ext cx="2924939" cy="4149080"/>
          </a:xfrm>
          <a:prstGeom prst="rect">
            <a:avLst/>
          </a:prstGeom>
          <a:noFill/>
        </p:spPr>
      </p:pic>
      <p:sp>
        <p:nvSpPr>
          <p:cNvPr id="7" name="TextBox 6"/>
          <p:cNvSpPr txBox="1"/>
          <p:nvPr/>
        </p:nvSpPr>
        <p:spPr>
          <a:xfrm>
            <a:off x="7824192" y="1412777"/>
            <a:ext cx="2736304" cy="646331"/>
          </a:xfrm>
          <a:prstGeom prst="rect">
            <a:avLst/>
          </a:prstGeom>
          <a:noFill/>
        </p:spPr>
        <p:txBody>
          <a:bodyPr wrap="square" rtlCol="0">
            <a:spAutoFit/>
          </a:bodyPr>
          <a:lstStyle/>
          <a:p>
            <a:r>
              <a:rPr lang="en-GB" dirty="0"/>
              <a:t>Henri Matisse</a:t>
            </a:r>
          </a:p>
          <a:p>
            <a:r>
              <a:rPr lang="en-GB" dirty="0"/>
              <a:t>Women with Hat (1905)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28002" name="Picture 2" descr="http://upload.wikimedia.org/wikipedia/commons/4/41/Signac_The_Port_of_Saint-Tropez.jpg?uselang=en-gb"/>
          <p:cNvPicPr>
            <a:picLocks noChangeAspect="1" noChangeArrowheads="1"/>
          </p:cNvPicPr>
          <p:nvPr/>
        </p:nvPicPr>
        <p:blipFill>
          <a:blip r:embed="rId3" cstate="print"/>
          <a:srcRect/>
          <a:stretch>
            <a:fillRect/>
          </a:stretch>
        </p:blipFill>
        <p:spPr bwMode="auto">
          <a:xfrm>
            <a:off x="1524001" y="1"/>
            <a:ext cx="4932040" cy="3972113"/>
          </a:xfrm>
          <a:prstGeom prst="rect">
            <a:avLst/>
          </a:prstGeom>
          <a:noFill/>
        </p:spPr>
      </p:pic>
      <p:sp>
        <p:nvSpPr>
          <p:cNvPr id="3" name="TextBox 2"/>
          <p:cNvSpPr txBox="1"/>
          <p:nvPr/>
        </p:nvSpPr>
        <p:spPr>
          <a:xfrm>
            <a:off x="1649761" y="4584508"/>
            <a:ext cx="4464496" cy="1477328"/>
          </a:xfrm>
          <a:prstGeom prst="rect">
            <a:avLst/>
          </a:prstGeom>
          <a:noFill/>
        </p:spPr>
        <p:txBody>
          <a:bodyPr wrap="square" rtlCol="0">
            <a:spAutoFit/>
          </a:bodyPr>
          <a:lstStyle/>
          <a:p>
            <a:r>
              <a:rPr lang="en-GB" dirty="0"/>
              <a:t>L: Paul Signac</a:t>
            </a:r>
          </a:p>
          <a:p>
            <a:r>
              <a:rPr lang="en-GB" dirty="0"/>
              <a:t>The Port of Saint Tropez (1901)</a:t>
            </a:r>
          </a:p>
          <a:p>
            <a:endParaRPr lang="en-GB" dirty="0"/>
          </a:p>
          <a:p>
            <a:r>
              <a:rPr lang="en-GB" dirty="0"/>
              <a:t>R: Georges Seurat</a:t>
            </a:r>
          </a:p>
          <a:p>
            <a:r>
              <a:rPr lang="en-GB" dirty="0"/>
              <a:t>Les </a:t>
            </a:r>
            <a:r>
              <a:rPr lang="en-GB" dirty="0" err="1"/>
              <a:t>Poseuses</a:t>
            </a:r>
            <a:r>
              <a:rPr lang="en-GB" dirty="0"/>
              <a:t> (1888)</a:t>
            </a:r>
          </a:p>
        </p:txBody>
      </p:sp>
      <p:pic>
        <p:nvPicPr>
          <p:cNvPr id="128004" name="Picture 4" descr="http://upload.wikimedia.org/wikipedia/commons/1/19/Georges_Seurat_-_Les_Poseuse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0016" y="3358812"/>
            <a:ext cx="4427984" cy="349918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descr="Hungarian Fauvism_0011.tif"/>
          <p:cNvPicPr>
            <a:picLocks noChangeAspect="1"/>
          </p:cNvPicPr>
          <p:nvPr/>
        </p:nvPicPr>
        <p:blipFill>
          <a:blip r:embed="rId3" cstate="print"/>
          <a:stretch>
            <a:fillRect/>
          </a:stretch>
        </p:blipFill>
        <p:spPr>
          <a:xfrm rot="5400000">
            <a:off x="3197163" y="-1133609"/>
            <a:ext cx="6030173" cy="8297392"/>
          </a:xfrm>
          <a:prstGeom prst="rect">
            <a:avLst/>
          </a:prstGeom>
        </p:spPr>
      </p:pic>
      <p:sp>
        <p:nvSpPr>
          <p:cNvPr id="3" name="TextBox 2"/>
          <p:cNvSpPr txBox="1"/>
          <p:nvPr/>
        </p:nvSpPr>
        <p:spPr>
          <a:xfrm>
            <a:off x="2279576" y="6237312"/>
            <a:ext cx="7704856" cy="369332"/>
          </a:xfrm>
          <a:prstGeom prst="rect">
            <a:avLst/>
          </a:prstGeom>
          <a:noFill/>
        </p:spPr>
        <p:txBody>
          <a:bodyPr wrap="square" rtlCol="0">
            <a:spAutoFit/>
          </a:bodyPr>
          <a:lstStyle/>
          <a:p>
            <a:pPr algn="ctr"/>
            <a:r>
              <a:rPr lang="en-GB" dirty="0" err="1"/>
              <a:t>Béla</a:t>
            </a:r>
            <a:r>
              <a:rPr lang="en-GB" dirty="0"/>
              <a:t> </a:t>
            </a:r>
            <a:r>
              <a:rPr lang="en-GB" dirty="0" err="1"/>
              <a:t>Czóbel</a:t>
            </a:r>
            <a:r>
              <a:rPr lang="en-GB" dirty="0"/>
              <a:t> – Street in Paris (1905)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4274" name="Picture 2" descr="http://artmight.com/albums/2011-02-07/art-upload-2/r/Rippl-Ronai-Jozsef-Hungarian/img26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5521" y="0"/>
            <a:ext cx="8620629" cy="6858000"/>
          </a:xfrm>
          <a:prstGeom prst="rect">
            <a:avLst/>
          </a:prstGeom>
          <a:noFill/>
        </p:spPr>
      </p:pic>
      <p:sp>
        <p:nvSpPr>
          <p:cNvPr id="3" name="TextBox 2"/>
          <p:cNvSpPr txBox="1"/>
          <p:nvPr/>
        </p:nvSpPr>
        <p:spPr>
          <a:xfrm>
            <a:off x="5951984" y="6309321"/>
            <a:ext cx="4464496" cy="369332"/>
          </a:xfrm>
          <a:prstGeom prst="rect">
            <a:avLst/>
          </a:prstGeom>
          <a:solidFill>
            <a:schemeClr val="bg1"/>
          </a:solidFill>
        </p:spPr>
        <p:txBody>
          <a:bodyPr wrap="square" rtlCol="0">
            <a:spAutoFit/>
          </a:bodyPr>
          <a:lstStyle/>
          <a:p>
            <a:r>
              <a:rPr lang="en-GB" dirty="0" err="1"/>
              <a:t>József</a:t>
            </a:r>
            <a:r>
              <a:rPr lang="en-GB" dirty="0"/>
              <a:t> </a:t>
            </a:r>
            <a:r>
              <a:rPr lang="en-GB" dirty="0" err="1"/>
              <a:t>Rippl-Ronai</a:t>
            </a:r>
            <a:r>
              <a:rPr lang="en-GB" dirty="0"/>
              <a:t> – Park with Nudes (1910)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descr="18a MÁRFFY Ödön, Furdo nok.Aktos kompozicio, 1909, ol v, JPM Péc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204857" cy="4891537"/>
          </a:xfrm>
          <a:prstGeom prst="rect">
            <a:avLst/>
          </a:prstGeom>
        </p:spPr>
      </p:pic>
      <p:sp>
        <p:nvSpPr>
          <p:cNvPr id="3" name="TextBox 2"/>
          <p:cNvSpPr txBox="1"/>
          <p:nvPr/>
        </p:nvSpPr>
        <p:spPr>
          <a:xfrm>
            <a:off x="499390" y="5936705"/>
            <a:ext cx="3168352" cy="646331"/>
          </a:xfrm>
          <a:prstGeom prst="rect">
            <a:avLst/>
          </a:prstGeom>
          <a:solidFill>
            <a:schemeClr val="bg1"/>
          </a:solidFill>
        </p:spPr>
        <p:txBody>
          <a:bodyPr wrap="square" rtlCol="0">
            <a:spAutoFit/>
          </a:bodyPr>
          <a:lstStyle/>
          <a:p>
            <a:r>
              <a:rPr lang="hu-HU" dirty="0"/>
              <a:t>Ödön Márffy</a:t>
            </a:r>
            <a:endParaRPr lang="en-GB" dirty="0"/>
          </a:p>
          <a:p>
            <a:r>
              <a:rPr lang="en-GB" dirty="0"/>
              <a:t>Composition with Nudes (1909)</a:t>
            </a:r>
          </a:p>
        </p:txBody>
      </p:sp>
      <p:pic>
        <p:nvPicPr>
          <p:cNvPr id="5" name="Picture 4">
            <a:extLst>
              <a:ext uri="{FF2B5EF4-FFF2-40B4-BE49-F238E27FC236}">
                <a16:creationId xmlns:a16="http://schemas.microsoft.com/office/drawing/2014/main" id="{D61051CD-5D0E-FD41-9323-584FA41C5A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4092" y="2449285"/>
            <a:ext cx="6347907" cy="4408819"/>
          </a:xfrm>
          <a:prstGeom prst="rect">
            <a:avLst/>
          </a:prstGeom>
        </p:spPr>
      </p:pic>
      <p:sp>
        <p:nvSpPr>
          <p:cNvPr id="6" name="TextBox 5">
            <a:extLst>
              <a:ext uri="{FF2B5EF4-FFF2-40B4-BE49-F238E27FC236}">
                <a16:creationId xmlns:a16="http://schemas.microsoft.com/office/drawing/2014/main" id="{C678B0E5-828C-4042-A4EF-615B8DB92982}"/>
              </a:ext>
            </a:extLst>
          </p:cNvPr>
          <p:cNvSpPr txBox="1"/>
          <p:nvPr/>
        </p:nvSpPr>
        <p:spPr>
          <a:xfrm>
            <a:off x="7260771" y="370114"/>
            <a:ext cx="4604658" cy="646331"/>
          </a:xfrm>
          <a:prstGeom prst="rect">
            <a:avLst/>
          </a:prstGeom>
          <a:noFill/>
        </p:spPr>
        <p:txBody>
          <a:bodyPr wrap="square" rtlCol="0">
            <a:spAutoFit/>
          </a:bodyPr>
          <a:lstStyle/>
          <a:p>
            <a:r>
              <a:rPr lang="en-US" dirty="0"/>
              <a:t>Paul Cézanne, Les Grandes </a:t>
            </a:r>
            <a:r>
              <a:rPr lang="en-US" dirty="0" err="1"/>
              <a:t>Baigneuses</a:t>
            </a:r>
            <a:r>
              <a:rPr lang="en-US" dirty="0"/>
              <a:t> (1894-1905)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descr="Hungarian Fauvism_0006.tif"/>
          <p:cNvPicPr>
            <a:picLocks noChangeAspect="1"/>
          </p:cNvPicPr>
          <p:nvPr/>
        </p:nvPicPr>
        <p:blipFill>
          <a:blip r:embed="rId3" cstate="print"/>
          <a:stretch>
            <a:fillRect/>
          </a:stretch>
        </p:blipFill>
        <p:spPr>
          <a:xfrm rot="10800000">
            <a:off x="0" y="0"/>
            <a:ext cx="5892085" cy="6858000"/>
          </a:xfrm>
          <a:prstGeom prst="rect">
            <a:avLst/>
          </a:prstGeom>
        </p:spPr>
      </p:pic>
      <p:sp>
        <p:nvSpPr>
          <p:cNvPr id="3" name="TextBox 2"/>
          <p:cNvSpPr txBox="1"/>
          <p:nvPr/>
        </p:nvSpPr>
        <p:spPr>
          <a:xfrm>
            <a:off x="6299917" y="182726"/>
            <a:ext cx="5402226" cy="1200329"/>
          </a:xfrm>
          <a:prstGeom prst="rect">
            <a:avLst/>
          </a:prstGeom>
          <a:noFill/>
        </p:spPr>
        <p:txBody>
          <a:bodyPr wrap="square" rtlCol="0">
            <a:spAutoFit/>
          </a:bodyPr>
          <a:lstStyle/>
          <a:p>
            <a:r>
              <a:rPr lang="en-GB" dirty="0" err="1"/>
              <a:t>Vilmos</a:t>
            </a:r>
            <a:r>
              <a:rPr lang="en-GB" dirty="0"/>
              <a:t> </a:t>
            </a:r>
            <a:r>
              <a:rPr lang="en-GB" dirty="0" err="1"/>
              <a:t>Perlrott</a:t>
            </a:r>
            <a:r>
              <a:rPr lang="en-GB" dirty="0"/>
              <a:t>-Csaba, Nudes in the Open Air (Eden) (1909)</a:t>
            </a:r>
          </a:p>
          <a:p>
            <a:endParaRPr lang="en-GB" dirty="0"/>
          </a:p>
          <a:p>
            <a:r>
              <a:rPr lang="en-GB" dirty="0"/>
              <a:t>Henri Matisse, Bonheur de vivre (1905)</a:t>
            </a:r>
          </a:p>
        </p:txBody>
      </p:sp>
      <p:pic>
        <p:nvPicPr>
          <p:cNvPr id="9218" name="Picture 2">
            <a:extLst>
              <a:ext uri="{FF2B5EF4-FFF2-40B4-BE49-F238E27FC236}">
                <a16:creationId xmlns:a16="http://schemas.microsoft.com/office/drawing/2014/main" id="{7B5CBFCD-0F5C-FF42-97CC-2FFF78BEF5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5319" y="2464729"/>
            <a:ext cx="6096681" cy="43932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32B18-F93D-F84B-0F0E-CD2EEF45D2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096387" cy="6858000"/>
          </a:xfrm>
          <a:prstGeom prst="rect">
            <a:avLst/>
          </a:prstGeom>
        </p:spPr>
      </p:pic>
      <p:pic>
        <p:nvPicPr>
          <p:cNvPr id="2" name="Picture 1">
            <a:extLst>
              <a:ext uri="{FF2B5EF4-FFF2-40B4-BE49-F238E27FC236}">
                <a16:creationId xmlns:a16="http://schemas.microsoft.com/office/drawing/2014/main" id="{3CFA65C9-2A1F-A846-89DB-F86E605FD693}"/>
              </a:ext>
            </a:extLst>
          </p:cNvPr>
          <p:cNvPicPr>
            <a:picLocks noChangeAspect="1"/>
          </p:cNvPicPr>
          <p:nvPr/>
        </p:nvPicPr>
        <p:blipFill>
          <a:blip r:embed="rId3"/>
          <a:stretch>
            <a:fillRect/>
          </a:stretch>
        </p:blipFill>
        <p:spPr>
          <a:xfrm>
            <a:off x="501098" y="2320473"/>
            <a:ext cx="11376153" cy="3688443"/>
          </a:xfrm>
          <a:prstGeom prst="rect">
            <a:avLst/>
          </a:prstGeom>
        </p:spPr>
      </p:pic>
    </p:spTree>
    <p:extLst>
      <p:ext uri="{BB962C8B-B14F-4D97-AF65-F5344CB8AC3E}">
        <p14:creationId xmlns:p14="http://schemas.microsoft.com/office/powerpoint/2010/main" val="2654639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E759C-92F4-094B-909E-CB093FE1EEB6}"/>
              </a:ext>
            </a:extLst>
          </p:cNvPr>
          <p:cNvSpPr>
            <a:spLocks noGrp="1"/>
          </p:cNvSpPr>
          <p:nvPr>
            <p:ph type="title"/>
          </p:nvPr>
        </p:nvSpPr>
        <p:spPr/>
        <p:txBody>
          <a:bodyPr/>
          <a:lstStyle/>
          <a:p>
            <a:r>
              <a:rPr lang="en-US" dirty="0"/>
              <a:t>Symbolic Domination</a:t>
            </a:r>
          </a:p>
        </p:txBody>
      </p:sp>
      <p:sp>
        <p:nvSpPr>
          <p:cNvPr id="3" name="Text Placeholder 2">
            <a:extLst>
              <a:ext uri="{FF2B5EF4-FFF2-40B4-BE49-F238E27FC236}">
                <a16:creationId xmlns:a16="http://schemas.microsoft.com/office/drawing/2014/main" id="{AF1052C2-189B-BF45-9E77-BCC0325C0BE7}"/>
              </a:ext>
            </a:extLst>
          </p:cNvPr>
          <p:cNvSpPr>
            <a:spLocks noGrp="1"/>
          </p:cNvSpPr>
          <p:nvPr>
            <p:ph type="body" idx="1"/>
          </p:nvPr>
        </p:nvSpPr>
        <p:spPr/>
        <p:txBody>
          <a:bodyPr/>
          <a:lstStyle/>
          <a:p>
            <a:pPr marL="457200" indent="-457200">
              <a:buFont typeface="Arial" panose="020B0604020202020204" pitchFamily="34" charset="0"/>
              <a:buChar char="•"/>
            </a:pPr>
            <a:r>
              <a:rPr lang="en-US" dirty="0"/>
              <a:t>Czech Cubism</a:t>
            </a:r>
          </a:p>
        </p:txBody>
      </p:sp>
    </p:spTree>
    <p:extLst>
      <p:ext uri="{BB962C8B-B14F-4D97-AF65-F5344CB8AC3E}">
        <p14:creationId xmlns:p14="http://schemas.microsoft.com/office/powerpoint/2010/main" val="216424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5857FE8-A06D-372F-5E70-978C7E7593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32109" y="0"/>
            <a:ext cx="5418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8C83A2-B853-7F38-55D7-4C417DDF59FA}"/>
              </a:ext>
            </a:extLst>
          </p:cNvPr>
          <p:cNvSpPr txBox="1"/>
          <p:nvPr/>
        </p:nvSpPr>
        <p:spPr>
          <a:xfrm>
            <a:off x="370114" y="5638800"/>
            <a:ext cx="5725886" cy="923330"/>
          </a:xfrm>
          <a:prstGeom prst="rect">
            <a:avLst/>
          </a:prstGeom>
          <a:noFill/>
        </p:spPr>
        <p:txBody>
          <a:bodyPr wrap="square" rtlCol="0">
            <a:spAutoFit/>
          </a:bodyPr>
          <a:lstStyle/>
          <a:p>
            <a:r>
              <a:rPr lang="en-US" dirty="0"/>
              <a:t>L: Pablo Picasso, Guitar and Violin (1912)</a:t>
            </a:r>
          </a:p>
          <a:p>
            <a:endParaRPr lang="en-US" dirty="0"/>
          </a:p>
          <a:p>
            <a:r>
              <a:rPr lang="en-US" dirty="0"/>
              <a:t>R: Picasso, Woman and Pears (Fernande) (1909) </a:t>
            </a:r>
          </a:p>
        </p:txBody>
      </p:sp>
      <p:pic>
        <p:nvPicPr>
          <p:cNvPr id="2052" name="Picture 4">
            <a:extLst>
              <a:ext uri="{FF2B5EF4-FFF2-40B4-BE49-F238E27FC236}">
                <a16:creationId xmlns:a16="http://schemas.microsoft.com/office/drawing/2014/main" id="{5CF4D274-9DBF-25AD-2DC5-DE677F1FD3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114" y="206828"/>
            <a:ext cx="4201886" cy="507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38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09F5BF-6E87-6A5D-80C4-0AD951E0F7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3243" y="0"/>
            <a:ext cx="4825514" cy="6858000"/>
          </a:xfrm>
          <a:prstGeom prst="rect">
            <a:avLst/>
          </a:prstGeom>
        </p:spPr>
      </p:pic>
    </p:spTree>
    <p:extLst>
      <p:ext uri="{BB962C8B-B14F-4D97-AF65-F5344CB8AC3E}">
        <p14:creationId xmlns:p14="http://schemas.microsoft.com/office/powerpoint/2010/main" val="4163861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D8546-F5A7-7944-A9F1-0E9241ACD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98585" y="0"/>
            <a:ext cx="5039173" cy="6858000"/>
          </a:xfrm>
          <a:prstGeom prst="rect">
            <a:avLst/>
          </a:prstGeom>
        </p:spPr>
      </p:pic>
      <p:sp>
        <p:nvSpPr>
          <p:cNvPr id="4" name="TextBox 3">
            <a:extLst>
              <a:ext uri="{FF2B5EF4-FFF2-40B4-BE49-F238E27FC236}">
                <a16:creationId xmlns:a16="http://schemas.microsoft.com/office/drawing/2014/main" id="{A38A7CB8-417E-FF47-A404-AECB4DF87D7B}"/>
              </a:ext>
            </a:extLst>
          </p:cNvPr>
          <p:cNvSpPr txBox="1"/>
          <p:nvPr/>
        </p:nvSpPr>
        <p:spPr>
          <a:xfrm>
            <a:off x="523420" y="5823857"/>
            <a:ext cx="5817958" cy="646331"/>
          </a:xfrm>
          <a:prstGeom prst="rect">
            <a:avLst/>
          </a:prstGeom>
          <a:noFill/>
        </p:spPr>
        <p:txBody>
          <a:bodyPr wrap="square" rtlCol="0">
            <a:spAutoFit/>
          </a:bodyPr>
          <a:lstStyle/>
          <a:p>
            <a:r>
              <a:rPr lang="en-US" dirty="0"/>
              <a:t>Emil </a:t>
            </a:r>
            <a:r>
              <a:rPr lang="en-US" dirty="0" err="1"/>
              <a:t>Filla</a:t>
            </a:r>
            <a:r>
              <a:rPr lang="en-US" dirty="0"/>
              <a:t>, Head (1912)</a:t>
            </a:r>
          </a:p>
          <a:p>
            <a:r>
              <a:rPr lang="en-US" dirty="0"/>
              <a:t>Bohumil </a:t>
            </a:r>
            <a:r>
              <a:rPr lang="en-US" dirty="0" err="1"/>
              <a:t>Kubišta</a:t>
            </a:r>
            <a:r>
              <a:rPr lang="en-US" dirty="0"/>
              <a:t>, Smoker (Self-Portrait) (1910)</a:t>
            </a:r>
          </a:p>
        </p:txBody>
      </p:sp>
      <p:pic>
        <p:nvPicPr>
          <p:cNvPr id="15364" name="Picture 4">
            <a:extLst>
              <a:ext uri="{FF2B5EF4-FFF2-40B4-BE49-F238E27FC236}">
                <a16:creationId xmlns:a16="http://schemas.microsoft.com/office/drawing/2014/main" id="{7B03CA94-CB57-0A44-9D3F-AAC4E368A8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420" y="304799"/>
            <a:ext cx="4059465" cy="530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470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296889-3DE4-8442-95F6-ECF93E1D7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663" y="0"/>
            <a:ext cx="5096387" cy="6858000"/>
          </a:xfrm>
          <a:prstGeom prst="rect">
            <a:avLst/>
          </a:prstGeom>
        </p:spPr>
      </p:pic>
      <p:pic>
        <p:nvPicPr>
          <p:cNvPr id="3" name="Picture 2">
            <a:extLst>
              <a:ext uri="{FF2B5EF4-FFF2-40B4-BE49-F238E27FC236}">
                <a16:creationId xmlns:a16="http://schemas.microsoft.com/office/drawing/2014/main" id="{78CF4B1B-6FD4-D24B-905E-36323217B95C}"/>
              </a:ext>
            </a:extLst>
          </p:cNvPr>
          <p:cNvPicPr>
            <a:picLocks noChangeAspect="1"/>
          </p:cNvPicPr>
          <p:nvPr/>
        </p:nvPicPr>
        <p:blipFill>
          <a:blip r:embed="rId3"/>
          <a:stretch>
            <a:fillRect/>
          </a:stretch>
        </p:blipFill>
        <p:spPr>
          <a:xfrm>
            <a:off x="6486952" y="147752"/>
            <a:ext cx="4442305" cy="6562496"/>
          </a:xfrm>
          <a:prstGeom prst="rect">
            <a:avLst/>
          </a:prstGeom>
        </p:spPr>
      </p:pic>
    </p:spTree>
    <p:extLst>
      <p:ext uri="{BB962C8B-B14F-4D97-AF65-F5344CB8AC3E}">
        <p14:creationId xmlns:p14="http://schemas.microsoft.com/office/powerpoint/2010/main" val="3226618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13B8F8-D3FE-28A1-E3E0-BF9F6BBD7EF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590" y="0"/>
            <a:ext cx="3094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7AF87A-EB17-D6EF-6D83-93824EA4EDFB}"/>
              </a:ext>
            </a:extLst>
          </p:cNvPr>
          <p:cNvSpPr txBox="1"/>
          <p:nvPr/>
        </p:nvSpPr>
        <p:spPr>
          <a:xfrm>
            <a:off x="3895107" y="4785756"/>
            <a:ext cx="2600696" cy="1754326"/>
          </a:xfrm>
          <a:prstGeom prst="rect">
            <a:avLst/>
          </a:prstGeom>
          <a:noFill/>
        </p:spPr>
        <p:txBody>
          <a:bodyPr wrap="square" rtlCol="0">
            <a:spAutoFit/>
          </a:bodyPr>
          <a:lstStyle/>
          <a:p>
            <a:r>
              <a:rPr lang="en-US" dirty="0"/>
              <a:t>Georges Braque</a:t>
            </a:r>
          </a:p>
          <a:p>
            <a:r>
              <a:rPr lang="en-US" dirty="0"/>
              <a:t>L: Violin and Palette (1909)</a:t>
            </a:r>
          </a:p>
          <a:p>
            <a:endParaRPr lang="en-US" dirty="0"/>
          </a:p>
          <a:p>
            <a:r>
              <a:rPr lang="en-US" dirty="0"/>
              <a:t>R: The Portuguese Woman (1911)</a:t>
            </a:r>
          </a:p>
        </p:txBody>
      </p:sp>
      <p:pic>
        <p:nvPicPr>
          <p:cNvPr id="1028" name="Picture 4" descr="Georges Braque, The Portuguese, 1911, oil on canvas, 116.8 x 81 cm (Kunstmuseum Basel, Basel, Switzerland)">
            <a:extLst>
              <a:ext uri="{FF2B5EF4-FFF2-40B4-BE49-F238E27FC236}">
                <a16:creationId xmlns:a16="http://schemas.microsoft.com/office/drawing/2014/main" id="{F147823A-63C2-857E-315C-88B7339C35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9918" y="0"/>
            <a:ext cx="4789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834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677F7-EB80-76D8-25E3-444411526B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1414" y="0"/>
            <a:ext cx="4136804" cy="6858000"/>
          </a:xfrm>
          <a:prstGeom prst="rect">
            <a:avLst/>
          </a:prstGeom>
        </p:spPr>
      </p:pic>
      <p:sp>
        <p:nvSpPr>
          <p:cNvPr id="3" name="TextBox 2">
            <a:extLst>
              <a:ext uri="{FF2B5EF4-FFF2-40B4-BE49-F238E27FC236}">
                <a16:creationId xmlns:a16="http://schemas.microsoft.com/office/drawing/2014/main" id="{E3652FCD-9645-1D47-B343-A5B39C82535E}"/>
              </a:ext>
            </a:extLst>
          </p:cNvPr>
          <p:cNvSpPr txBox="1"/>
          <p:nvPr/>
        </p:nvSpPr>
        <p:spPr>
          <a:xfrm>
            <a:off x="1163782" y="5961413"/>
            <a:ext cx="5723906" cy="646331"/>
          </a:xfrm>
          <a:prstGeom prst="rect">
            <a:avLst/>
          </a:prstGeom>
          <a:noFill/>
        </p:spPr>
        <p:txBody>
          <a:bodyPr wrap="square" rtlCol="0">
            <a:spAutoFit/>
          </a:bodyPr>
          <a:lstStyle/>
          <a:p>
            <a:r>
              <a:rPr lang="en-US" dirty="0"/>
              <a:t>L: Bohumil </a:t>
            </a:r>
            <a:r>
              <a:rPr lang="en-US" dirty="0" err="1"/>
              <a:t>Kubišta</a:t>
            </a:r>
            <a:r>
              <a:rPr lang="en-US" dirty="0"/>
              <a:t>, Train in the Tunnel (1913)</a:t>
            </a:r>
          </a:p>
          <a:p>
            <a:r>
              <a:rPr lang="en-US" dirty="0"/>
              <a:t>R: </a:t>
            </a:r>
            <a:r>
              <a:rPr lang="en-US" dirty="0" err="1"/>
              <a:t>Kubišta</a:t>
            </a:r>
            <a:r>
              <a:rPr lang="en-US" dirty="0"/>
              <a:t>, The Hanged Man (1915)</a:t>
            </a:r>
          </a:p>
        </p:txBody>
      </p:sp>
      <p:pic>
        <p:nvPicPr>
          <p:cNvPr id="4" name="Picture 3">
            <a:extLst>
              <a:ext uri="{FF2B5EF4-FFF2-40B4-BE49-F238E27FC236}">
                <a16:creationId xmlns:a16="http://schemas.microsoft.com/office/drawing/2014/main" id="{EEDD6780-6E90-93BE-BC18-22ADF1C8F4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3782" y="118753"/>
            <a:ext cx="4334493" cy="5671730"/>
          </a:xfrm>
          <a:prstGeom prst="rect">
            <a:avLst/>
          </a:prstGeom>
        </p:spPr>
      </p:pic>
    </p:spTree>
    <p:extLst>
      <p:ext uri="{BB962C8B-B14F-4D97-AF65-F5344CB8AC3E}">
        <p14:creationId xmlns:p14="http://schemas.microsoft.com/office/powerpoint/2010/main" val="3612712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984D9FF-723A-A5AE-C5B9-F2399F0F7B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0063" y="0"/>
            <a:ext cx="8651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E98534-4CC1-1768-A4CF-90DDFB0772E0}"/>
              </a:ext>
            </a:extLst>
          </p:cNvPr>
          <p:cNvSpPr txBox="1"/>
          <p:nvPr/>
        </p:nvSpPr>
        <p:spPr>
          <a:xfrm>
            <a:off x="201881" y="225631"/>
            <a:ext cx="3348841" cy="923330"/>
          </a:xfrm>
          <a:prstGeom prst="rect">
            <a:avLst/>
          </a:prstGeom>
          <a:noFill/>
        </p:spPr>
        <p:txBody>
          <a:bodyPr wrap="square" rtlCol="0">
            <a:spAutoFit/>
          </a:bodyPr>
          <a:lstStyle/>
          <a:p>
            <a:r>
              <a:rPr lang="en-US" dirty="0"/>
              <a:t>Picasso</a:t>
            </a:r>
          </a:p>
          <a:p>
            <a:r>
              <a:rPr lang="en-US" dirty="0"/>
              <a:t>Still Life with </a:t>
            </a:r>
            <a:r>
              <a:rPr lang="en-US" dirty="0" err="1"/>
              <a:t>Compôte</a:t>
            </a:r>
            <a:r>
              <a:rPr lang="en-US" dirty="0"/>
              <a:t> and Glass (1914)</a:t>
            </a:r>
          </a:p>
        </p:txBody>
      </p:sp>
    </p:spTree>
    <p:extLst>
      <p:ext uri="{BB962C8B-B14F-4D97-AF65-F5344CB8AC3E}">
        <p14:creationId xmlns:p14="http://schemas.microsoft.com/office/powerpoint/2010/main" val="2388716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CFEAD-1470-65B4-DC59-2BA953F7FC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009" y="0"/>
            <a:ext cx="5147318" cy="6858000"/>
          </a:xfrm>
          <a:prstGeom prst="rect">
            <a:avLst/>
          </a:prstGeom>
        </p:spPr>
      </p:pic>
      <p:sp>
        <p:nvSpPr>
          <p:cNvPr id="3" name="TextBox 2">
            <a:extLst>
              <a:ext uri="{FF2B5EF4-FFF2-40B4-BE49-F238E27FC236}">
                <a16:creationId xmlns:a16="http://schemas.microsoft.com/office/drawing/2014/main" id="{B75E8D78-0FAA-C2BA-0B1B-D0F2917880E4}"/>
              </a:ext>
            </a:extLst>
          </p:cNvPr>
          <p:cNvSpPr txBox="1"/>
          <p:nvPr/>
        </p:nvSpPr>
        <p:spPr>
          <a:xfrm>
            <a:off x="5973288" y="5522026"/>
            <a:ext cx="5712703" cy="923330"/>
          </a:xfrm>
          <a:prstGeom prst="rect">
            <a:avLst/>
          </a:prstGeom>
          <a:noFill/>
        </p:spPr>
        <p:txBody>
          <a:bodyPr wrap="square" rtlCol="0">
            <a:spAutoFit/>
          </a:bodyPr>
          <a:lstStyle/>
          <a:p>
            <a:r>
              <a:rPr lang="en-US" dirty="0"/>
              <a:t>L: Juan Gris – The Table (1914)</a:t>
            </a:r>
          </a:p>
          <a:p>
            <a:r>
              <a:rPr lang="en-US" dirty="0"/>
              <a:t>R: Picasso – Bottle of Vieux Marc, Glass, Guitar and Newspaper (1913)</a:t>
            </a:r>
          </a:p>
        </p:txBody>
      </p:sp>
      <p:pic>
        <p:nvPicPr>
          <p:cNvPr id="3074" name="Picture 2">
            <a:extLst>
              <a:ext uri="{FF2B5EF4-FFF2-40B4-BE49-F238E27FC236}">
                <a16:creationId xmlns:a16="http://schemas.microsoft.com/office/drawing/2014/main" id="{9427BEB6-1FB7-BEC1-1E1E-F112D56E5B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234207"/>
            <a:ext cx="5054930" cy="386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4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494B3A89-066E-5C48-9129-ED7C6718688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2772" y="254000"/>
            <a:ext cx="3973285" cy="635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3B8E4B-3B5C-E34C-80E6-E52BB04BB175}"/>
              </a:ext>
            </a:extLst>
          </p:cNvPr>
          <p:cNvSpPr txBox="1"/>
          <p:nvPr/>
        </p:nvSpPr>
        <p:spPr>
          <a:xfrm>
            <a:off x="4778829" y="381000"/>
            <a:ext cx="6368143" cy="369332"/>
          </a:xfrm>
          <a:prstGeom prst="rect">
            <a:avLst/>
          </a:prstGeom>
          <a:noFill/>
        </p:spPr>
        <p:txBody>
          <a:bodyPr wrap="square" rtlCol="0">
            <a:spAutoFit/>
          </a:bodyPr>
          <a:lstStyle/>
          <a:p>
            <a:r>
              <a:rPr lang="en-US" dirty="0"/>
              <a:t>Vincenc </a:t>
            </a:r>
            <a:r>
              <a:rPr lang="en-US" dirty="0" err="1"/>
              <a:t>Kramář</a:t>
            </a:r>
            <a:r>
              <a:rPr lang="en-US" dirty="0"/>
              <a:t>, </a:t>
            </a:r>
            <a:r>
              <a:rPr lang="en-US" i="1" dirty="0"/>
              <a:t>Cubism </a:t>
            </a:r>
            <a:r>
              <a:rPr lang="en-US" dirty="0"/>
              <a:t>(Brno, 1921)</a:t>
            </a:r>
          </a:p>
        </p:txBody>
      </p:sp>
      <p:pic>
        <p:nvPicPr>
          <p:cNvPr id="12294" name="Picture 6">
            <a:extLst>
              <a:ext uri="{FF2B5EF4-FFF2-40B4-BE49-F238E27FC236}">
                <a16:creationId xmlns:a16="http://schemas.microsoft.com/office/drawing/2014/main" id="{4409431E-9120-B744-94FF-26E44A1DB1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8182" y="920136"/>
            <a:ext cx="4868123" cy="5683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1ED05A-3604-3544-A0C2-A6655BD7E1A3}"/>
              </a:ext>
            </a:extLst>
          </p:cNvPr>
          <p:cNvSpPr txBox="1"/>
          <p:nvPr/>
        </p:nvSpPr>
        <p:spPr>
          <a:xfrm>
            <a:off x="8447314" y="5965371"/>
            <a:ext cx="3494315" cy="369332"/>
          </a:xfrm>
          <a:prstGeom prst="rect">
            <a:avLst/>
          </a:prstGeom>
          <a:noFill/>
        </p:spPr>
        <p:txBody>
          <a:bodyPr wrap="square" rtlCol="0">
            <a:spAutoFit/>
          </a:bodyPr>
          <a:lstStyle/>
          <a:p>
            <a:r>
              <a:rPr lang="en-US" dirty="0"/>
              <a:t>Vincenc </a:t>
            </a:r>
            <a:r>
              <a:rPr lang="en-US" dirty="0" err="1"/>
              <a:t>Kramář</a:t>
            </a:r>
            <a:r>
              <a:rPr lang="en-US" dirty="0"/>
              <a:t> (1877-1960)</a:t>
            </a:r>
          </a:p>
        </p:txBody>
      </p:sp>
    </p:spTree>
    <p:extLst>
      <p:ext uri="{BB962C8B-B14F-4D97-AF65-F5344CB8AC3E}">
        <p14:creationId xmlns:p14="http://schemas.microsoft.com/office/powerpoint/2010/main" val="1420210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2E855-BB9F-F54C-86BB-B8AC5DE198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4486" y="1077684"/>
            <a:ext cx="5756086" cy="4223657"/>
          </a:xfrm>
          <a:prstGeom prst="rect">
            <a:avLst/>
          </a:prstGeom>
        </p:spPr>
      </p:pic>
      <p:sp>
        <p:nvSpPr>
          <p:cNvPr id="5" name="TextBox 4">
            <a:extLst>
              <a:ext uri="{FF2B5EF4-FFF2-40B4-BE49-F238E27FC236}">
                <a16:creationId xmlns:a16="http://schemas.microsoft.com/office/drawing/2014/main" id="{D6454C55-489B-BB47-9EC7-B8D1C7240F0C}"/>
              </a:ext>
            </a:extLst>
          </p:cNvPr>
          <p:cNvSpPr txBox="1"/>
          <p:nvPr/>
        </p:nvSpPr>
        <p:spPr>
          <a:xfrm>
            <a:off x="6096000" y="5789026"/>
            <a:ext cx="5614572" cy="369332"/>
          </a:xfrm>
          <a:prstGeom prst="rect">
            <a:avLst/>
          </a:prstGeom>
          <a:noFill/>
        </p:spPr>
        <p:txBody>
          <a:bodyPr wrap="square" rtlCol="0">
            <a:spAutoFit/>
          </a:bodyPr>
          <a:lstStyle/>
          <a:p>
            <a:r>
              <a:rPr lang="en-US" dirty="0"/>
              <a:t>Josef </a:t>
            </a:r>
            <a:r>
              <a:rPr lang="en-US" dirty="0" err="1"/>
              <a:t>Chochol</a:t>
            </a:r>
            <a:r>
              <a:rPr lang="en-US" dirty="0"/>
              <a:t>, Vila </a:t>
            </a:r>
            <a:r>
              <a:rPr lang="en-US" dirty="0" err="1"/>
              <a:t>Kovařovicova</a:t>
            </a:r>
            <a:r>
              <a:rPr lang="en-US" dirty="0"/>
              <a:t>, Prague (1912-13)</a:t>
            </a:r>
          </a:p>
        </p:txBody>
      </p:sp>
      <p:pic>
        <p:nvPicPr>
          <p:cNvPr id="6" name="Picture 2">
            <a:extLst>
              <a:ext uri="{FF2B5EF4-FFF2-40B4-BE49-F238E27FC236}">
                <a16:creationId xmlns:a16="http://schemas.microsoft.com/office/drawing/2014/main" id="{CF3B1E79-474A-E341-8993-9BA90F5922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3177" y="0"/>
            <a:ext cx="4891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DCE2864-0C71-0147-8312-EF7A3AB6F1E1}"/>
              </a:ext>
            </a:extLst>
          </p:cNvPr>
          <p:cNvSpPr/>
          <p:nvPr/>
        </p:nvSpPr>
        <p:spPr>
          <a:xfrm>
            <a:off x="5954486" y="161384"/>
            <a:ext cx="6096000" cy="646331"/>
          </a:xfrm>
          <a:prstGeom prst="rect">
            <a:avLst/>
          </a:prstGeom>
        </p:spPr>
        <p:txBody>
          <a:bodyPr>
            <a:spAutoFit/>
          </a:bodyPr>
          <a:lstStyle/>
          <a:p>
            <a:r>
              <a:rPr lang="en-US" dirty="0"/>
              <a:t>Josef </a:t>
            </a:r>
            <a:r>
              <a:rPr lang="en-US" dirty="0" err="1"/>
              <a:t>Chochol</a:t>
            </a:r>
            <a:endParaRPr lang="en-US" dirty="0"/>
          </a:p>
          <a:p>
            <a:r>
              <a:rPr lang="en-US" dirty="0"/>
              <a:t>Apartment block, </a:t>
            </a:r>
            <a:r>
              <a:rPr lang="en-US" dirty="0" err="1"/>
              <a:t>Vyšehrad</a:t>
            </a:r>
            <a:r>
              <a:rPr lang="en-US" dirty="0"/>
              <a:t>, Prague (1914)</a:t>
            </a:r>
          </a:p>
        </p:txBody>
      </p:sp>
    </p:spTree>
    <p:extLst>
      <p:ext uri="{BB962C8B-B14F-4D97-AF65-F5344CB8AC3E}">
        <p14:creationId xmlns:p14="http://schemas.microsoft.com/office/powerpoint/2010/main" val="2305303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AF52BA23-09F7-1040-8524-0EF123905D1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31370" y="212271"/>
            <a:ext cx="4572001" cy="643345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2A631F8E-895E-CA4B-A4AB-027611FD84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41520" y="212271"/>
            <a:ext cx="4777596" cy="62429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FF451C-69F1-5A43-A409-7C1E04A0BCB5}"/>
              </a:ext>
            </a:extLst>
          </p:cNvPr>
          <p:cNvSpPr txBox="1"/>
          <p:nvPr/>
        </p:nvSpPr>
        <p:spPr>
          <a:xfrm>
            <a:off x="185057" y="6132062"/>
            <a:ext cx="11702143" cy="646331"/>
          </a:xfrm>
          <a:prstGeom prst="rect">
            <a:avLst/>
          </a:prstGeom>
          <a:solidFill>
            <a:schemeClr val="accent1">
              <a:lumMod val="50000"/>
            </a:schemeClr>
          </a:solidFill>
        </p:spPr>
        <p:txBody>
          <a:bodyPr wrap="square" rtlCol="0">
            <a:spAutoFit/>
          </a:bodyPr>
          <a:lstStyle/>
          <a:p>
            <a:r>
              <a:rPr lang="en-US" dirty="0"/>
              <a:t>Jan </a:t>
            </a:r>
            <a:r>
              <a:rPr lang="en-US" dirty="0" err="1"/>
              <a:t>Koula</a:t>
            </a:r>
            <a:r>
              <a:rPr lang="en-US" dirty="0"/>
              <a:t>, </a:t>
            </a:r>
            <a:r>
              <a:rPr lang="en-US" i="1" dirty="0"/>
              <a:t>Modern Czech Architecture and its Development in the 20th Century </a:t>
            </a:r>
            <a:r>
              <a:rPr lang="en-US" dirty="0"/>
              <a:t>(Prague, 1940)</a:t>
            </a:r>
          </a:p>
          <a:p>
            <a:r>
              <a:rPr lang="en-US" dirty="0"/>
              <a:t>Karel Teige, </a:t>
            </a:r>
            <a:r>
              <a:rPr lang="en-US" i="1" dirty="0"/>
              <a:t>Modern Architecture in Czechoslovakia </a:t>
            </a:r>
            <a:r>
              <a:rPr lang="en-US" dirty="0"/>
              <a:t>(Prague, 1930)</a:t>
            </a:r>
          </a:p>
        </p:txBody>
      </p:sp>
    </p:spTree>
    <p:extLst>
      <p:ext uri="{BB962C8B-B14F-4D97-AF65-F5344CB8AC3E}">
        <p14:creationId xmlns:p14="http://schemas.microsoft.com/office/powerpoint/2010/main" val="2095440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203A3C-81EA-6E4B-8660-C0A811B0EE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613" y="293913"/>
            <a:ext cx="4753215" cy="6247782"/>
          </a:xfrm>
          <a:prstGeom prst="rect">
            <a:avLst/>
          </a:prstGeom>
        </p:spPr>
      </p:pic>
      <p:pic>
        <p:nvPicPr>
          <p:cNvPr id="3" name="Picture 2">
            <a:extLst>
              <a:ext uri="{FF2B5EF4-FFF2-40B4-BE49-F238E27FC236}">
                <a16:creationId xmlns:a16="http://schemas.microsoft.com/office/drawing/2014/main" id="{4D26BAA6-D560-1F4D-9093-9084AF018A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4741" y="293912"/>
            <a:ext cx="4702277" cy="6247781"/>
          </a:xfrm>
          <a:prstGeom prst="rect">
            <a:avLst/>
          </a:prstGeom>
        </p:spPr>
      </p:pic>
    </p:spTree>
    <p:extLst>
      <p:ext uri="{BB962C8B-B14F-4D97-AF65-F5344CB8AC3E}">
        <p14:creationId xmlns:p14="http://schemas.microsoft.com/office/powerpoint/2010/main" val="324974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C751E7-5EE2-AB93-AE0D-BE78E6BBAD0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82845" y="0"/>
            <a:ext cx="5204895" cy="685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59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41604-97D2-384E-84FE-D04EB63D56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756" y="1123527"/>
            <a:ext cx="3234871" cy="4604800"/>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93F8EC-6149-8E46-BA4D-6019C6AE9F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2840" y="1123527"/>
            <a:ext cx="3373016" cy="4604800"/>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654D8A9-C09B-8947-8D8C-A696BF27D4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7413" y="1123528"/>
            <a:ext cx="3326966" cy="4604800"/>
          </a:xfrm>
          <a:prstGeom prst="rect">
            <a:avLst/>
          </a:prstGeom>
        </p:spPr>
      </p:pic>
    </p:spTree>
    <p:extLst>
      <p:ext uri="{BB962C8B-B14F-4D97-AF65-F5344CB8AC3E}">
        <p14:creationId xmlns:p14="http://schemas.microsoft.com/office/powerpoint/2010/main" val="2950779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CF0AE-BE8E-5649-A0C8-E582BAF417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212" y="290293"/>
            <a:ext cx="5068874" cy="5206991"/>
          </a:xfrm>
          <a:prstGeom prst="rect">
            <a:avLst/>
          </a:prstGeom>
        </p:spPr>
      </p:pic>
      <p:sp>
        <p:nvSpPr>
          <p:cNvPr id="3" name="Rectangle 2">
            <a:extLst>
              <a:ext uri="{FF2B5EF4-FFF2-40B4-BE49-F238E27FC236}">
                <a16:creationId xmlns:a16="http://schemas.microsoft.com/office/drawing/2014/main" id="{B16695CF-28DB-6742-BF0F-2A4F605C178E}"/>
              </a:ext>
            </a:extLst>
          </p:cNvPr>
          <p:cNvSpPr/>
          <p:nvPr/>
        </p:nvSpPr>
        <p:spPr>
          <a:xfrm>
            <a:off x="206828" y="5921376"/>
            <a:ext cx="6096000" cy="646331"/>
          </a:xfrm>
          <a:prstGeom prst="rect">
            <a:avLst/>
          </a:prstGeom>
        </p:spPr>
        <p:txBody>
          <a:bodyPr>
            <a:spAutoFit/>
          </a:bodyPr>
          <a:lstStyle/>
          <a:p>
            <a:r>
              <a:rPr lang="en-GB" dirty="0" err="1"/>
              <a:t>Zdeněk</a:t>
            </a:r>
            <a:r>
              <a:rPr lang="en-GB" dirty="0"/>
              <a:t> </a:t>
            </a:r>
            <a:r>
              <a:rPr lang="en-GB" dirty="0" err="1"/>
              <a:t>Kratochvíl</a:t>
            </a:r>
            <a:r>
              <a:rPr lang="en-GB" dirty="0"/>
              <a:t>, Le plus grand cirque cubist, </a:t>
            </a:r>
            <a:r>
              <a:rPr lang="en-GB" i="1" dirty="0" err="1"/>
              <a:t>Umělecký</a:t>
            </a:r>
            <a:r>
              <a:rPr lang="en-GB" dirty="0"/>
              <a:t> </a:t>
            </a:r>
            <a:r>
              <a:rPr lang="en-GB" i="1" dirty="0" err="1"/>
              <a:t>měsíčník</a:t>
            </a:r>
            <a:r>
              <a:rPr lang="en-GB" dirty="0"/>
              <a:t> (1914)</a:t>
            </a:r>
            <a:endParaRPr lang="en-US" dirty="0"/>
          </a:p>
        </p:txBody>
      </p:sp>
      <p:sp>
        <p:nvSpPr>
          <p:cNvPr id="5" name="TextBox 4">
            <a:extLst>
              <a:ext uri="{FF2B5EF4-FFF2-40B4-BE49-F238E27FC236}">
                <a16:creationId xmlns:a16="http://schemas.microsoft.com/office/drawing/2014/main" id="{29BABECC-0445-AC4F-AC20-4EAF3630F243}"/>
              </a:ext>
            </a:extLst>
          </p:cNvPr>
          <p:cNvSpPr txBox="1"/>
          <p:nvPr/>
        </p:nvSpPr>
        <p:spPr>
          <a:xfrm>
            <a:off x="5671457" y="290293"/>
            <a:ext cx="6193972" cy="5632311"/>
          </a:xfrm>
          <a:prstGeom prst="rect">
            <a:avLst/>
          </a:prstGeom>
          <a:noFill/>
        </p:spPr>
        <p:txBody>
          <a:bodyPr wrap="square" rtlCol="0">
            <a:spAutoFit/>
          </a:bodyPr>
          <a:lstStyle/>
          <a:p>
            <a:r>
              <a:rPr lang="en-US" sz="2000" dirty="0"/>
              <a:t>‘Only the institutional entanglement of the creative work of the four architects with the activities of the artists involved in the Prague </a:t>
            </a:r>
            <a:r>
              <a:rPr lang="en-US" sz="2000" i="1" dirty="0" err="1"/>
              <a:t>Skupina</a:t>
            </a:r>
            <a:r>
              <a:rPr lang="en-US" sz="2000" dirty="0"/>
              <a:t> speaks in </a:t>
            </a:r>
            <a:r>
              <a:rPr lang="en-US" sz="2000" dirty="0" err="1"/>
              <a:t>favour</a:t>
            </a:r>
            <a:r>
              <a:rPr lang="en-US" sz="2000" dirty="0"/>
              <a:t> of using the term ‘Cubism’ in connection with Czech architecture from the period after 1912.</a:t>
            </a:r>
          </a:p>
          <a:p>
            <a:endParaRPr lang="en-US" sz="2000" dirty="0"/>
          </a:p>
          <a:p>
            <a:r>
              <a:rPr lang="en-US" sz="2000" dirty="0"/>
              <a:t>… it has a paradoxical consequence: it devalues the originality and conceptual depth of Czech ‘modern art’ and reduces it merely to being a marginal articulation of the convergence of the Prague periphery and the Parisian </a:t>
            </a:r>
            <a:r>
              <a:rPr lang="en-US" sz="2000" dirty="0" err="1"/>
              <a:t>centre</a:t>
            </a:r>
            <a:r>
              <a:rPr lang="en-US" sz="2000" dirty="0"/>
              <a:t>.’</a:t>
            </a:r>
          </a:p>
          <a:p>
            <a:endParaRPr lang="en-US" sz="2000" dirty="0"/>
          </a:p>
          <a:p>
            <a:endParaRPr lang="en-US" sz="2000" dirty="0"/>
          </a:p>
          <a:p>
            <a:endParaRPr lang="en-US" sz="2000" dirty="0"/>
          </a:p>
          <a:p>
            <a:r>
              <a:rPr lang="en-US" sz="2000" dirty="0" err="1"/>
              <a:t>Jindřich</a:t>
            </a:r>
            <a:r>
              <a:rPr lang="en-US" sz="2000" dirty="0"/>
              <a:t> Vybíral, </a:t>
            </a:r>
            <a:r>
              <a:rPr lang="en-US" sz="2000" dirty="0" err="1"/>
              <a:t>Český</a:t>
            </a:r>
            <a:r>
              <a:rPr lang="en-US" sz="2000" dirty="0"/>
              <a:t> </a:t>
            </a:r>
            <a:r>
              <a:rPr lang="en-US" sz="2000" dirty="0" err="1"/>
              <a:t>kubismus</a:t>
            </a:r>
            <a:r>
              <a:rPr lang="en-US" sz="2000" dirty="0"/>
              <a:t> </a:t>
            </a:r>
            <a:r>
              <a:rPr lang="en-US" sz="2000" dirty="0" err="1"/>
              <a:t>na</a:t>
            </a:r>
            <a:r>
              <a:rPr lang="en-US" sz="2000" dirty="0"/>
              <a:t> </a:t>
            </a:r>
            <a:r>
              <a:rPr lang="en-US" sz="2000" dirty="0" err="1"/>
              <a:t>trhu</a:t>
            </a:r>
            <a:r>
              <a:rPr lang="en-US" sz="2000" dirty="0"/>
              <a:t> </a:t>
            </a:r>
            <a:r>
              <a:rPr lang="en-US" sz="2000" dirty="0" err="1"/>
              <a:t>symbolických</a:t>
            </a:r>
            <a:r>
              <a:rPr lang="en-US" sz="2000" dirty="0"/>
              <a:t> </a:t>
            </a:r>
            <a:r>
              <a:rPr lang="en-US" sz="2000" dirty="0" err="1"/>
              <a:t>statků</a:t>
            </a:r>
            <a:r>
              <a:rPr lang="en-US" sz="2000" dirty="0"/>
              <a:t> in </a:t>
            </a:r>
            <a:r>
              <a:rPr lang="en-GB" sz="2000" dirty="0"/>
              <a:t>Michal </a:t>
            </a:r>
            <a:r>
              <a:rPr lang="en-GB" sz="2000" dirty="0" err="1"/>
              <a:t>Novotný</a:t>
            </a:r>
            <a:r>
              <a:rPr lang="en-GB" sz="2000" dirty="0"/>
              <a:t> , ed., </a:t>
            </a:r>
            <a:r>
              <a:rPr lang="en-GB" sz="2000" i="1" dirty="0" err="1"/>
              <a:t>Kubismus</a:t>
            </a:r>
            <a:r>
              <a:rPr lang="en-GB" sz="2000" i="1" dirty="0"/>
              <a:t> v </a:t>
            </a:r>
            <a:r>
              <a:rPr lang="en-GB" sz="2000" i="1" dirty="0" err="1"/>
              <a:t>české</a:t>
            </a:r>
            <a:r>
              <a:rPr lang="en-GB" sz="2000" i="1" dirty="0"/>
              <a:t> </a:t>
            </a:r>
            <a:r>
              <a:rPr lang="en-GB" sz="2000" i="1" dirty="0" err="1"/>
              <a:t>architektuře</a:t>
            </a:r>
            <a:r>
              <a:rPr lang="en-GB" sz="2000" i="1" dirty="0"/>
              <a:t>. </a:t>
            </a:r>
            <a:r>
              <a:rPr lang="en-GB" sz="2000" i="1" dirty="0" err="1"/>
              <a:t>Sto</a:t>
            </a:r>
            <a:r>
              <a:rPr lang="en-GB" sz="2000" i="1" dirty="0"/>
              <a:t> let </a:t>
            </a:r>
            <a:r>
              <a:rPr lang="en-GB" sz="2000" i="1" dirty="0" err="1"/>
              <a:t>poté</a:t>
            </a:r>
            <a:endParaRPr lang="en-US" sz="2000" i="1" dirty="0"/>
          </a:p>
          <a:p>
            <a:r>
              <a:rPr lang="en-US" sz="2000" dirty="0"/>
              <a:t>(Prague, 2013) p. 18 and 19</a:t>
            </a:r>
          </a:p>
        </p:txBody>
      </p:sp>
    </p:spTree>
    <p:extLst>
      <p:ext uri="{BB962C8B-B14F-4D97-AF65-F5344CB8AC3E}">
        <p14:creationId xmlns:p14="http://schemas.microsoft.com/office/powerpoint/2010/main" val="1459767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DC0F-27CF-7146-9C00-69A79E655CD3}"/>
              </a:ext>
            </a:extLst>
          </p:cNvPr>
          <p:cNvSpPr>
            <a:spLocks noGrp="1"/>
          </p:cNvSpPr>
          <p:nvPr>
            <p:ph type="title"/>
          </p:nvPr>
        </p:nvSpPr>
        <p:spPr/>
        <p:txBody>
          <a:bodyPr/>
          <a:lstStyle/>
          <a:p>
            <a:r>
              <a:rPr lang="en-US" dirty="0"/>
              <a:t>Horizontal Art History</a:t>
            </a:r>
          </a:p>
        </p:txBody>
      </p:sp>
      <p:sp>
        <p:nvSpPr>
          <p:cNvPr id="3" name="Text Placeholder 2">
            <a:extLst>
              <a:ext uri="{FF2B5EF4-FFF2-40B4-BE49-F238E27FC236}">
                <a16:creationId xmlns:a16="http://schemas.microsoft.com/office/drawing/2014/main" id="{BAFE1E97-F56A-E54E-BF2C-606EA2FBA5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66821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14BC5393-FB57-704C-9C06-1CA194C62C9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7141" y="103414"/>
            <a:ext cx="5046663" cy="665117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55EE61DB-AC2A-BC45-942D-0529691BBE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8197" y="103414"/>
            <a:ext cx="5459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428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5798A-C6D2-E147-A992-5B7680129F87}"/>
              </a:ext>
            </a:extLst>
          </p:cNvPr>
          <p:cNvPicPr>
            <a:picLocks noChangeAspect="1"/>
          </p:cNvPicPr>
          <p:nvPr/>
        </p:nvPicPr>
        <p:blipFill>
          <a:blip r:embed="rId2"/>
          <a:stretch>
            <a:fillRect/>
          </a:stretch>
        </p:blipFill>
        <p:spPr>
          <a:xfrm>
            <a:off x="2400300" y="1879600"/>
            <a:ext cx="7391400" cy="3098800"/>
          </a:xfrm>
          <a:prstGeom prst="rect">
            <a:avLst/>
          </a:prstGeom>
        </p:spPr>
      </p:pic>
      <p:sp>
        <p:nvSpPr>
          <p:cNvPr id="3" name="TextBox 2">
            <a:extLst>
              <a:ext uri="{FF2B5EF4-FFF2-40B4-BE49-F238E27FC236}">
                <a16:creationId xmlns:a16="http://schemas.microsoft.com/office/drawing/2014/main" id="{D4A43606-DA72-234B-B308-EA50DDD2CF9D}"/>
              </a:ext>
            </a:extLst>
          </p:cNvPr>
          <p:cNvSpPr txBox="1"/>
          <p:nvPr/>
        </p:nvSpPr>
        <p:spPr>
          <a:xfrm>
            <a:off x="2471057" y="5301343"/>
            <a:ext cx="7239000" cy="369332"/>
          </a:xfrm>
          <a:prstGeom prst="rect">
            <a:avLst/>
          </a:prstGeom>
          <a:noFill/>
        </p:spPr>
        <p:txBody>
          <a:bodyPr wrap="square" rtlCol="0">
            <a:spAutoFit/>
          </a:bodyPr>
          <a:lstStyle/>
          <a:p>
            <a:r>
              <a:rPr lang="en-US" dirty="0"/>
              <a:t>Piotrowski, ‘Towards a Horizontal Art History’ p. 54</a:t>
            </a:r>
          </a:p>
        </p:txBody>
      </p:sp>
    </p:spTree>
    <p:extLst>
      <p:ext uri="{BB962C8B-B14F-4D97-AF65-F5344CB8AC3E}">
        <p14:creationId xmlns:p14="http://schemas.microsoft.com/office/powerpoint/2010/main" val="4023625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54C70-BCF0-B740-A537-2B899C09AADF}"/>
              </a:ext>
            </a:extLst>
          </p:cNvPr>
          <p:cNvSpPr txBox="1"/>
          <p:nvPr/>
        </p:nvSpPr>
        <p:spPr>
          <a:xfrm>
            <a:off x="881743" y="903515"/>
            <a:ext cx="10374086" cy="4401205"/>
          </a:xfrm>
          <a:prstGeom prst="rect">
            <a:avLst/>
          </a:prstGeom>
          <a:noFill/>
        </p:spPr>
        <p:txBody>
          <a:bodyPr wrap="square" rtlCol="0">
            <a:spAutoFit/>
          </a:bodyPr>
          <a:lstStyle/>
          <a:p>
            <a:pPr>
              <a:spcAft>
                <a:spcPts val="600"/>
              </a:spcAft>
            </a:pPr>
            <a:r>
              <a:rPr lang="en-US" sz="2000" dirty="0"/>
              <a:t>Some principles:</a:t>
            </a:r>
          </a:p>
          <a:p>
            <a:pPr>
              <a:spcAft>
                <a:spcPts val="600"/>
              </a:spcAft>
            </a:pPr>
            <a:endParaRPr lang="en-US" sz="2000" dirty="0"/>
          </a:p>
          <a:p>
            <a:pPr marL="285750" indent="-285750">
              <a:spcAft>
                <a:spcPts val="600"/>
              </a:spcAft>
              <a:buFont typeface="Arial" panose="020B0604020202020204" pitchFamily="34" charset="0"/>
              <a:buChar char="•"/>
            </a:pPr>
            <a:r>
              <a:rPr lang="en-US" sz="2000" dirty="0"/>
              <a:t>Approach the ‘center’ from the viewpoint of the periphery ‘the marginal observer sees that the center is cracked’</a:t>
            </a:r>
          </a:p>
          <a:p>
            <a:pPr marL="285750" indent="-285750">
              <a:spcAft>
                <a:spcPts val="600"/>
              </a:spcAft>
              <a:buFont typeface="Arial" panose="020B0604020202020204" pitchFamily="34" charset="0"/>
              <a:buChar char="•"/>
            </a:pPr>
            <a:r>
              <a:rPr lang="en-US" sz="2000" dirty="0"/>
              <a:t>Critique the ‘canon’ and ‘style’: both of these are not as uniform as the ‘center’ imagines</a:t>
            </a:r>
          </a:p>
          <a:p>
            <a:pPr marL="285750" indent="-285750">
              <a:spcAft>
                <a:spcPts val="600"/>
              </a:spcAft>
              <a:buFont typeface="Arial" panose="020B0604020202020204" pitchFamily="34" charset="0"/>
              <a:buChar char="•"/>
            </a:pPr>
            <a:r>
              <a:rPr lang="en-US" sz="2000" dirty="0"/>
              <a:t>‘A canon is always an effect of an analytical and historical construction’ (p. 55)</a:t>
            </a:r>
          </a:p>
          <a:p>
            <a:pPr marL="285750" indent="-285750">
              <a:spcAft>
                <a:spcPts val="600"/>
              </a:spcAft>
              <a:buFont typeface="Arial" panose="020B0604020202020204" pitchFamily="34" charset="0"/>
              <a:buChar char="•"/>
            </a:pPr>
            <a:r>
              <a:rPr lang="en-US" sz="2000" dirty="0"/>
              <a:t>Dismantle the opposition between ‘universal’ (i.e. French / German / US) modernism and ‘national / local’ (i.e. Czech / Polish / Hungarian / Slovak) modernism</a:t>
            </a:r>
          </a:p>
          <a:p>
            <a:pPr marL="285750" indent="-285750">
              <a:spcAft>
                <a:spcPts val="600"/>
              </a:spcAft>
              <a:buFont typeface="Arial" panose="020B0604020202020204" pitchFamily="34" charset="0"/>
              <a:buChar char="•"/>
            </a:pPr>
            <a:r>
              <a:rPr lang="en-US" sz="2000" dirty="0"/>
              <a:t>Relativize the center – ‘French’ modernism is also a ‘local’ modernism</a:t>
            </a:r>
          </a:p>
          <a:p>
            <a:pPr marL="285750" indent="-285750">
              <a:spcAft>
                <a:spcPts val="600"/>
              </a:spcAft>
              <a:buFont typeface="Arial" panose="020B0604020202020204" pitchFamily="34" charset="0"/>
              <a:buChar char="•"/>
            </a:pPr>
            <a:r>
              <a:rPr lang="en-US" sz="2000" dirty="0"/>
              <a:t>‘Transnational’ art history - ‘</a:t>
            </a:r>
            <a:r>
              <a:rPr lang="en-GB" sz="2000" dirty="0"/>
              <a:t>negotiating values and concepts along other lines than the opposition of the national versus the international’ (p. 58)</a:t>
            </a:r>
            <a:endParaRPr lang="en-US" sz="2000" dirty="0"/>
          </a:p>
          <a:p>
            <a:pPr marL="285750" indent="-285750">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013557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1AAB3260-BFB2-A24B-A490-53BDD7E2BCD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13631" y="0"/>
            <a:ext cx="550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DD3756-0B66-344C-9719-4E442573DB47}"/>
              </a:ext>
            </a:extLst>
          </p:cNvPr>
          <p:cNvSpPr txBox="1"/>
          <p:nvPr/>
        </p:nvSpPr>
        <p:spPr>
          <a:xfrm>
            <a:off x="7783286" y="5431971"/>
            <a:ext cx="4125685" cy="923330"/>
          </a:xfrm>
          <a:prstGeom prst="rect">
            <a:avLst/>
          </a:prstGeom>
          <a:noFill/>
        </p:spPr>
        <p:txBody>
          <a:bodyPr wrap="square" rtlCol="0">
            <a:spAutoFit/>
          </a:bodyPr>
          <a:lstStyle/>
          <a:p>
            <a:r>
              <a:rPr lang="en-US" dirty="0"/>
              <a:t>Alfred Barr</a:t>
            </a:r>
          </a:p>
          <a:p>
            <a:endParaRPr lang="en-US" dirty="0"/>
          </a:p>
          <a:p>
            <a:r>
              <a:rPr lang="en-US" i="1" dirty="0"/>
              <a:t>Cubism and Abstract Art </a:t>
            </a:r>
            <a:r>
              <a:rPr lang="en-US" dirty="0"/>
              <a:t>(New York, 1936)</a:t>
            </a:r>
            <a:endParaRPr lang="en-US" i="1" dirty="0"/>
          </a:p>
        </p:txBody>
      </p:sp>
    </p:spTree>
    <p:extLst>
      <p:ext uri="{BB962C8B-B14F-4D97-AF65-F5344CB8AC3E}">
        <p14:creationId xmlns:p14="http://schemas.microsoft.com/office/powerpoint/2010/main" val="882363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ACF8CCA4-F488-C644-8D36-6ECE878366A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4675" y="0"/>
            <a:ext cx="8501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392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2D20F960-6FCB-2A43-8608-CA284540A01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 y="0"/>
            <a:ext cx="10687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1CBC85-B2D6-FC48-8769-DBFC4E5910A7}"/>
              </a:ext>
            </a:extLst>
          </p:cNvPr>
          <p:cNvSpPr txBox="1"/>
          <p:nvPr/>
        </p:nvSpPr>
        <p:spPr>
          <a:xfrm>
            <a:off x="250371" y="6085114"/>
            <a:ext cx="6270172" cy="369332"/>
          </a:xfrm>
          <a:prstGeom prst="rect">
            <a:avLst/>
          </a:prstGeom>
          <a:noFill/>
        </p:spPr>
        <p:txBody>
          <a:bodyPr wrap="square" rtlCol="0">
            <a:spAutoFit/>
          </a:bodyPr>
          <a:lstStyle/>
          <a:p>
            <a:r>
              <a:rPr lang="en-US" dirty="0"/>
              <a:t>IRWIN, Eastern European Art Map</a:t>
            </a:r>
          </a:p>
        </p:txBody>
      </p:sp>
      <p:pic>
        <p:nvPicPr>
          <p:cNvPr id="19460" name="Picture 4">
            <a:extLst>
              <a:ext uri="{FF2B5EF4-FFF2-40B4-BE49-F238E27FC236}">
                <a16:creationId xmlns:a16="http://schemas.microsoft.com/office/drawing/2014/main" id="{466CD6B5-3D7A-2445-963C-36FE631951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93790" y="2448378"/>
            <a:ext cx="3388446" cy="440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830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8285-D0E8-6149-9EE9-CF439DED24A7}"/>
              </a:ext>
            </a:extLst>
          </p:cNvPr>
          <p:cNvSpPr>
            <a:spLocks noGrp="1"/>
          </p:cNvSpPr>
          <p:nvPr>
            <p:ph type="title"/>
          </p:nvPr>
        </p:nvSpPr>
        <p:spPr/>
        <p:txBody>
          <a:bodyPr/>
          <a:lstStyle/>
          <a:p>
            <a:r>
              <a:rPr lang="en-US" dirty="0" err="1"/>
              <a:t>Centres</a:t>
            </a:r>
            <a:r>
              <a:rPr lang="en-US" dirty="0"/>
              <a:t> and Peripheries</a:t>
            </a:r>
          </a:p>
        </p:txBody>
      </p:sp>
      <p:sp>
        <p:nvSpPr>
          <p:cNvPr id="3" name="Text Placeholder 2">
            <a:extLst>
              <a:ext uri="{FF2B5EF4-FFF2-40B4-BE49-F238E27FC236}">
                <a16:creationId xmlns:a16="http://schemas.microsoft.com/office/drawing/2014/main" id="{2B9AB14A-1556-094C-B702-B29FBF54BCA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95352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98A580-1634-5F4D-AED3-5F7B17986FF5}"/>
              </a:ext>
            </a:extLst>
          </p:cNvPr>
          <p:cNvSpPr txBox="1"/>
          <p:nvPr/>
        </p:nvSpPr>
        <p:spPr>
          <a:xfrm>
            <a:off x="1515649" y="1615858"/>
            <a:ext cx="9081370" cy="3170099"/>
          </a:xfrm>
          <a:prstGeom prst="rect">
            <a:avLst/>
          </a:prstGeom>
          <a:noFill/>
        </p:spPr>
        <p:txBody>
          <a:bodyPr wrap="square" rtlCol="0">
            <a:spAutoFit/>
          </a:bodyPr>
          <a:lstStyle/>
          <a:p>
            <a:r>
              <a:rPr lang="en-GB" sz="2000" dirty="0"/>
              <a:t>‘The history of European art has been largely the history of a number of centres, from each of which a style has spread out. For a time, whether short or long, this style dominates the art of the period, turning in effect into an international style, while remaining metropolitan at the centre and becoming more and more provincial as it reaches the periphery. A style docs not develop spontaneously over a large area . It is the creation of a centre, a single unit that provides the impulse. The centre may be small, like fifteenth century Florence, or large, like Paris before the war, but it has the self-confidence and coherence of a metropolis.’</a:t>
            </a:r>
          </a:p>
          <a:p>
            <a:endParaRPr lang="en-GB" sz="2000" dirty="0"/>
          </a:p>
          <a:p>
            <a:r>
              <a:rPr lang="en-GB" sz="2000" dirty="0"/>
              <a:t>Sir Kenneth Clark, </a:t>
            </a:r>
            <a:r>
              <a:rPr lang="en-GB" sz="2000" i="1" dirty="0"/>
              <a:t>Provincialism </a:t>
            </a:r>
            <a:r>
              <a:rPr lang="en-GB" sz="2000" dirty="0"/>
              <a:t>(London, 1962) p. 3</a:t>
            </a:r>
            <a:endParaRPr lang="en-US" sz="2000" dirty="0"/>
          </a:p>
        </p:txBody>
      </p:sp>
    </p:spTree>
    <p:extLst>
      <p:ext uri="{BB962C8B-B14F-4D97-AF65-F5344CB8AC3E}">
        <p14:creationId xmlns:p14="http://schemas.microsoft.com/office/powerpoint/2010/main" val="2300953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94BA229-D1CD-1B4B-8123-F3709D14DCA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1553"/>
          <a:stretch/>
        </p:blipFill>
        <p:spPr bwMode="auto">
          <a:xfrm>
            <a:off x="2033529" y="1"/>
            <a:ext cx="8124941"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FD557D-CCC6-2242-ACB0-FC82C98E66AE}"/>
              </a:ext>
            </a:extLst>
          </p:cNvPr>
          <p:cNvSpPr txBox="1"/>
          <p:nvPr/>
        </p:nvSpPr>
        <p:spPr>
          <a:xfrm>
            <a:off x="3702543" y="2779796"/>
            <a:ext cx="814191" cy="307777"/>
          </a:xfrm>
          <a:prstGeom prst="rect">
            <a:avLst/>
          </a:prstGeom>
          <a:solidFill>
            <a:schemeClr val="bg2"/>
          </a:solidFill>
        </p:spPr>
        <p:txBody>
          <a:bodyPr wrap="square" rtlCol="0">
            <a:spAutoFit/>
          </a:bodyPr>
          <a:lstStyle/>
          <a:p>
            <a:pPr algn="ctr"/>
            <a:r>
              <a:rPr lang="en-US" sz="1400" dirty="0"/>
              <a:t>London</a:t>
            </a:r>
          </a:p>
        </p:txBody>
      </p:sp>
      <p:sp>
        <p:nvSpPr>
          <p:cNvPr id="3" name="Rectangle 2">
            <a:extLst>
              <a:ext uri="{FF2B5EF4-FFF2-40B4-BE49-F238E27FC236}">
                <a16:creationId xmlns:a16="http://schemas.microsoft.com/office/drawing/2014/main" id="{7FD12D39-AF07-CA4C-A386-D368D6E31357}"/>
              </a:ext>
            </a:extLst>
          </p:cNvPr>
          <p:cNvSpPr/>
          <p:nvPr/>
        </p:nvSpPr>
        <p:spPr>
          <a:xfrm>
            <a:off x="4510336" y="3779729"/>
            <a:ext cx="535083" cy="307777"/>
          </a:xfrm>
          <a:prstGeom prst="rect">
            <a:avLst/>
          </a:prstGeom>
          <a:solidFill>
            <a:schemeClr val="bg2"/>
          </a:solidFill>
        </p:spPr>
        <p:txBody>
          <a:bodyPr wrap="none">
            <a:spAutoFit/>
          </a:bodyPr>
          <a:lstStyle/>
          <a:p>
            <a:r>
              <a:rPr lang="en-US" sz="1400" dirty="0"/>
              <a:t>Paris</a:t>
            </a:r>
          </a:p>
        </p:txBody>
      </p:sp>
      <p:sp>
        <p:nvSpPr>
          <p:cNvPr id="4" name="Rectangle 3">
            <a:extLst>
              <a:ext uri="{FF2B5EF4-FFF2-40B4-BE49-F238E27FC236}">
                <a16:creationId xmlns:a16="http://schemas.microsoft.com/office/drawing/2014/main" id="{ABD39B59-07DD-8F4E-89AC-39556F1E6A01}"/>
              </a:ext>
            </a:extLst>
          </p:cNvPr>
          <p:cNvSpPr/>
          <p:nvPr/>
        </p:nvSpPr>
        <p:spPr>
          <a:xfrm>
            <a:off x="5908242" y="2765028"/>
            <a:ext cx="612668" cy="307777"/>
          </a:xfrm>
          <a:prstGeom prst="rect">
            <a:avLst/>
          </a:prstGeom>
          <a:solidFill>
            <a:schemeClr val="bg2"/>
          </a:solidFill>
        </p:spPr>
        <p:txBody>
          <a:bodyPr wrap="none">
            <a:spAutoFit/>
          </a:bodyPr>
          <a:lstStyle/>
          <a:p>
            <a:r>
              <a:rPr lang="en-US" sz="1400" dirty="0"/>
              <a:t>Berlin</a:t>
            </a:r>
          </a:p>
        </p:txBody>
      </p:sp>
      <p:sp>
        <p:nvSpPr>
          <p:cNvPr id="5" name="Rectangle 4">
            <a:extLst>
              <a:ext uri="{FF2B5EF4-FFF2-40B4-BE49-F238E27FC236}">
                <a16:creationId xmlns:a16="http://schemas.microsoft.com/office/drawing/2014/main" id="{5CBFD10D-3566-6A48-B01F-6C8ED0279E49}"/>
              </a:ext>
            </a:extLst>
          </p:cNvPr>
          <p:cNvSpPr/>
          <p:nvPr/>
        </p:nvSpPr>
        <p:spPr>
          <a:xfrm>
            <a:off x="2970449" y="5472984"/>
            <a:ext cx="718466" cy="307777"/>
          </a:xfrm>
          <a:prstGeom prst="rect">
            <a:avLst/>
          </a:prstGeom>
          <a:solidFill>
            <a:schemeClr val="bg2"/>
          </a:solidFill>
        </p:spPr>
        <p:txBody>
          <a:bodyPr wrap="none">
            <a:spAutoFit/>
          </a:bodyPr>
          <a:lstStyle/>
          <a:p>
            <a:r>
              <a:rPr lang="en-US" sz="1400" dirty="0"/>
              <a:t>Madrid</a:t>
            </a:r>
          </a:p>
        </p:txBody>
      </p:sp>
      <p:sp>
        <p:nvSpPr>
          <p:cNvPr id="6" name="Rectangle 5">
            <a:extLst>
              <a:ext uri="{FF2B5EF4-FFF2-40B4-BE49-F238E27FC236}">
                <a16:creationId xmlns:a16="http://schemas.microsoft.com/office/drawing/2014/main" id="{3A113598-FC56-5E47-B61E-8570202097A7}"/>
              </a:ext>
            </a:extLst>
          </p:cNvPr>
          <p:cNvSpPr/>
          <p:nvPr/>
        </p:nvSpPr>
        <p:spPr>
          <a:xfrm>
            <a:off x="5925859" y="5394799"/>
            <a:ext cx="884910" cy="307777"/>
          </a:xfrm>
          <a:prstGeom prst="rect">
            <a:avLst/>
          </a:prstGeom>
          <a:solidFill>
            <a:schemeClr val="bg2"/>
          </a:solidFill>
        </p:spPr>
        <p:txBody>
          <a:bodyPr wrap="square">
            <a:spAutoFit/>
          </a:bodyPr>
          <a:lstStyle/>
          <a:p>
            <a:pPr algn="ctr"/>
            <a:r>
              <a:rPr lang="en-US" sz="1400" dirty="0"/>
              <a:t>Rome</a:t>
            </a:r>
          </a:p>
        </p:txBody>
      </p:sp>
      <p:sp>
        <p:nvSpPr>
          <p:cNvPr id="7" name="Rectangle 6">
            <a:extLst>
              <a:ext uri="{FF2B5EF4-FFF2-40B4-BE49-F238E27FC236}">
                <a16:creationId xmlns:a16="http://schemas.microsoft.com/office/drawing/2014/main" id="{87684024-5CE1-1E4A-8EC7-D771DE5682CE}"/>
              </a:ext>
            </a:extLst>
          </p:cNvPr>
          <p:cNvSpPr/>
          <p:nvPr/>
        </p:nvSpPr>
        <p:spPr>
          <a:xfrm>
            <a:off x="5451911" y="5011318"/>
            <a:ext cx="812274" cy="307777"/>
          </a:xfrm>
          <a:prstGeom prst="rect">
            <a:avLst/>
          </a:prstGeom>
          <a:solidFill>
            <a:schemeClr val="bg2"/>
          </a:solidFill>
          <a:ln>
            <a:noFill/>
          </a:ln>
        </p:spPr>
        <p:txBody>
          <a:bodyPr wrap="none">
            <a:spAutoFit/>
          </a:bodyPr>
          <a:lstStyle/>
          <a:p>
            <a:r>
              <a:rPr lang="en-US" sz="1400" dirty="0"/>
              <a:t>Florence</a:t>
            </a:r>
          </a:p>
        </p:txBody>
      </p:sp>
      <p:sp>
        <p:nvSpPr>
          <p:cNvPr id="8" name="Rectangle 7">
            <a:extLst>
              <a:ext uri="{FF2B5EF4-FFF2-40B4-BE49-F238E27FC236}">
                <a16:creationId xmlns:a16="http://schemas.microsoft.com/office/drawing/2014/main" id="{2030EEDA-2348-704E-ABE3-0AD8A6FF1BAF}"/>
              </a:ext>
            </a:extLst>
          </p:cNvPr>
          <p:cNvSpPr/>
          <p:nvPr/>
        </p:nvSpPr>
        <p:spPr>
          <a:xfrm>
            <a:off x="6171619" y="4367960"/>
            <a:ext cx="698582" cy="307777"/>
          </a:xfrm>
          <a:prstGeom prst="rect">
            <a:avLst/>
          </a:prstGeom>
          <a:solidFill>
            <a:schemeClr val="bg2"/>
          </a:solidFill>
        </p:spPr>
        <p:txBody>
          <a:bodyPr wrap="square">
            <a:spAutoFit/>
          </a:bodyPr>
          <a:lstStyle/>
          <a:p>
            <a:r>
              <a:rPr lang="en-US" sz="1400" dirty="0"/>
              <a:t>Venice</a:t>
            </a:r>
          </a:p>
        </p:txBody>
      </p:sp>
      <p:sp>
        <p:nvSpPr>
          <p:cNvPr id="9" name="Rectangle 8">
            <a:extLst>
              <a:ext uri="{FF2B5EF4-FFF2-40B4-BE49-F238E27FC236}">
                <a16:creationId xmlns:a16="http://schemas.microsoft.com/office/drawing/2014/main" id="{15FF572E-CFFF-4942-BF6C-BB9073C6F189}"/>
              </a:ext>
            </a:extLst>
          </p:cNvPr>
          <p:cNvSpPr/>
          <p:nvPr/>
        </p:nvSpPr>
        <p:spPr>
          <a:xfrm>
            <a:off x="6866253" y="3779729"/>
            <a:ext cx="694421" cy="307777"/>
          </a:xfrm>
          <a:prstGeom prst="rect">
            <a:avLst/>
          </a:prstGeom>
          <a:solidFill>
            <a:schemeClr val="bg2"/>
          </a:solidFill>
        </p:spPr>
        <p:txBody>
          <a:bodyPr wrap="none">
            <a:spAutoFit/>
          </a:bodyPr>
          <a:lstStyle/>
          <a:p>
            <a:r>
              <a:rPr lang="en-US" sz="1400" dirty="0"/>
              <a:t>Vienna</a:t>
            </a:r>
          </a:p>
        </p:txBody>
      </p:sp>
      <p:sp>
        <p:nvSpPr>
          <p:cNvPr id="10" name="Rectangle 9">
            <a:extLst>
              <a:ext uri="{FF2B5EF4-FFF2-40B4-BE49-F238E27FC236}">
                <a16:creationId xmlns:a16="http://schemas.microsoft.com/office/drawing/2014/main" id="{11E3BA64-815F-D149-AF90-497D46BE0414}"/>
              </a:ext>
            </a:extLst>
          </p:cNvPr>
          <p:cNvSpPr/>
          <p:nvPr/>
        </p:nvSpPr>
        <p:spPr>
          <a:xfrm>
            <a:off x="4485767" y="2371321"/>
            <a:ext cx="1032719" cy="307777"/>
          </a:xfrm>
          <a:prstGeom prst="rect">
            <a:avLst/>
          </a:prstGeom>
          <a:solidFill>
            <a:schemeClr val="bg2"/>
          </a:solidFill>
        </p:spPr>
        <p:txBody>
          <a:bodyPr wrap="none">
            <a:spAutoFit/>
          </a:bodyPr>
          <a:lstStyle/>
          <a:p>
            <a:r>
              <a:rPr lang="en-US" sz="1400" dirty="0"/>
              <a:t>Amsterdam</a:t>
            </a:r>
          </a:p>
        </p:txBody>
      </p:sp>
      <p:sp>
        <p:nvSpPr>
          <p:cNvPr id="11" name="TextBox 10">
            <a:extLst>
              <a:ext uri="{FF2B5EF4-FFF2-40B4-BE49-F238E27FC236}">
                <a16:creationId xmlns:a16="http://schemas.microsoft.com/office/drawing/2014/main" id="{D75A22DF-D5C6-2C4D-9CBB-F1E6DE8AF2D7}"/>
              </a:ext>
            </a:extLst>
          </p:cNvPr>
          <p:cNvSpPr txBox="1"/>
          <p:nvPr/>
        </p:nvSpPr>
        <p:spPr>
          <a:xfrm>
            <a:off x="281096" y="23968"/>
            <a:ext cx="2943617" cy="4678204"/>
          </a:xfrm>
          <a:prstGeom prst="rect">
            <a:avLst/>
          </a:prstGeom>
          <a:solidFill>
            <a:schemeClr val="accent1">
              <a:lumMod val="50000"/>
            </a:schemeClr>
          </a:solidFill>
        </p:spPr>
        <p:txBody>
          <a:bodyPr wrap="square" rtlCol="0">
            <a:spAutoFit/>
          </a:bodyPr>
          <a:lstStyle/>
          <a:p>
            <a:r>
              <a:rPr lang="en-US" sz="2000" dirty="0"/>
              <a:t>Main Art </a:t>
            </a:r>
            <a:r>
              <a:rPr lang="en-US" sz="2000" dirty="0" err="1"/>
              <a:t>Centres</a:t>
            </a:r>
            <a:r>
              <a:rPr lang="en-US" sz="2000" dirty="0"/>
              <a:t> in Europe, 1400 – 1900</a:t>
            </a:r>
          </a:p>
          <a:p>
            <a:endParaRPr lang="en-US" sz="2400" dirty="0"/>
          </a:p>
          <a:p>
            <a:r>
              <a:rPr lang="en-US" dirty="0"/>
              <a:t>According to standard accounts of art history</a:t>
            </a:r>
          </a:p>
          <a:p>
            <a:endParaRPr lang="en-US" dirty="0"/>
          </a:p>
          <a:p>
            <a:r>
              <a:rPr lang="en-US" dirty="0"/>
              <a:t>e.g. </a:t>
            </a:r>
          </a:p>
          <a:p>
            <a:endParaRPr lang="en-US" dirty="0"/>
          </a:p>
          <a:p>
            <a:pPr marL="285750" indent="-285750">
              <a:buFont typeface="Arial" panose="020B0604020202020204" pitchFamily="34" charset="0"/>
              <a:buChar char="•"/>
            </a:pPr>
            <a:r>
              <a:rPr lang="en-US" dirty="0" err="1"/>
              <a:t>Fauré</a:t>
            </a:r>
            <a:r>
              <a:rPr lang="en-US" dirty="0"/>
              <a:t>, </a:t>
            </a:r>
            <a:r>
              <a:rPr lang="en-US" i="1" dirty="0" err="1"/>
              <a:t>Histoire</a:t>
            </a:r>
            <a:r>
              <a:rPr lang="en-US" i="1" dirty="0"/>
              <a:t> de </a:t>
            </a:r>
            <a:r>
              <a:rPr lang="en-US" i="1" dirty="0" err="1"/>
              <a:t>l’art</a:t>
            </a:r>
            <a:r>
              <a:rPr lang="en-US" i="1" dirty="0"/>
              <a:t> </a:t>
            </a:r>
            <a:r>
              <a:rPr lang="en-US" dirty="0"/>
              <a:t>(1921)</a:t>
            </a:r>
          </a:p>
          <a:p>
            <a:pPr marL="285750" indent="-285750">
              <a:buFont typeface="Arial" panose="020B0604020202020204" pitchFamily="34" charset="0"/>
              <a:buChar char="•"/>
            </a:pPr>
            <a:r>
              <a:rPr lang="en-US" dirty="0"/>
              <a:t>Henri Focillon, </a:t>
            </a:r>
            <a:r>
              <a:rPr lang="en-US" i="1" dirty="0"/>
              <a:t>Art of the West </a:t>
            </a:r>
            <a:r>
              <a:rPr lang="en-US" dirty="0"/>
              <a:t>(1938)</a:t>
            </a:r>
          </a:p>
          <a:p>
            <a:pPr marL="285750" indent="-285750">
              <a:buFont typeface="Arial" panose="020B0604020202020204" pitchFamily="34" charset="0"/>
              <a:buChar char="•"/>
            </a:pPr>
            <a:r>
              <a:rPr lang="en-US" dirty="0"/>
              <a:t>Gombrich, </a:t>
            </a:r>
            <a:r>
              <a:rPr lang="en-US" i="1" dirty="0"/>
              <a:t>Story of Art </a:t>
            </a:r>
            <a:r>
              <a:rPr lang="en-US" dirty="0"/>
              <a:t>(1950)</a:t>
            </a:r>
          </a:p>
          <a:p>
            <a:pPr marL="285750" indent="-285750">
              <a:buFont typeface="Arial" panose="020B0604020202020204" pitchFamily="34" charset="0"/>
              <a:buChar char="•"/>
            </a:pPr>
            <a:r>
              <a:rPr lang="en-US" dirty="0"/>
              <a:t>Germain </a:t>
            </a:r>
            <a:r>
              <a:rPr lang="en-US" dirty="0" err="1"/>
              <a:t>Bazin</a:t>
            </a:r>
            <a:r>
              <a:rPr lang="en-US" dirty="0"/>
              <a:t>, </a:t>
            </a:r>
            <a:r>
              <a:rPr lang="en-US" i="1" dirty="0"/>
              <a:t>A Concise History of Art </a:t>
            </a:r>
            <a:r>
              <a:rPr lang="en-US" dirty="0"/>
              <a:t>(1958)</a:t>
            </a:r>
          </a:p>
        </p:txBody>
      </p:sp>
      <p:sp>
        <p:nvSpPr>
          <p:cNvPr id="12" name="TextBox 11">
            <a:extLst>
              <a:ext uri="{FF2B5EF4-FFF2-40B4-BE49-F238E27FC236}">
                <a16:creationId xmlns:a16="http://schemas.microsoft.com/office/drawing/2014/main" id="{0F4C6288-A7DE-0755-61FC-7E869FA0E7AC}"/>
              </a:ext>
            </a:extLst>
          </p:cNvPr>
          <p:cNvSpPr txBox="1"/>
          <p:nvPr/>
        </p:nvSpPr>
        <p:spPr>
          <a:xfrm>
            <a:off x="5627914" y="3624943"/>
            <a:ext cx="812274" cy="307777"/>
          </a:xfrm>
          <a:prstGeom prst="rect">
            <a:avLst/>
          </a:prstGeom>
          <a:solidFill>
            <a:schemeClr val="bg2"/>
          </a:solidFill>
        </p:spPr>
        <p:txBody>
          <a:bodyPr wrap="square" rtlCol="0">
            <a:spAutoFit/>
          </a:bodyPr>
          <a:lstStyle/>
          <a:p>
            <a:pPr algn="ctr"/>
            <a:r>
              <a:rPr lang="en-US" sz="1400" dirty="0"/>
              <a:t>Munich</a:t>
            </a:r>
          </a:p>
        </p:txBody>
      </p:sp>
      <p:sp>
        <p:nvSpPr>
          <p:cNvPr id="13" name="TextBox 12">
            <a:extLst>
              <a:ext uri="{FF2B5EF4-FFF2-40B4-BE49-F238E27FC236}">
                <a16:creationId xmlns:a16="http://schemas.microsoft.com/office/drawing/2014/main" id="{6A94CB37-B4FD-29EB-4133-2BF757EC93DC}"/>
              </a:ext>
            </a:extLst>
          </p:cNvPr>
          <p:cNvSpPr txBox="1"/>
          <p:nvPr/>
        </p:nvSpPr>
        <p:spPr>
          <a:xfrm>
            <a:off x="4604657" y="3087573"/>
            <a:ext cx="1303585" cy="307777"/>
          </a:xfrm>
          <a:prstGeom prst="rect">
            <a:avLst/>
          </a:prstGeom>
          <a:solidFill>
            <a:schemeClr val="bg2"/>
          </a:solidFill>
        </p:spPr>
        <p:txBody>
          <a:bodyPr wrap="square" rtlCol="0">
            <a:spAutoFit/>
          </a:bodyPr>
          <a:lstStyle/>
          <a:p>
            <a:pPr algn="ctr"/>
            <a:r>
              <a:rPr lang="en-US" sz="1400" dirty="0"/>
              <a:t>Bruges/ Ghent</a:t>
            </a:r>
          </a:p>
        </p:txBody>
      </p:sp>
      <p:sp>
        <p:nvSpPr>
          <p:cNvPr id="14" name="TextBox 13">
            <a:extLst>
              <a:ext uri="{FF2B5EF4-FFF2-40B4-BE49-F238E27FC236}">
                <a16:creationId xmlns:a16="http://schemas.microsoft.com/office/drawing/2014/main" id="{3E403E05-EFC3-8059-92DA-7A9A99FFAB2C}"/>
              </a:ext>
            </a:extLst>
          </p:cNvPr>
          <p:cNvSpPr txBox="1"/>
          <p:nvPr/>
        </p:nvSpPr>
        <p:spPr>
          <a:xfrm>
            <a:off x="5045419" y="4548284"/>
            <a:ext cx="698582" cy="307777"/>
          </a:xfrm>
          <a:prstGeom prst="rect">
            <a:avLst/>
          </a:prstGeom>
          <a:solidFill>
            <a:schemeClr val="bg2"/>
          </a:solidFill>
        </p:spPr>
        <p:txBody>
          <a:bodyPr wrap="square" rtlCol="0">
            <a:spAutoFit/>
          </a:bodyPr>
          <a:lstStyle/>
          <a:p>
            <a:pPr algn="ctr"/>
            <a:r>
              <a:rPr lang="en-US" sz="1400" dirty="0"/>
              <a:t>Milan</a:t>
            </a:r>
          </a:p>
        </p:txBody>
      </p:sp>
    </p:spTree>
    <p:extLst>
      <p:ext uri="{BB962C8B-B14F-4D97-AF65-F5344CB8AC3E}">
        <p14:creationId xmlns:p14="http://schemas.microsoft.com/office/powerpoint/2010/main" val="3087966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2E38616-BA5E-A547-B23D-026CFB1A79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979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5E29CE-419F-B34B-86CA-8BD263943D9A}"/>
              </a:ext>
            </a:extLst>
          </p:cNvPr>
          <p:cNvSpPr txBox="1"/>
          <p:nvPr/>
        </p:nvSpPr>
        <p:spPr>
          <a:xfrm>
            <a:off x="7503090" y="151179"/>
            <a:ext cx="4289120" cy="6555641"/>
          </a:xfrm>
          <a:prstGeom prst="rect">
            <a:avLst/>
          </a:prstGeom>
          <a:noFill/>
        </p:spPr>
        <p:txBody>
          <a:bodyPr wrap="square" rtlCol="0">
            <a:spAutoFit/>
          </a:bodyPr>
          <a:lstStyle/>
          <a:p>
            <a:r>
              <a:rPr lang="en-US" sz="2000" dirty="0"/>
              <a:t>Renaissance Italy</a:t>
            </a:r>
          </a:p>
          <a:p>
            <a:endParaRPr lang="en-US" sz="2000" dirty="0"/>
          </a:p>
          <a:p>
            <a:r>
              <a:rPr lang="en-US" sz="2000" dirty="0"/>
              <a:t>The major </a:t>
            </a:r>
            <a:r>
              <a:rPr lang="en-US" sz="2000" dirty="0" err="1"/>
              <a:t>centres</a:t>
            </a:r>
            <a:r>
              <a:rPr lang="en-US" sz="2000" dirty="0"/>
              <a:t>:</a:t>
            </a:r>
          </a:p>
          <a:p>
            <a:endParaRPr lang="en-US" sz="2000" dirty="0"/>
          </a:p>
          <a:p>
            <a:pPr marL="342900" indent="-342900">
              <a:buFont typeface="Arial" panose="020B0604020202020204" pitchFamily="34" charset="0"/>
              <a:buChar char="•"/>
            </a:pPr>
            <a:r>
              <a:rPr lang="en-US" sz="2000" dirty="0"/>
              <a:t>Florence</a:t>
            </a:r>
          </a:p>
          <a:p>
            <a:pPr marL="342900" indent="-342900">
              <a:buFont typeface="Arial" panose="020B0604020202020204" pitchFamily="34" charset="0"/>
              <a:buChar char="•"/>
            </a:pPr>
            <a:r>
              <a:rPr lang="en-US" sz="2000" dirty="0"/>
              <a:t>Rome</a:t>
            </a:r>
          </a:p>
          <a:p>
            <a:pPr marL="342900" indent="-342900">
              <a:buFont typeface="Arial" panose="020B0604020202020204" pitchFamily="34" charset="0"/>
              <a:buChar char="•"/>
            </a:pPr>
            <a:r>
              <a:rPr lang="en-US" sz="2000" dirty="0"/>
              <a:t>Venice</a:t>
            </a:r>
          </a:p>
          <a:p>
            <a:pPr marL="342900" indent="-342900">
              <a:buFont typeface="Arial" panose="020B0604020202020204" pitchFamily="34" charset="0"/>
              <a:buChar char="•"/>
            </a:pPr>
            <a:r>
              <a:rPr lang="en-US" sz="2000" dirty="0"/>
              <a:t>Naples</a:t>
            </a:r>
          </a:p>
          <a:p>
            <a:pPr marL="342900" indent="-342900">
              <a:buFont typeface="Arial" panose="020B0604020202020204" pitchFamily="34" charset="0"/>
              <a:buChar char="•"/>
            </a:pPr>
            <a:r>
              <a:rPr lang="en-US" sz="2000" dirty="0"/>
              <a:t>Milan</a:t>
            </a:r>
          </a:p>
          <a:p>
            <a:endParaRPr lang="en-US" sz="2000" dirty="0"/>
          </a:p>
          <a:p>
            <a:r>
              <a:rPr lang="en-US" sz="2000" dirty="0"/>
              <a:t>Giotto (Florence)</a:t>
            </a:r>
          </a:p>
          <a:p>
            <a:r>
              <a:rPr lang="en-US" sz="2000" dirty="0"/>
              <a:t>Donatello (Florence)</a:t>
            </a:r>
          </a:p>
          <a:p>
            <a:r>
              <a:rPr lang="en-US" sz="2000" dirty="0"/>
              <a:t>Botticelli (Florence)</a:t>
            </a:r>
          </a:p>
          <a:p>
            <a:r>
              <a:rPr lang="en-US" sz="2000" dirty="0"/>
              <a:t>Masaccio (Florence)</a:t>
            </a:r>
          </a:p>
          <a:p>
            <a:r>
              <a:rPr lang="en-US" sz="2000" dirty="0"/>
              <a:t>Raphael (Rome)</a:t>
            </a:r>
          </a:p>
          <a:p>
            <a:r>
              <a:rPr lang="en-US" sz="2000" dirty="0"/>
              <a:t>Leonardo  (Milan)</a:t>
            </a:r>
          </a:p>
          <a:p>
            <a:r>
              <a:rPr lang="en-US" sz="2000" dirty="0"/>
              <a:t>Bramante (Milan / Rome)</a:t>
            </a:r>
          </a:p>
          <a:p>
            <a:r>
              <a:rPr lang="en-US" sz="2000" dirty="0"/>
              <a:t>Michelangelo (Florence / Rome)</a:t>
            </a:r>
          </a:p>
          <a:p>
            <a:r>
              <a:rPr lang="en-US" sz="2000" dirty="0"/>
              <a:t>Bellini (Venice)</a:t>
            </a:r>
          </a:p>
          <a:p>
            <a:r>
              <a:rPr lang="en-US" sz="2000" dirty="0"/>
              <a:t>Titian (Venice)</a:t>
            </a:r>
          </a:p>
          <a:p>
            <a:r>
              <a:rPr lang="en-US" sz="2000" dirty="0"/>
              <a:t>Vasari (Florence)</a:t>
            </a:r>
          </a:p>
        </p:txBody>
      </p:sp>
    </p:spTree>
    <p:extLst>
      <p:ext uri="{BB962C8B-B14F-4D97-AF65-F5344CB8AC3E}">
        <p14:creationId xmlns:p14="http://schemas.microsoft.com/office/powerpoint/2010/main" val="2533861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A statue of a person&#10;&#10;Description automatically generated with low confidence">
            <a:extLst>
              <a:ext uri="{FF2B5EF4-FFF2-40B4-BE49-F238E27FC236}">
                <a16:creationId xmlns:a16="http://schemas.microsoft.com/office/drawing/2014/main" id="{B124F543-9A8A-E74A-AF8A-23D474BFE11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0847" y="630936"/>
            <a:ext cx="3785616" cy="5495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person in a red robe&#10;&#10;Description automatically generated with low confidence">
            <a:extLst>
              <a:ext uri="{FF2B5EF4-FFF2-40B4-BE49-F238E27FC236}">
                <a16:creationId xmlns:a16="http://schemas.microsoft.com/office/drawing/2014/main" id="{75149DC0-4CC5-894B-ACD3-14807695D5E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61688" y="630936"/>
            <a:ext cx="2651760" cy="26791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person in a uniform holding a shield&#10;&#10;Description automatically generated with low confidence">
            <a:extLst>
              <a:ext uri="{FF2B5EF4-FFF2-40B4-BE49-F238E27FC236}">
                <a16:creationId xmlns:a16="http://schemas.microsoft.com/office/drawing/2014/main" id="{B3524669-5573-4041-A1AF-4AC5DE38904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
          <a:stretch/>
        </p:blipFill>
        <p:spPr bwMode="auto">
          <a:xfrm>
            <a:off x="4361688" y="3447288"/>
            <a:ext cx="2651760" cy="2679192"/>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103000-8B6F-6E46-8A40-02BBC164C8DE}"/>
              </a:ext>
            </a:extLst>
          </p:cNvPr>
          <p:cNvSpPr txBox="1"/>
          <p:nvPr/>
        </p:nvSpPr>
        <p:spPr>
          <a:xfrm>
            <a:off x="7740395" y="315249"/>
            <a:ext cx="4233887" cy="5573921"/>
          </a:xfrm>
          <a:prstGeom prst="rect">
            <a:avLst/>
          </a:prstGeom>
        </p:spPr>
        <p:txBody>
          <a:bodyPr vert="horz" lIns="91440" tIns="45720" rIns="91440" bIns="45720" rtlCol="0">
            <a:noAutofit/>
          </a:bodyPr>
          <a:lstStyle/>
          <a:p>
            <a:pPr defTabSz="914400">
              <a:lnSpc>
                <a:spcPct val="90000"/>
              </a:lnSpc>
              <a:spcAft>
                <a:spcPts val="600"/>
              </a:spcAft>
            </a:pPr>
            <a:r>
              <a:rPr lang="en-US" sz="2000" dirty="0"/>
              <a:t>Defining </a:t>
            </a:r>
            <a:r>
              <a:rPr lang="en-US" sz="2000" dirty="0" err="1"/>
              <a:t>Centres</a:t>
            </a:r>
            <a:endParaRPr lang="en-US" sz="2000" dirty="0"/>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‘One could indeed define the artistic center as a place characterized by the presence of a large number of artists and important groups of patrons who, moved by various motivations – be it their family or self pride, their wish for hegemony, or their quest for eternal salvation – are ready to invest part of their wealth in works of art. This latter point implies evidently that the center must be a place where considerable surplus wealth flows in, which can be directed toward artistic production.’</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1600" dirty="0"/>
              <a:t>Enrico </a:t>
            </a:r>
            <a:r>
              <a:rPr lang="en-US" sz="1600" dirty="0" err="1"/>
              <a:t>Castelnuovo</a:t>
            </a:r>
            <a:r>
              <a:rPr lang="en-US" sz="1600" dirty="0"/>
              <a:t> and Carlo Ginzburg, ‘Symbolic Domination and Artistic Geography in Italian Art History, ‘ </a:t>
            </a:r>
            <a:r>
              <a:rPr lang="en-US" sz="1600" i="1" dirty="0"/>
              <a:t>Art in Translation </a:t>
            </a:r>
            <a:r>
              <a:rPr lang="en-US" sz="1600" dirty="0"/>
              <a:t>1.1 (2009) p. 9.’</a:t>
            </a:r>
          </a:p>
        </p:txBody>
      </p:sp>
    </p:spTree>
    <p:extLst>
      <p:ext uri="{BB962C8B-B14F-4D97-AF65-F5344CB8AC3E}">
        <p14:creationId xmlns:p14="http://schemas.microsoft.com/office/powerpoint/2010/main" val="14332089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494</TotalTime>
  <Words>1588</Words>
  <Application>Microsoft Macintosh PowerPoint</Application>
  <PresentationFormat>Widescreen</PresentationFormat>
  <Paragraphs>221</Paragraphs>
  <Slides>48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Office Theme</vt:lpstr>
      <vt:lpstr>Horizontal Art History</vt:lpstr>
      <vt:lpstr>PowerPoint Presentation</vt:lpstr>
      <vt:lpstr>PowerPoint Presentation</vt:lpstr>
      <vt:lpstr>PowerPoint Presentation</vt:lpstr>
      <vt:lpstr>Centres and Peripheries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Symbolic Domination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Symbolic Domination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Horizontal Art History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Art History</dc:title>
  <dc:creator>Matthew Rampley</dc:creator>
  <cp:lastModifiedBy>Matthew Rampley</cp:lastModifiedBy>
  <cp:revision>6</cp:revision>
  <cp:lastPrinted>2023-04-13T07:40:39Z</cp:lastPrinted>
  <dcterms:created xsi:type="dcterms:W3CDTF">2021-04-27T09:50:52Z</dcterms:created>
  <dcterms:modified xsi:type="dcterms:W3CDTF">2023-04-13T07:40:42Z</dcterms:modified>
</cp:coreProperties>
</file>