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52164"/>
  </p:normalViewPr>
  <p:slideViewPr>
    <p:cSldViewPr snapToGrid="0">
      <p:cViewPr varScale="1">
        <p:scale>
          <a:sx n="55" d="100"/>
          <a:sy n="55" d="100"/>
        </p:scale>
        <p:origin x="2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73DC9-EA8D-0244-A636-C9F917E890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741E0-E7DE-8D40-8F31-93ABA469B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66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Good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afternoon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everyone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and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welcome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to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our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presentation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. As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you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can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see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on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the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screen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,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our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topic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today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Gotham SSm A"/>
              </a:rPr>
              <a:t>is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Gotham SSm A"/>
              </a:rPr>
              <a:t> </a:t>
            </a:r>
            <a:r>
              <a:rPr lang="cs-CZ" dirty="0">
                <a:latin typeface="Garamond" panose="02020404030301010803" pitchFamily="18" charset="0"/>
              </a:rPr>
              <a:t>C</a:t>
            </a:r>
            <a:r>
              <a:rPr lang="cs-CZ" dirty="0">
                <a:effectLst/>
                <a:latin typeface="Garamond" panose="02020404030301010803" pitchFamily="18" charset="0"/>
              </a:rPr>
              <a:t>anon </a:t>
            </a:r>
            <a:r>
              <a:rPr lang="cs-CZ" dirty="0" err="1">
                <a:effectLst/>
                <a:latin typeface="Garamond" panose="02020404030301010803" pitchFamily="18" charset="0"/>
              </a:rPr>
              <a:t>of</a:t>
            </a:r>
            <a:r>
              <a:rPr lang="cs-CZ" dirty="0">
                <a:effectLst/>
                <a:latin typeface="Garamond" panose="02020404030301010803" pitchFamily="18" charset="0"/>
              </a:rPr>
              <a:t> Czech </a:t>
            </a:r>
            <a:r>
              <a:rPr lang="cs-CZ" dirty="0" err="1">
                <a:effectLst/>
                <a:latin typeface="Garamond" panose="02020404030301010803" pitchFamily="18" charset="0"/>
              </a:rPr>
              <a:t>modernism</a:t>
            </a:r>
            <a:r>
              <a:rPr lang="cs-CZ" dirty="0">
                <a:effectLst/>
                <a:latin typeface="Garamond" panose="02020404030301010803" pitchFamily="18" charset="0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741E0-E7DE-8D40-8F31-93ABA469B42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687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talk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Czech </a:t>
            </a:r>
            <a:r>
              <a:rPr lang="cs-CZ" dirty="0" err="1"/>
              <a:t>canon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modernism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noticed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doesn‘t</a:t>
            </a:r>
            <a:r>
              <a:rPr lang="cs-CZ" dirty="0"/>
              <a:t> </a:t>
            </a:r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few</a:t>
            </a:r>
            <a:r>
              <a:rPr lang="cs-CZ" dirty="0"/>
              <a:t> very </a:t>
            </a:r>
            <a:r>
              <a:rPr lang="cs-CZ" dirty="0" err="1"/>
              <a:t>significant</a:t>
            </a:r>
            <a:r>
              <a:rPr lang="cs-CZ" dirty="0"/>
              <a:t>, to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, </a:t>
            </a:r>
            <a:r>
              <a:rPr lang="cs-CZ" dirty="0" err="1"/>
              <a:t>elements</a:t>
            </a:r>
            <a:r>
              <a:rPr lang="cs-CZ" dirty="0"/>
              <a:t> 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Firstly</a:t>
            </a:r>
            <a:r>
              <a:rPr lang="cs-CZ" dirty="0"/>
              <a:t>,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speaking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art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very hard to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</a:t>
            </a:r>
            <a:r>
              <a:rPr lang="cs-CZ" dirty="0"/>
              <a:t> </a:t>
            </a:r>
            <a:r>
              <a:rPr lang="cs-CZ" dirty="0" err="1"/>
              <a:t>itself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nations</a:t>
            </a:r>
            <a:r>
              <a:rPr lang="cs-CZ" dirty="0"/>
              <a:t>. In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easier</a:t>
            </a:r>
            <a:r>
              <a:rPr lang="cs-CZ" dirty="0"/>
              <a:t>,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in France and </a:t>
            </a:r>
            <a:r>
              <a:rPr lang="cs-CZ" dirty="0" err="1"/>
              <a:t>French</a:t>
            </a:r>
            <a:r>
              <a:rPr lang="cs-CZ" dirty="0"/>
              <a:t> art, in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harder</a:t>
            </a:r>
            <a:r>
              <a:rPr lang="cs-CZ" dirty="0"/>
              <a:t>. </a:t>
            </a:r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art </a:t>
            </a:r>
            <a:r>
              <a:rPr lang="cs-CZ" dirty="0" err="1"/>
              <a:t>belongs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more </a:t>
            </a:r>
            <a:r>
              <a:rPr lang="cs-CZ" dirty="0" err="1"/>
              <a:t>complicated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.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speaking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art in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19th </a:t>
            </a:r>
            <a:r>
              <a:rPr lang="cs-CZ" dirty="0" err="1"/>
              <a:t>century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hard not to </a:t>
            </a:r>
            <a:r>
              <a:rPr lang="cs-CZ" dirty="0" err="1"/>
              <a:t>speak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German and </a:t>
            </a:r>
            <a:r>
              <a:rPr lang="cs-CZ" dirty="0" err="1"/>
              <a:t>Austrian</a:t>
            </a:r>
            <a:r>
              <a:rPr lang="cs-CZ" dirty="0"/>
              <a:t> </a:t>
            </a:r>
            <a:r>
              <a:rPr lang="cs-CZ" dirty="0" err="1"/>
              <a:t>painters</a:t>
            </a:r>
            <a:r>
              <a:rPr lang="cs-CZ" dirty="0"/>
              <a:t>. </a:t>
            </a:r>
            <a:r>
              <a:rPr lang="cs-CZ" dirty="0" err="1"/>
              <a:t>Later</a:t>
            </a:r>
            <a:r>
              <a:rPr lang="cs-CZ" dirty="0"/>
              <a:t>, in </a:t>
            </a:r>
            <a:r>
              <a:rPr lang="cs-CZ" dirty="0" err="1"/>
              <a:t>the</a:t>
            </a:r>
            <a:r>
              <a:rPr lang="cs-CZ" dirty="0"/>
              <a:t> 20th </a:t>
            </a:r>
            <a:r>
              <a:rPr lang="cs-CZ" dirty="0" err="1"/>
              <a:t>century</a:t>
            </a:r>
            <a:r>
              <a:rPr lang="cs-CZ" dirty="0"/>
              <a:t>, It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 to </a:t>
            </a:r>
            <a:r>
              <a:rPr lang="cs-CZ" dirty="0" err="1"/>
              <a:t>separate</a:t>
            </a:r>
            <a:r>
              <a:rPr lang="cs-CZ" dirty="0"/>
              <a:t> Czech and </a:t>
            </a:r>
            <a:r>
              <a:rPr lang="cs-CZ" dirty="0" err="1"/>
              <a:t>Slovak</a:t>
            </a:r>
            <a:r>
              <a:rPr lang="cs-CZ" dirty="0"/>
              <a:t> art. 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However</a:t>
            </a:r>
            <a:r>
              <a:rPr lang="cs-CZ" dirty="0"/>
              <a:t>,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canon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modernism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rarely</a:t>
            </a:r>
            <a:r>
              <a:rPr lang="cs-CZ" dirty="0"/>
              <a:t> </a:t>
            </a:r>
            <a:r>
              <a:rPr lang="cs-CZ" dirty="0" err="1"/>
              <a:t>encounter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artist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not a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nationality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connect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fenomenon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desire</a:t>
            </a:r>
            <a:r>
              <a:rPr lang="cs-CZ" dirty="0"/>
              <a:t> to </a:t>
            </a:r>
            <a:r>
              <a:rPr lang="cs-CZ" dirty="0" err="1"/>
              <a:t>establish</a:t>
            </a:r>
            <a:r>
              <a:rPr lang="cs-CZ" dirty="0"/>
              <a:t>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narrativ</a:t>
            </a:r>
            <a:r>
              <a:rPr lang="cs-CZ" dirty="0"/>
              <a:t>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,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. 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Second </a:t>
            </a:r>
            <a:r>
              <a:rPr lang="cs-CZ" dirty="0" err="1"/>
              <a:t>significant</a:t>
            </a:r>
            <a:r>
              <a:rPr lang="cs-CZ" dirty="0"/>
              <a:t> element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woman</a:t>
            </a:r>
            <a:r>
              <a:rPr lang="cs-CZ" dirty="0"/>
              <a:t> </a:t>
            </a:r>
            <a:r>
              <a:rPr lang="cs-CZ" dirty="0" err="1"/>
              <a:t>artists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story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modern</a:t>
            </a:r>
            <a:r>
              <a:rPr lang="cs-CZ" dirty="0"/>
              <a:t> art.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fully</a:t>
            </a:r>
            <a:r>
              <a:rPr lang="cs-CZ" dirty="0"/>
              <a:t> </a:t>
            </a:r>
            <a:r>
              <a:rPr lang="cs-CZ" dirty="0" err="1"/>
              <a:t>devoted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feminist</a:t>
            </a:r>
            <a:r>
              <a:rPr lang="cs-CZ" dirty="0"/>
              <a:t> art and to </a:t>
            </a:r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women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art </a:t>
            </a:r>
            <a:r>
              <a:rPr lang="cs-CZ" dirty="0" err="1"/>
              <a:t>scene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,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D.V.U,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disscused</a:t>
            </a:r>
            <a:r>
              <a:rPr lang="cs-CZ" dirty="0"/>
              <a:t> </a:t>
            </a:r>
            <a:r>
              <a:rPr lang="cs-CZ" dirty="0" err="1"/>
              <a:t>previously</a:t>
            </a:r>
            <a:r>
              <a:rPr lang="cs-CZ" dirty="0"/>
              <a:t>, </a:t>
            </a:r>
            <a:r>
              <a:rPr lang="cs-CZ" dirty="0" err="1"/>
              <a:t>only</a:t>
            </a:r>
            <a:r>
              <a:rPr lang="cs-CZ" dirty="0"/>
              <a:t> 3 </a:t>
            </a:r>
            <a:r>
              <a:rPr lang="cs-CZ" dirty="0" err="1"/>
              <a:t>women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mentioned</a:t>
            </a:r>
            <a:r>
              <a:rPr lang="cs-CZ" dirty="0"/>
              <a:t>, and </a:t>
            </a:r>
            <a:r>
              <a:rPr lang="cs-CZ" dirty="0" err="1"/>
              <a:t>moreover</a:t>
            </a:r>
            <a:r>
              <a:rPr lang="cs-CZ" dirty="0"/>
              <a:t>,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art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denied</a:t>
            </a:r>
            <a:r>
              <a:rPr lang="cs-CZ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741E0-E7DE-8D40-8F31-93ABA469B42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582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Baskerville Old Face" panose="02020602080505020303" pitchFamily="18" charset="0"/>
              </a:rPr>
              <a:t>In </a:t>
            </a:r>
            <a:r>
              <a:rPr lang="cs-CZ" sz="1200" dirty="0" err="1">
                <a:latin typeface="Baskerville Old Face" panose="02020602080505020303" pitchFamily="18" charset="0"/>
              </a:rPr>
              <a:t>the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category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of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why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the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canon</a:t>
            </a:r>
            <a:r>
              <a:rPr lang="cs-CZ" sz="1200" dirty="0">
                <a:latin typeface="Baskerville Old Face" panose="02020602080505020303" pitchFamily="18" charset="0"/>
              </a:rPr>
              <a:t> has </a:t>
            </a:r>
            <a:r>
              <a:rPr lang="cs-CZ" sz="1200" dirty="0" err="1">
                <a:latin typeface="Baskerville Old Face" panose="02020602080505020303" pitchFamily="18" charset="0"/>
              </a:rPr>
              <a:t>been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constructed</a:t>
            </a:r>
            <a:r>
              <a:rPr lang="cs-CZ" sz="1200" dirty="0">
                <a:latin typeface="Baskerville Old Face" panose="02020602080505020303" pitchFamily="18" charset="0"/>
              </a:rPr>
              <a:t>, </a:t>
            </a:r>
            <a:r>
              <a:rPr lang="cs-CZ" sz="1200" dirty="0" err="1">
                <a:latin typeface="Baskerville Old Face" panose="02020602080505020303" pitchFamily="18" charset="0"/>
              </a:rPr>
              <a:t>we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want</a:t>
            </a:r>
            <a:r>
              <a:rPr lang="cs-CZ" sz="1200" dirty="0">
                <a:latin typeface="Baskerville Old Face" panose="02020602080505020303" pitchFamily="18" charset="0"/>
              </a:rPr>
              <a:t> to point out </a:t>
            </a:r>
            <a:r>
              <a:rPr lang="cs-CZ" sz="1200" dirty="0" err="1">
                <a:latin typeface="Baskerville Old Face" panose="02020602080505020303" pitchFamily="18" charset="0"/>
              </a:rPr>
              <a:t>three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possible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reasons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why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this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might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be</a:t>
            </a:r>
            <a:r>
              <a:rPr lang="cs-CZ" sz="1200" dirty="0">
                <a:latin typeface="Baskerville Old Face" panose="02020602080505020303" pitchFamily="18" charset="0"/>
              </a:rPr>
              <a:t> so. </a:t>
            </a:r>
            <a:r>
              <a:rPr lang="cs-CZ" sz="1200" dirty="0" err="1">
                <a:latin typeface="Baskerville Old Face" panose="02020602080505020303" pitchFamily="18" charset="0"/>
              </a:rPr>
              <a:t>The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first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two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have</a:t>
            </a:r>
            <a:r>
              <a:rPr lang="cs-CZ" sz="1200" dirty="0">
                <a:latin typeface="Baskerville Old Face" panose="02020602080505020303" pitchFamily="18" charset="0"/>
              </a:rPr>
              <a:t> a lot in </a:t>
            </a:r>
            <a:r>
              <a:rPr lang="cs-CZ" sz="1200" dirty="0" err="1">
                <a:latin typeface="Baskerville Old Face" panose="02020602080505020303" pitchFamily="18" charset="0"/>
              </a:rPr>
              <a:t>common</a:t>
            </a:r>
            <a:r>
              <a:rPr lang="cs-CZ" sz="1200" dirty="0">
                <a:latin typeface="Baskerville Old Face" panose="02020602080505020303" pitchFamily="18" charset="0"/>
              </a:rPr>
              <a:t> – in </a:t>
            </a:r>
            <a:r>
              <a:rPr lang="cs-CZ" sz="1200" dirty="0" err="1">
                <a:latin typeface="Baskerville Old Face" panose="02020602080505020303" pitchFamily="18" charset="0"/>
              </a:rPr>
              <a:t>the</a:t>
            </a:r>
            <a:r>
              <a:rPr lang="cs-CZ" sz="1200" dirty="0">
                <a:latin typeface="Baskerville Old Face" panose="02020602080505020303" pitchFamily="18" charset="0"/>
              </a:rPr>
              <a:t> Czech </a:t>
            </a:r>
            <a:r>
              <a:rPr lang="cs-CZ" sz="1200" dirty="0" err="1">
                <a:latin typeface="Baskerville Old Face" panose="02020602080505020303" pitchFamily="18" charset="0"/>
              </a:rPr>
              <a:t>canon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of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modernism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we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can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see</a:t>
            </a:r>
            <a:r>
              <a:rPr lang="cs-CZ" sz="1200" dirty="0">
                <a:latin typeface="Baskerville Old Face" panose="02020602080505020303" pitchFamily="18" charset="0"/>
              </a:rPr>
              <a:t> a </a:t>
            </a:r>
            <a:r>
              <a:rPr lang="cs-CZ" sz="1200" dirty="0" err="1">
                <a:latin typeface="Baskerville Old Face" panose="02020602080505020303" pitchFamily="18" charset="0"/>
              </a:rPr>
              <a:t>strong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national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narattive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containg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mainly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czech</a:t>
            </a:r>
            <a:r>
              <a:rPr lang="cs-CZ" sz="1200" dirty="0">
                <a:latin typeface="Baskerville Old Face" panose="02020602080505020303" pitchFamily="18" charset="0"/>
              </a:rPr>
              <a:t> male </a:t>
            </a:r>
            <a:r>
              <a:rPr lang="cs-CZ" sz="1200" dirty="0" err="1">
                <a:latin typeface="Baskerville Old Face" panose="02020602080505020303" pitchFamily="18" charset="0"/>
              </a:rPr>
              <a:t>artists</a:t>
            </a:r>
            <a:r>
              <a:rPr lang="cs-CZ" sz="1200" dirty="0">
                <a:latin typeface="Baskerville Old Face" panose="02020602080505020303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err="1">
                <a:latin typeface="Baskerville Old Face" panose="02020602080505020303" pitchFamily="18" charset="0"/>
              </a:rPr>
              <a:t>We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think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that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this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strong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patriotism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is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also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connected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with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some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desire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for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independence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which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is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visible</a:t>
            </a:r>
            <a:r>
              <a:rPr lang="cs-CZ" sz="1200" dirty="0">
                <a:latin typeface="Baskerville Old Face" panose="02020602080505020303" pitchFamily="18" charset="0"/>
              </a:rPr>
              <a:t> in </a:t>
            </a:r>
            <a:r>
              <a:rPr lang="cs-CZ" sz="1200" dirty="0" err="1">
                <a:latin typeface="Baskerville Old Face" panose="02020602080505020303" pitchFamily="18" charset="0"/>
              </a:rPr>
              <a:t>the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canon</a:t>
            </a:r>
            <a:r>
              <a:rPr lang="cs-CZ" sz="1200" dirty="0">
                <a:latin typeface="Baskerville Old Face" panose="02020602080505020303" pitchFamily="18" charset="0"/>
              </a:rPr>
              <a:t> and </a:t>
            </a:r>
            <a:r>
              <a:rPr lang="cs-CZ" sz="1200" dirty="0" err="1">
                <a:latin typeface="Baskerville Old Face" panose="02020602080505020303" pitchFamily="18" charset="0"/>
              </a:rPr>
              <a:t>linked</a:t>
            </a:r>
            <a:r>
              <a:rPr lang="cs-CZ" sz="1200" dirty="0">
                <a:latin typeface="Baskerville Old Face" panose="02020602080505020303" pitchFamily="18" charset="0"/>
              </a:rPr>
              <a:t> to Czech </a:t>
            </a:r>
            <a:r>
              <a:rPr lang="cs-CZ" sz="1200" dirty="0" err="1">
                <a:latin typeface="Baskerville Old Face" panose="02020602080505020303" pitchFamily="18" charset="0"/>
              </a:rPr>
              <a:t>history</a:t>
            </a:r>
            <a:r>
              <a:rPr lang="cs-CZ" sz="1200" dirty="0">
                <a:latin typeface="Baskerville Old Face" panose="02020602080505020303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Baskerville Old Face" panose="02020602080505020303" pitchFamily="18" charset="0"/>
              </a:rPr>
              <a:t>And </a:t>
            </a:r>
            <a:r>
              <a:rPr lang="cs-CZ" sz="1200" dirty="0" err="1">
                <a:latin typeface="Baskerville Old Face" panose="02020602080505020303" pitchFamily="18" charset="0"/>
              </a:rPr>
              <a:t>somethig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what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we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also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noticed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is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the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effort</a:t>
            </a:r>
            <a:r>
              <a:rPr lang="cs-CZ" sz="1200" dirty="0">
                <a:latin typeface="Baskerville Old Face" panose="02020602080505020303" pitchFamily="18" charset="0"/>
              </a:rPr>
              <a:t> to rank </a:t>
            </a:r>
            <a:r>
              <a:rPr lang="cs-CZ" sz="1200" dirty="0" err="1">
                <a:latin typeface="Baskerville Old Face" panose="02020602080505020303" pitchFamily="18" charset="0"/>
              </a:rPr>
              <a:t>among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the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artistic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centers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of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Europe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which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we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talked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about</a:t>
            </a:r>
            <a:r>
              <a:rPr lang="cs-CZ" sz="1200" dirty="0">
                <a:latin typeface="Baskerville Old Face" panose="02020602080505020303" pitchFamily="18" charset="0"/>
              </a:rPr>
              <a:t> </a:t>
            </a:r>
            <a:r>
              <a:rPr lang="cs-CZ" sz="1200" dirty="0" err="1">
                <a:latin typeface="Baskerville Old Face" panose="02020602080505020303" pitchFamily="18" charset="0"/>
              </a:rPr>
              <a:t>previously</a:t>
            </a:r>
            <a:r>
              <a:rPr lang="cs-CZ" sz="1200" dirty="0">
                <a:latin typeface="Baskerville Old Face" panose="02020602080505020303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latin typeface="Baskerville Old Face" panose="020206020805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latin typeface="Baskerville Old Face" panose="020206020805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latin typeface="Baskerville Old Face" panose="020206020805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latin typeface="Baskerville Old Face" panose="02020602080505020303" pitchFamily="18" charset="0"/>
            </a:endParaRPr>
          </a:p>
          <a:p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741E0-E7DE-8D40-8F31-93ABA469B42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56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divided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5 </a:t>
            </a:r>
            <a:r>
              <a:rPr lang="cs-CZ" dirty="0" err="1"/>
              <a:t>parts</a:t>
            </a:r>
            <a:r>
              <a:rPr lang="cs-CZ" dirty="0"/>
              <a:t>. </a:t>
            </a:r>
          </a:p>
          <a:p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talk </a:t>
            </a:r>
            <a:r>
              <a:rPr lang="cs-CZ" dirty="0" err="1"/>
              <a:t>about</a:t>
            </a:r>
            <a:r>
              <a:rPr lang="cs-CZ" dirty="0"/>
              <a:t> a </a:t>
            </a:r>
            <a:r>
              <a:rPr lang="cs-CZ" dirty="0" err="1"/>
              <a:t>canon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 </a:t>
            </a:r>
            <a:r>
              <a:rPr lang="cs-CZ" dirty="0" err="1"/>
              <a:t>modernism</a:t>
            </a:r>
            <a:r>
              <a:rPr lang="cs-CZ" dirty="0"/>
              <a:t>.</a:t>
            </a:r>
          </a:p>
          <a:p>
            <a:r>
              <a:rPr lang="cs-CZ" dirty="0"/>
              <a:t>Second,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introduce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bibliography</a:t>
            </a:r>
            <a:r>
              <a:rPr lang="cs-CZ" dirty="0"/>
              <a:t>.</a:t>
            </a:r>
          </a:p>
          <a:p>
            <a:r>
              <a:rPr lang="cs-CZ" dirty="0"/>
              <a:t>And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going</a:t>
            </a:r>
            <a:r>
              <a:rPr lang="cs-CZ" dirty="0"/>
              <a:t> to talk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are -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underpinning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canon</a:t>
            </a:r>
            <a:r>
              <a:rPr lang="cs-CZ" dirty="0"/>
              <a:t> -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there‘s</a:t>
            </a:r>
            <a:r>
              <a:rPr lang="cs-CZ" dirty="0"/>
              <a:t> </a:t>
            </a:r>
            <a:r>
              <a:rPr lang="cs-CZ" dirty="0" err="1"/>
              <a:t>anything</a:t>
            </a:r>
            <a:r>
              <a:rPr lang="cs-CZ" dirty="0"/>
              <a:t> 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missing</a:t>
            </a:r>
            <a:r>
              <a:rPr lang="cs-CZ" dirty="0"/>
              <a:t> in </a:t>
            </a:r>
            <a:r>
              <a:rPr lang="cs-CZ" dirty="0" err="1"/>
              <a:t>it</a:t>
            </a:r>
            <a:r>
              <a:rPr lang="cs-CZ" dirty="0"/>
              <a:t> and </a:t>
            </a:r>
            <a:r>
              <a:rPr lang="cs-CZ" dirty="0" err="1"/>
              <a:t>how</a:t>
            </a:r>
            <a:r>
              <a:rPr lang="cs-CZ" dirty="0"/>
              <a:t> and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canon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constructed</a:t>
            </a:r>
            <a:r>
              <a:rPr lang="cs-CZ" dirty="0"/>
              <a:t>?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741E0-E7DE-8D40-8F31-93ABA469B42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So – 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talk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canon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modrnism</a:t>
            </a:r>
            <a:r>
              <a:rPr lang="cs-CZ" dirty="0"/>
              <a:t>?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studied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bibliography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noticed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formulae</a:t>
            </a:r>
            <a:r>
              <a:rPr lang="cs-CZ" dirty="0"/>
              <a:t> (</a:t>
            </a:r>
            <a:r>
              <a:rPr lang="cs-CZ" dirty="0" err="1"/>
              <a:t>formjulí</a:t>
            </a:r>
            <a:r>
              <a:rPr lang="cs-CZ" dirty="0"/>
              <a:t>) in </a:t>
            </a:r>
            <a:r>
              <a:rPr lang="cs-CZ" dirty="0" err="1"/>
              <a:t>the</a:t>
            </a:r>
            <a:r>
              <a:rPr lang="cs-CZ" dirty="0"/>
              <a:t> table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books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are </a:t>
            </a:r>
            <a:r>
              <a:rPr lang="cs-CZ" dirty="0" err="1"/>
              <a:t>leading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to </a:t>
            </a:r>
            <a:r>
              <a:rPr lang="cs-CZ" dirty="0" err="1"/>
              <a:t>thinking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canon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constructed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741E0-E7DE-8D40-8F31-93ABA469B42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67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Now</a:t>
            </a:r>
            <a:r>
              <a:rPr lang="cs-CZ" dirty="0"/>
              <a:t> 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briefly</a:t>
            </a:r>
            <a:r>
              <a:rPr lang="cs-CZ" dirty="0"/>
              <a:t> </a:t>
            </a:r>
            <a:r>
              <a:rPr lang="cs-CZ" dirty="0" err="1"/>
              <a:t>introduce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table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books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studied</a:t>
            </a:r>
            <a:r>
              <a:rPr lang="cs-CZ" dirty="0"/>
              <a:t>. </a:t>
            </a:r>
            <a:r>
              <a:rPr lang="cs-CZ" dirty="0" err="1"/>
              <a:t>First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by Alena Adlerová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 art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1890-1938.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This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book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contains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a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pretty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strong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narrative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starting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with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secession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and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ending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with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the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sculpture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of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the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twenties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and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thirties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.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Main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attention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is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given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to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avant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-garde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currents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such as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the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group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Osma, Tvrdošíjní, and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also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Czech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cubistic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architecture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. 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741E0-E7DE-8D40-8F31-93ABA469B42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45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Second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went</a:t>
            </a:r>
            <a:r>
              <a:rPr lang="cs-CZ" dirty="0"/>
              <a:t> </a:t>
            </a:r>
            <a:r>
              <a:rPr lang="cs-CZ" dirty="0" err="1"/>
              <a:t>trough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by Rostislav Švácha and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continuation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.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studying</a:t>
            </a:r>
            <a:r>
              <a:rPr lang="cs-CZ" dirty="0"/>
              <a:t> Czech art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1939-1958. Švácha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does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also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follow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the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narrative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line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starting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with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post-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war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painting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and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important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points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for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him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are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czech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expressionism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and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surrealism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, but he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also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writes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for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example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about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official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art in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the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0" dirty="0" err="1">
                <a:effectLst/>
                <a:latin typeface="Baskerville Old Face" panose="02020602080505020303" pitchFamily="18" charset="0"/>
              </a:rPr>
              <a:t>fifties</a:t>
            </a:r>
            <a:r>
              <a:rPr lang="cs-CZ" b="0" dirty="0">
                <a:effectLst/>
                <a:latin typeface="Baskerville Old Face" panose="02020602080505020303" pitchFamily="18" charset="0"/>
              </a:rPr>
              <a:t>. 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741E0-E7DE-8D40-8F31-93ABA469B42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63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hands</a:t>
            </a:r>
            <a:r>
              <a:rPr lang="cs-CZ" dirty="0"/>
              <a:t> on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collection</a:t>
            </a:r>
            <a:r>
              <a:rPr lang="cs-CZ" dirty="0"/>
              <a:t> made by many </a:t>
            </a:r>
            <a:r>
              <a:rPr lang="cs-CZ" dirty="0" err="1"/>
              <a:t>authors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studied</a:t>
            </a:r>
            <a:r>
              <a:rPr lang="cs-CZ" dirty="0"/>
              <a:t> 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Czech </a:t>
            </a:r>
            <a:r>
              <a:rPr lang="cs-CZ" dirty="0" err="1"/>
              <a:t>Lands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800-2000.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surprised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didn‘t</a:t>
            </a:r>
            <a:r>
              <a:rPr lang="cs-CZ" dirty="0"/>
              <a:t> </a:t>
            </a:r>
            <a:r>
              <a:rPr lang="cs-CZ" dirty="0" err="1"/>
              <a:t>pay</a:t>
            </a:r>
            <a:r>
              <a:rPr lang="cs-CZ" dirty="0"/>
              <a:t> as much </a:t>
            </a:r>
            <a:r>
              <a:rPr lang="cs-CZ" dirty="0" err="1"/>
              <a:t>attention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narrative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books</a:t>
            </a:r>
            <a:r>
              <a:rPr lang="cs-CZ" dirty="0"/>
              <a:t> but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basic idea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developed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Czech </a:t>
            </a:r>
            <a:r>
              <a:rPr lang="cs-CZ" dirty="0" err="1"/>
              <a:t>avant</a:t>
            </a:r>
            <a:r>
              <a:rPr lang="cs-CZ" dirty="0"/>
              <a:t>-garde.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by </a:t>
            </a:r>
            <a:r>
              <a:rPr lang="cs-CZ" dirty="0" err="1"/>
              <a:t>surprise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a </a:t>
            </a:r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German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artists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who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are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often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forgotten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741E0-E7DE-8D40-8F31-93ABA469B42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48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 to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topic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Rozlomená doba by Karel Srp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translated</a:t>
            </a:r>
            <a:r>
              <a:rPr lang="cs-CZ" dirty="0"/>
              <a:t> as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disarray</a:t>
            </a:r>
            <a:r>
              <a:rPr lang="cs-CZ" dirty="0"/>
              <a:t> (</a:t>
            </a:r>
            <a:r>
              <a:rPr lang="cs-CZ" dirty="0" err="1"/>
              <a:t>disréj</a:t>
            </a:r>
            <a:r>
              <a:rPr lang="cs-CZ" dirty="0"/>
              <a:t>).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focuses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turning</a:t>
            </a:r>
            <a:r>
              <a:rPr lang="cs-CZ" dirty="0"/>
              <a:t> point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twenty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modern</a:t>
            </a:r>
            <a:r>
              <a:rPr lang="cs-CZ" dirty="0"/>
              <a:t> and </a:t>
            </a:r>
            <a:r>
              <a:rPr lang="cs-CZ" dirty="0" err="1"/>
              <a:t>avant</a:t>
            </a:r>
            <a:r>
              <a:rPr lang="cs-CZ" dirty="0"/>
              <a:t>-garde art in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and in </a:t>
            </a:r>
            <a:r>
              <a:rPr lang="cs-CZ" dirty="0" err="1"/>
              <a:t>twelve</a:t>
            </a:r>
            <a:r>
              <a:rPr lang="cs-CZ" dirty="0"/>
              <a:t> </a:t>
            </a:r>
            <a:r>
              <a:rPr lang="cs-CZ" dirty="0" err="1"/>
              <a:t>chapters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Expressionism</a:t>
            </a:r>
            <a:r>
              <a:rPr lang="cs-CZ" dirty="0"/>
              <a:t> in 1908 and </a:t>
            </a:r>
            <a:r>
              <a:rPr lang="cs-CZ" dirty="0" err="1"/>
              <a:t>ending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Abstraction</a:t>
            </a:r>
            <a:r>
              <a:rPr lang="cs-CZ" dirty="0"/>
              <a:t> in 1928.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741E0-E7DE-8D40-8F31-93ABA469B42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91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And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book</a:t>
            </a:r>
            <a:r>
              <a:rPr lang="cs-CZ" dirty="0"/>
              <a:t> 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briefly</a:t>
            </a:r>
            <a:r>
              <a:rPr lang="cs-CZ" dirty="0"/>
              <a:t> </a:t>
            </a:r>
            <a:r>
              <a:rPr lang="cs-CZ" dirty="0" err="1"/>
              <a:t>introduce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Czech </a:t>
            </a:r>
            <a:r>
              <a:rPr lang="cs-CZ" dirty="0" err="1"/>
              <a:t>architectural</a:t>
            </a:r>
            <a:r>
              <a:rPr lang="cs-CZ" dirty="0"/>
              <a:t> </a:t>
            </a:r>
            <a:r>
              <a:rPr lang="cs-CZ" dirty="0" err="1"/>
              <a:t>avant</a:t>
            </a:r>
            <a:r>
              <a:rPr lang="cs-CZ" dirty="0"/>
              <a:t>-garde by Otakar Nový. 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, he </a:t>
            </a:r>
            <a:r>
              <a:rPr lang="cs-CZ" dirty="0" err="1"/>
              <a:t>focuses</a:t>
            </a:r>
            <a:r>
              <a:rPr lang="cs-CZ" dirty="0"/>
              <a:t> his </a:t>
            </a:r>
            <a:r>
              <a:rPr lang="cs-CZ" dirty="0" err="1"/>
              <a:t>attention</a:t>
            </a:r>
            <a:r>
              <a:rPr lang="cs-CZ" dirty="0"/>
              <a:t> on </a:t>
            </a:r>
            <a:r>
              <a:rPr lang="cs-CZ" dirty="0" err="1"/>
              <a:t>artists</a:t>
            </a:r>
            <a:r>
              <a:rPr lang="cs-CZ" dirty="0"/>
              <a:t>, </a:t>
            </a:r>
            <a:r>
              <a:rPr lang="cs-CZ" dirty="0" err="1"/>
              <a:t>projects</a:t>
            </a:r>
            <a:r>
              <a:rPr lang="cs-CZ" dirty="0"/>
              <a:t>, and </a:t>
            </a:r>
            <a:r>
              <a:rPr lang="cs-CZ" dirty="0" err="1"/>
              <a:t>buildings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interwar</a:t>
            </a:r>
            <a:r>
              <a:rPr lang="cs-CZ" dirty="0"/>
              <a:t> </a:t>
            </a:r>
            <a:r>
              <a:rPr lang="cs-CZ" dirty="0" err="1"/>
              <a:t>functionalism</a:t>
            </a:r>
            <a:r>
              <a:rPr lang="cs-CZ" dirty="0"/>
              <a:t>. (</a:t>
            </a:r>
            <a:r>
              <a:rPr lang="cs-CZ" dirty="0" err="1"/>
              <a:t>fankšlism</a:t>
            </a:r>
            <a:r>
              <a:rPr lang="cs-CZ" dirty="0"/>
              <a:t>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741E0-E7DE-8D40-8F31-93ABA469B42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876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to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lied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as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reviewed</a:t>
            </a:r>
            <a:r>
              <a:rPr lang="cs-CZ" dirty="0"/>
              <a:t> </a:t>
            </a:r>
            <a:r>
              <a:rPr lang="cs-CZ" dirty="0" err="1"/>
              <a:t>books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authors</a:t>
            </a:r>
            <a:r>
              <a:rPr lang="cs-CZ" dirty="0"/>
              <a:t> 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, not a very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passage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analyze</a:t>
            </a:r>
            <a:r>
              <a:rPr lang="cs-CZ" dirty="0"/>
              <a:t> in detail. </a:t>
            </a:r>
          </a:p>
          <a:p>
            <a:endParaRPr lang="cs-CZ" dirty="0"/>
          </a:p>
          <a:p>
            <a:r>
              <a:rPr lang="cs-CZ" dirty="0"/>
              <a:t>As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connects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diskussed</a:t>
            </a:r>
            <a:r>
              <a:rPr lang="cs-CZ" dirty="0"/>
              <a:t> </a:t>
            </a:r>
            <a:r>
              <a:rPr lang="cs-CZ" dirty="0" err="1"/>
              <a:t>books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emphasized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and </a:t>
            </a:r>
            <a:r>
              <a:rPr lang="cs-CZ" dirty="0" err="1"/>
              <a:t>positivistic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art </a:t>
            </a:r>
            <a:r>
              <a:rPr lang="cs-CZ" dirty="0" err="1"/>
              <a:t>history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discussed</a:t>
            </a:r>
            <a:r>
              <a:rPr lang="cs-CZ" dirty="0"/>
              <a:t> last </a:t>
            </a:r>
            <a:r>
              <a:rPr lang="cs-CZ" dirty="0" err="1"/>
              <a:t>time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emphasis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non-</a:t>
            </a:r>
            <a:r>
              <a:rPr lang="cs-CZ" dirty="0" err="1"/>
              <a:t>traditional</a:t>
            </a:r>
            <a:r>
              <a:rPr lang="cs-CZ" dirty="0"/>
              <a:t> art </a:t>
            </a:r>
          </a:p>
          <a:p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art </a:t>
            </a:r>
            <a:r>
              <a:rPr lang="cs-CZ" dirty="0" err="1"/>
              <a:t>is</a:t>
            </a:r>
            <a:r>
              <a:rPr lang="cs-CZ" dirty="0"/>
              <a:t> just </a:t>
            </a:r>
            <a:r>
              <a:rPr lang="cs-CZ" dirty="0" err="1"/>
              <a:t>slightly</a:t>
            </a:r>
            <a:r>
              <a:rPr lang="cs-CZ" dirty="0"/>
              <a:t> </a:t>
            </a:r>
            <a:r>
              <a:rPr lang="cs-CZ" dirty="0" err="1"/>
              <a:t>mentioned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741E0-E7DE-8D40-8F31-93ABA469B42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0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6BC-60DF-D044-BA00-F5F9487190E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E77-1366-0349-8120-60E1C7D2C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46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6BC-60DF-D044-BA00-F5F9487190E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E77-1366-0349-8120-60E1C7D2C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07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6BC-60DF-D044-BA00-F5F9487190E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E77-1366-0349-8120-60E1C7D2C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5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6BC-60DF-D044-BA00-F5F9487190E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E77-1366-0349-8120-60E1C7D2C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86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6BC-60DF-D044-BA00-F5F9487190E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E77-1366-0349-8120-60E1C7D2C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19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6BC-60DF-D044-BA00-F5F9487190E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E77-1366-0349-8120-60E1C7D2C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67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6BC-60DF-D044-BA00-F5F9487190E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E77-1366-0349-8120-60E1C7D2C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22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6BC-60DF-D044-BA00-F5F9487190E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E77-1366-0349-8120-60E1C7D2C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08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6BC-60DF-D044-BA00-F5F9487190E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E77-1366-0349-8120-60E1C7D2C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56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6BC-60DF-D044-BA00-F5F9487190E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E77-1366-0349-8120-60E1C7D2C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53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6BC-60DF-D044-BA00-F5F9487190E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E77-1366-0349-8120-60E1C7D2C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70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26BC-60DF-D044-BA00-F5F9487190E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0FE77-1366-0349-8120-60E1C7D2C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433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64DCC-AF2C-91CE-CADD-F92608B35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C</a:t>
            </a:r>
            <a:r>
              <a:rPr lang="cs-CZ" dirty="0">
                <a:effectLst/>
                <a:latin typeface="Garamond" panose="02020404030301010803" pitchFamily="18" charset="0"/>
              </a:rPr>
              <a:t>anon </a:t>
            </a:r>
            <a:r>
              <a:rPr lang="cs-CZ" dirty="0" err="1">
                <a:effectLst/>
                <a:latin typeface="Garamond" panose="02020404030301010803" pitchFamily="18" charset="0"/>
              </a:rPr>
              <a:t>of</a:t>
            </a:r>
            <a:r>
              <a:rPr lang="cs-CZ" dirty="0">
                <a:effectLst/>
                <a:latin typeface="Garamond" panose="02020404030301010803" pitchFamily="18" charset="0"/>
              </a:rPr>
              <a:t> Czech </a:t>
            </a:r>
            <a:r>
              <a:rPr lang="cs-CZ" dirty="0" err="1">
                <a:effectLst/>
                <a:latin typeface="Garamond" panose="02020404030301010803" pitchFamily="18" charset="0"/>
              </a:rPr>
              <a:t>modernism</a:t>
            </a:r>
            <a:b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4CDF60-922C-66F2-5D2D-35E2E774A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b="0" i="0" u="none" strike="noStrike" dirty="0">
                <a:effectLst/>
                <a:latin typeface="Baskerville Old Face" panose="02020602080505020303" pitchFamily="18" charset="0"/>
              </a:rPr>
              <a:t>Margarita </a:t>
            </a:r>
            <a:r>
              <a:rPr lang="cs-CZ" sz="2000" b="0" i="0" u="none" strike="noStrike" dirty="0" err="1">
                <a:effectLst/>
                <a:latin typeface="Baskerville Old Face" panose="02020602080505020303" pitchFamily="18" charset="0"/>
              </a:rPr>
              <a:t>Khakhanova</a:t>
            </a:r>
            <a:r>
              <a:rPr lang="cs-CZ" sz="2000" b="0" i="0" u="none" strike="noStrike" dirty="0">
                <a:effectLst/>
                <a:latin typeface="Baskerville Old Face" panose="02020602080505020303" pitchFamily="18" charset="0"/>
              </a:rPr>
              <a:t>, Denisa Kadlčíková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44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0B8C1-1FCB-D469-B6DA-352345EE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effectLst/>
                <a:latin typeface="Baskerville Old Face" panose="02020602080505020303" pitchFamily="18" charset="0"/>
              </a:rPr>
              <a:t>Is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anything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significant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missing</a:t>
            </a:r>
            <a:r>
              <a:rPr lang="cs-CZ" sz="3600" dirty="0">
                <a:latin typeface="Baskerville Old Face" panose="02020602080505020303" pitchFamily="18" charset="0"/>
              </a:rPr>
              <a:t>?</a:t>
            </a:r>
            <a:endParaRPr lang="cs-CZ" sz="3600" dirty="0"/>
          </a:p>
        </p:txBody>
      </p:sp>
      <p:pic>
        <p:nvPicPr>
          <p:cNvPr id="8" name="Obrázek 7" descr="Obsah obrázku tráva, exteriér&#10;&#10;Popis byl vytvořen automaticky">
            <a:extLst>
              <a:ext uri="{FF2B5EF4-FFF2-40B4-BE49-F238E27FC236}">
                <a16:creationId xmlns:a16="http://schemas.microsoft.com/office/drawing/2014/main" id="{5E3479B1-0975-6C25-95A9-D3C0C5F24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006" y="2272540"/>
            <a:ext cx="4263984" cy="351239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854D178-A3D5-40A4-55A9-0C5A8A8334A9}"/>
              </a:ext>
            </a:extLst>
          </p:cNvPr>
          <p:cNvSpPr txBox="1"/>
          <p:nvPr/>
        </p:nvSpPr>
        <p:spPr>
          <a:xfrm>
            <a:off x="8552048" y="5784932"/>
            <a:ext cx="308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Věra Jičínská, Motiv z Bretaně, 1929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0512FB3-7205-F6F6-1D19-9781BD08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2" y="2355932"/>
            <a:ext cx="47672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36622A-44FB-4636-A4CC-1638C746859B}"/>
              </a:ext>
            </a:extLst>
          </p:cNvPr>
          <p:cNvSpPr txBox="1"/>
          <p:nvPr/>
        </p:nvSpPr>
        <p:spPr>
          <a:xfrm>
            <a:off x="3834739" y="5784932"/>
            <a:ext cx="308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u="none" strike="noStrike" dirty="0">
                <a:effectLst/>
                <a:latin typeface="Arial" panose="020B0604020202020204" pitchFamily="34" charset="0"/>
              </a:rPr>
              <a:t>Janko Alexy, </a:t>
            </a:r>
            <a:r>
              <a:rPr lang="cs-CZ" sz="1200" b="0" i="0" u="none" strike="noStrike" dirty="0" err="1">
                <a:effectLst/>
                <a:latin typeface="Arial" panose="020B0604020202020204" pitchFamily="34" charset="0"/>
              </a:rPr>
              <a:t>Púchovčan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9552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09184-2591-3429-157C-BD44C50D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latin typeface="Baskerville Old Face" panose="02020602080505020303" pitchFamily="18" charset="0"/>
              </a:rPr>
              <a:t>H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ow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 and 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why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the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canon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 has 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been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constructed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?</a:t>
            </a:r>
            <a:endParaRPr lang="cs-CZ" sz="3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1B5445-EBC2-F7CA-5B89-8F42E47F7BE1}"/>
              </a:ext>
            </a:extLst>
          </p:cNvPr>
          <p:cNvSpPr txBox="1"/>
          <p:nvPr/>
        </p:nvSpPr>
        <p:spPr>
          <a:xfrm>
            <a:off x="838200" y="1690688"/>
            <a:ext cx="97852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askerville Old Face" panose="02020602080505020303" pitchFamily="18" charset="0"/>
              </a:rPr>
              <a:t>National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  <a:r>
              <a:rPr lang="cs-CZ" sz="2800" dirty="0" err="1">
                <a:latin typeface="Baskerville Old Face" panose="02020602080505020303" pitchFamily="18" charset="0"/>
              </a:rPr>
              <a:t>narattive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askerville Old Face" panose="02020602080505020303" pitchFamily="18" charset="0"/>
              </a:rPr>
              <a:t>Idependence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askerville Old Face" panose="02020602080505020303" pitchFamily="18" charset="0"/>
              </a:rPr>
              <a:t>The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  <a:r>
              <a:rPr lang="cs-CZ" sz="2800" dirty="0" err="1">
                <a:latin typeface="Baskerville Old Face" panose="02020602080505020303" pitchFamily="18" charset="0"/>
              </a:rPr>
              <a:t>effort</a:t>
            </a:r>
            <a:r>
              <a:rPr lang="cs-CZ" sz="2800" dirty="0">
                <a:latin typeface="Baskerville Old Face" panose="02020602080505020303" pitchFamily="18" charset="0"/>
              </a:rPr>
              <a:t> to rank </a:t>
            </a:r>
            <a:r>
              <a:rPr lang="cs-CZ" sz="2800" dirty="0" err="1">
                <a:latin typeface="Baskerville Old Face" panose="02020602080505020303" pitchFamily="18" charset="0"/>
              </a:rPr>
              <a:t>among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  <a:r>
              <a:rPr lang="cs-CZ" sz="2800" dirty="0" err="1">
                <a:latin typeface="Baskerville Old Face" panose="02020602080505020303" pitchFamily="18" charset="0"/>
              </a:rPr>
              <a:t>the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  <a:r>
              <a:rPr lang="cs-CZ" sz="2800" dirty="0" err="1">
                <a:latin typeface="Baskerville Old Face" panose="02020602080505020303" pitchFamily="18" charset="0"/>
              </a:rPr>
              <a:t>artistic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  <a:r>
              <a:rPr lang="cs-CZ" sz="2800" dirty="0" err="1">
                <a:latin typeface="Baskerville Old Face" panose="02020602080505020303" pitchFamily="18" charset="0"/>
              </a:rPr>
              <a:t>centers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  <a:r>
              <a:rPr lang="cs-CZ" sz="2800" dirty="0" err="1">
                <a:latin typeface="Baskerville Old Face" panose="02020602080505020303" pitchFamily="18" charset="0"/>
              </a:rPr>
              <a:t>of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  <a:r>
              <a:rPr lang="cs-CZ" sz="2800" dirty="0" err="1">
                <a:latin typeface="Baskerville Old Face" panose="02020602080505020303" pitchFamily="18" charset="0"/>
              </a:rPr>
              <a:t>Europe</a:t>
            </a:r>
            <a:endParaRPr lang="cs-CZ" sz="2800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8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BCE472-5EF3-692F-C9C2-D5F97CA8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2467"/>
            <a:ext cx="10515600" cy="4351338"/>
          </a:xfrm>
        </p:spPr>
        <p:txBody>
          <a:bodyPr/>
          <a:lstStyle/>
          <a:p>
            <a:r>
              <a:rPr lang="cs-CZ" dirty="0" err="1">
                <a:latin typeface="Baskerville Old Face" panose="02020602080505020303" pitchFamily="18" charset="0"/>
              </a:rPr>
              <a:t>I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s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it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possible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to talk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of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a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canon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of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Czech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modernism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?</a:t>
            </a:r>
          </a:p>
          <a:p>
            <a:r>
              <a:rPr lang="cs-CZ" dirty="0" err="1">
                <a:effectLst/>
                <a:latin typeface="Baskerville Old Face" panose="02020602080505020303" pitchFamily="18" charset="0"/>
              </a:rPr>
              <a:t>Literature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</a:p>
          <a:p>
            <a:r>
              <a:rPr lang="cs-CZ" dirty="0" err="1">
                <a:effectLst/>
                <a:latin typeface="Baskerville Old Face" panose="02020602080505020303" pitchFamily="18" charset="0"/>
              </a:rPr>
              <a:t>What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are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the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values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underpinning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it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?</a:t>
            </a:r>
          </a:p>
          <a:p>
            <a:r>
              <a:rPr lang="cs-CZ" dirty="0" err="1">
                <a:effectLst/>
                <a:latin typeface="Baskerville Old Face" panose="02020602080505020303" pitchFamily="18" charset="0"/>
              </a:rPr>
              <a:t>Is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anything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significant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missing</a:t>
            </a:r>
            <a:r>
              <a:rPr lang="cs-CZ" dirty="0">
                <a:latin typeface="Baskerville Old Face" panose="02020602080505020303" pitchFamily="18" charset="0"/>
              </a:rPr>
              <a:t>?</a:t>
            </a:r>
          </a:p>
          <a:p>
            <a:r>
              <a:rPr lang="cs-CZ" dirty="0" err="1">
                <a:latin typeface="Baskerville Old Face" panose="02020602080505020303" pitchFamily="18" charset="0"/>
              </a:rPr>
              <a:t>H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ow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and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why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the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canon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has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been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dirty="0" err="1">
                <a:effectLst/>
                <a:latin typeface="Baskerville Old Face" panose="02020602080505020303" pitchFamily="18" charset="0"/>
              </a:rPr>
              <a:t>constructed</a:t>
            </a:r>
            <a:r>
              <a:rPr lang="cs-CZ" dirty="0">
                <a:effectLst/>
                <a:latin typeface="Baskerville Old Face" panose="02020602080505020303" pitchFamily="18" charset="0"/>
              </a:rPr>
              <a:t>?</a:t>
            </a:r>
          </a:p>
          <a:p>
            <a:endParaRPr lang="cs-CZ" dirty="0">
              <a:latin typeface="Helvetica Neue" panose="02000503000000020004" pitchFamily="2" charset="0"/>
            </a:endParaRPr>
          </a:p>
          <a:p>
            <a:endParaRPr lang="cs-CZ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cs-CZ" dirty="0">
              <a:effectLst/>
              <a:latin typeface="Helvetica Neue" panose="02000503000000020004" pitchFamily="2" charset="0"/>
            </a:endParaRPr>
          </a:p>
          <a:p>
            <a:endParaRPr lang="cs-CZ" dirty="0">
              <a:effectLst/>
              <a:latin typeface="Helvetica Neue" panose="02000503000000020004" pitchFamily="2" charset="0"/>
            </a:endParaRPr>
          </a:p>
          <a:p>
            <a:endParaRPr lang="cs-CZ" dirty="0">
              <a:effectLst/>
              <a:latin typeface="Helvetica Neue" panose="02000503000000020004" pitchFamily="2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74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A96BC-6F14-27E5-9303-203C8941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err="1">
                <a:latin typeface="Baskerville Old Face" panose="02020602080505020303" pitchFamily="18" charset="0"/>
              </a:rPr>
              <a:t>I</a:t>
            </a:r>
            <a:r>
              <a:rPr lang="cs-CZ" sz="4000" dirty="0" err="1">
                <a:effectLst/>
                <a:latin typeface="Baskerville Old Face" panose="02020602080505020303" pitchFamily="18" charset="0"/>
              </a:rPr>
              <a:t>s</a:t>
            </a:r>
            <a:r>
              <a:rPr lang="cs-CZ" sz="400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sz="4000" dirty="0" err="1">
                <a:effectLst/>
                <a:latin typeface="Baskerville Old Face" panose="02020602080505020303" pitchFamily="18" charset="0"/>
              </a:rPr>
              <a:t>it</a:t>
            </a:r>
            <a:r>
              <a:rPr lang="cs-CZ" sz="400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sz="4000" dirty="0" err="1">
                <a:effectLst/>
                <a:latin typeface="Baskerville Old Face" panose="02020602080505020303" pitchFamily="18" charset="0"/>
              </a:rPr>
              <a:t>possible</a:t>
            </a:r>
            <a:r>
              <a:rPr lang="cs-CZ" sz="4000" dirty="0">
                <a:effectLst/>
                <a:latin typeface="Baskerville Old Face" panose="02020602080505020303" pitchFamily="18" charset="0"/>
              </a:rPr>
              <a:t> to talk </a:t>
            </a:r>
            <a:r>
              <a:rPr lang="cs-CZ" sz="4000" dirty="0" err="1">
                <a:effectLst/>
                <a:latin typeface="Baskerville Old Face" panose="02020602080505020303" pitchFamily="18" charset="0"/>
              </a:rPr>
              <a:t>of</a:t>
            </a:r>
            <a:r>
              <a:rPr lang="cs-CZ" sz="4000" dirty="0">
                <a:effectLst/>
                <a:latin typeface="Baskerville Old Face" panose="02020602080505020303" pitchFamily="18" charset="0"/>
              </a:rPr>
              <a:t> a </a:t>
            </a:r>
            <a:r>
              <a:rPr lang="cs-CZ" sz="4000" dirty="0" err="1">
                <a:effectLst/>
                <a:latin typeface="Baskerville Old Face" panose="02020602080505020303" pitchFamily="18" charset="0"/>
              </a:rPr>
              <a:t>canon</a:t>
            </a:r>
            <a:r>
              <a:rPr lang="cs-CZ" sz="400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sz="4000" dirty="0" err="1">
                <a:effectLst/>
                <a:latin typeface="Baskerville Old Face" panose="02020602080505020303" pitchFamily="18" charset="0"/>
              </a:rPr>
              <a:t>of</a:t>
            </a:r>
            <a:r>
              <a:rPr lang="cs-CZ" sz="4000" dirty="0">
                <a:effectLst/>
                <a:latin typeface="Baskerville Old Face" panose="02020602080505020303" pitchFamily="18" charset="0"/>
              </a:rPr>
              <a:t> Czech </a:t>
            </a:r>
            <a:r>
              <a:rPr lang="cs-CZ" sz="4000" dirty="0" err="1">
                <a:effectLst/>
                <a:latin typeface="Baskerville Old Face" panose="02020602080505020303" pitchFamily="18" charset="0"/>
              </a:rPr>
              <a:t>modernism</a:t>
            </a:r>
            <a:r>
              <a:rPr lang="cs-CZ" sz="4000" dirty="0">
                <a:effectLst/>
                <a:latin typeface="Baskerville Old Face" panose="02020602080505020303" pitchFamily="18" charset="0"/>
              </a:rPr>
              <a:t>?</a:t>
            </a:r>
            <a:br>
              <a:rPr lang="cs-CZ" dirty="0">
                <a:effectLst/>
                <a:latin typeface="Baskerville Old Face" panose="02020602080505020303" pitchFamily="18" charset="0"/>
              </a:rPr>
            </a:br>
            <a:endParaRPr lang="cs-CZ" dirty="0"/>
          </a:p>
        </p:txBody>
      </p:sp>
      <p:pic>
        <p:nvPicPr>
          <p:cNvPr id="1026" name="Picture 2" descr="František Kupka a zrození abstrakce | České galerie">
            <a:extLst>
              <a:ext uri="{FF2B5EF4-FFF2-40B4-BE49-F238E27FC236}">
                <a16:creationId xmlns:a16="http://schemas.microsoft.com/office/drawing/2014/main" id="{AF446625-AB38-4DB8-2CE0-3E5C907A8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7" y="2173183"/>
            <a:ext cx="3800249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humil Kubišta - Kuřák (Autoportrét) | Národní galerie Praha - sbírky">
            <a:extLst>
              <a:ext uri="{FF2B5EF4-FFF2-40B4-BE49-F238E27FC236}">
                <a16:creationId xmlns:a16="http://schemas.microsoft.com/office/drawing/2014/main" id="{B7723378-9761-4199-C18E-15AD7618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94" y="1690688"/>
            <a:ext cx="3277011" cy="44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áclav Špála | Oblastní galerie Liberec - Muzeum evropského umění">
            <a:extLst>
              <a:ext uri="{FF2B5EF4-FFF2-40B4-BE49-F238E27FC236}">
                <a16:creationId xmlns:a16="http://schemas.microsoft.com/office/drawing/2014/main" id="{F3CFFEF3-6326-464B-D031-B9856C75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83" y="2173183"/>
            <a:ext cx="3650673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3F3BDB2-F608-09EA-67C8-2616C3029B8A}"/>
              </a:ext>
            </a:extLst>
          </p:cNvPr>
          <p:cNvSpPr txBox="1"/>
          <p:nvPr/>
        </p:nvSpPr>
        <p:spPr>
          <a:xfrm>
            <a:off x="1213097" y="5823856"/>
            <a:ext cx="308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František Kupka, </a:t>
            </a:r>
            <a:r>
              <a:rPr lang="cs-CZ" sz="1200" dirty="0" err="1"/>
              <a:t>Amorfa</a:t>
            </a:r>
            <a:r>
              <a:rPr lang="cs-CZ" sz="1200" dirty="0"/>
              <a:t>. dvoubarevná fuga,</a:t>
            </a:r>
          </a:p>
          <a:p>
            <a:r>
              <a:rPr lang="cs-CZ" sz="1200" dirty="0"/>
              <a:t>1912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FCE8B0-67C2-D542-E7F7-AB9A617B84CD}"/>
              </a:ext>
            </a:extLst>
          </p:cNvPr>
          <p:cNvSpPr txBox="1"/>
          <p:nvPr/>
        </p:nvSpPr>
        <p:spPr>
          <a:xfrm>
            <a:off x="5860099" y="6149487"/>
            <a:ext cx="308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Bohumil Kubišta, Kuřák, 1910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6A548E-FD99-6FDD-FBB8-AA9746415420}"/>
              </a:ext>
            </a:extLst>
          </p:cNvPr>
          <p:cNvSpPr txBox="1"/>
          <p:nvPr/>
        </p:nvSpPr>
        <p:spPr>
          <a:xfrm>
            <a:off x="9813470" y="5810049"/>
            <a:ext cx="308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Václav </a:t>
            </a:r>
            <a:r>
              <a:rPr lang="cs-CZ" sz="1200" dirty="0" err="1"/>
              <a:t>Špála</a:t>
            </a:r>
            <a:r>
              <a:rPr lang="cs-CZ" sz="1200" dirty="0"/>
              <a:t>, Pradleny, 1918</a:t>
            </a:r>
          </a:p>
        </p:txBody>
      </p:sp>
    </p:spTree>
    <p:extLst>
      <p:ext uri="{BB962C8B-B14F-4D97-AF65-F5344CB8AC3E}">
        <p14:creationId xmlns:p14="http://schemas.microsoft.com/office/powerpoint/2010/main" val="279796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366F2-B373-80BB-899A-EB8D0A6B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effectLst/>
                <a:latin typeface="Baskerville Old Face" panose="02020602080505020303" pitchFamily="18" charset="0"/>
              </a:rPr>
              <a:t>Literature</a:t>
            </a:r>
            <a:r>
              <a:rPr lang="cs-CZ" sz="4000" dirty="0">
                <a:effectLst/>
                <a:latin typeface="Baskerville Old Face" panose="02020602080505020303" pitchFamily="18" charset="0"/>
              </a:rPr>
              <a:t> </a:t>
            </a:r>
            <a:br>
              <a:rPr lang="cs-CZ" dirty="0">
                <a:effectLst/>
                <a:latin typeface="Baskerville Old Face" panose="02020602080505020303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3E188A-DFB3-86D2-22D7-40297DCE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366" y="1840675"/>
            <a:ext cx="7102434" cy="4336288"/>
          </a:xfrm>
        </p:spPr>
        <p:txBody>
          <a:bodyPr/>
          <a:lstStyle/>
          <a:p>
            <a:r>
              <a:rPr lang="cs-CZ" b="1" dirty="0">
                <a:effectLst/>
                <a:latin typeface="Baskerville Old Face" panose="02020602080505020303" pitchFamily="18" charset="0"/>
              </a:rPr>
              <a:t>Alena Adlerová,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ed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.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Dějiny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českého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umění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 IV: 1890-1938 (Prague, 1998)</a:t>
            </a:r>
            <a:endParaRPr lang="cs-CZ" dirty="0">
              <a:effectLst/>
              <a:latin typeface="Baskerville Old Face" panose="02020602080505020303" pitchFamily="18" charset="0"/>
            </a:endParaRPr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6A54FE-BE7F-E1F6-656A-1B93CC7D0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8" y="1840675"/>
            <a:ext cx="2982611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8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45D2EC-6B0D-FE4E-585B-46ED58F2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22" y="1828800"/>
            <a:ext cx="6663047" cy="4336288"/>
          </a:xfrm>
        </p:spPr>
        <p:txBody>
          <a:bodyPr/>
          <a:lstStyle/>
          <a:p>
            <a:r>
              <a:rPr lang="cs-CZ" b="1" dirty="0">
                <a:effectLst/>
                <a:latin typeface="Baskerville Old Face" panose="02020602080505020303" pitchFamily="18" charset="0"/>
              </a:rPr>
              <a:t>Rostislav Švácha,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ed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.,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Dějiny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českého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umění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 V: 1939-1958 (Prague, 2005)</a:t>
            </a:r>
            <a:endParaRPr lang="cs-CZ" dirty="0">
              <a:effectLst/>
              <a:latin typeface="Baskerville Old Face" panose="02020602080505020303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0150C9A-B3ED-A526-440F-FC95A57C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723966"/>
            <a:ext cx="2890651" cy="4239241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25835D40-0B09-7EC3-03FE-A87EC64E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 dirty="0" err="1">
                <a:effectLst/>
                <a:latin typeface="Baskerville Old Face" panose="02020602080505020303" pitchFamily="18" charset="0"/>
              </a:rPr>
              <a:t>Literature</a:t>
            </a:r>
            <a:r>
              <a:rPr lang="cs-CZ" sz="4000" dirty="0">
                <a:effectLst/>
                <a:latin typeface="Baskerville Old Face" panose="02020602080505020303" pitchFamily="18" charset="0"/>
              </a:rPr>
              <a:t> </a:t>
            </a:r>
            <a:br>
              <a:rPr lang="cs-CZ" dirty="0">
                <a:effectLst/>
                <a:latin typeface="Baskerville Old Face" panose="02020602080505020303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66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DBF45-F85F-3550-F2FF-A6F607562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041" y="1955401"/>
            <a:ext cx="7743701" cy="4324412"/>
          </a:xfrm>
        </p:spPr>
        <p:txBody>
          <a:bodyPr/>
          <a:lstStyle/>
          <a:p>
            <a:r>
              <a:rPr lang="cs-CZ" b="1" dirty="0" err="1">
                <a:effectLst/>
                <a:latin typeface="Baskerville Old Face" panose="02020602080505020303" pitchFamily="18" charset="0"/>
              </a:rPr>
              <a:t>Taťána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Petrasová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 and Rostislav Švácha,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eds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, Art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of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the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 Czech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Lands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, 800-2000 (Prague,</a:t>
            </a:r>
            <a:r>
              <a:rPr lang="cs-CZ" dirty="0">
                <a:latin typeface="Baskerville Old Face" panose="02020602080505020303" pitchFamily="18" charset="0"/>
              </a:rPr>
              <a:t> 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2017)</a:t>
            </a:r>
            <a:endParaRPr lang="cs-CZ" dirty="0">
              <a:effectLst/>
              <a:latin typeface="Baskerville Old Face" panose="02020602080505020303" pitchFamily="18" charset="0"/>
            </a:endParaRP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BD1034B-AADA-E3ED-113A-35075197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effectLst/>
                <a:latin typeface="Baskerville Old Face" panose="02020602080505020303" pitchFamily="18" charset="0"/>
              </a:rPr>
              <a:t>Literature</a:t>
            </a:r>
            <a:r>
              <a:rPr lang="cs-CZ" sz="4000" dirty="0">
                <a:effectLst/>
                <a:latin typeface="Baskerville Old Face" panose="02020602080505020303" pitchFamily="18" charset="0"/>
              </a:rPr>
              <a:t> </a:t>
            </a:r>
            <a:br>
              <a:rPr lang="cs-CZ" dirty="0">
                <a:effectLst/>
                <a:latin typeface="Baskerville Old Face" panose="02020602080505020303" pitchFamily="18" charset="0"/>
              </a:rPr>
            </a:br>
            <a:endParaRPr lang="cs-CZ" dirty="0"/>
          </a:p>
        </p:txBody>
      </p:sp>
      <p:pic>
        <p:nvPicPr>
          <p:cNvPr id="4098" name="Picture 2" descr="Dějiny umění v českých zemích 800 - 2000 - Rostislav Švácha, Taťána  Petrasová od 1 800 Kč - Zbozi.cz">
            <a:extLst>
              <a:ext uri="{FF2B5EF4-FFF2-40B4-BE49-F238E27FC236}">
                <a16:creationId xmlns:a16="http://schemas.microsoft.com/office/drawing/2014/main" id="{DC8D4C21-3D6F-002F-C903-A3E5B297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0" y="1880225"/>
            <a:ext cx="3277258" cy="42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0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7B109B-53FD-33E1-62DF-097E5E4FE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740" y="1828799"/>
            <a:ext cx="7138060" cy="4348163"/>
          </a:xfrm>
        </p:spPr>
        <p:txBody>
          <a:bodyPr/>
          <a:lstStyle/>
          <a:p>
            <a:r>
              <a:rPr lang="cs-CZ" b="1" dirty="0">
                <a:effectLst/>
                <a:latin typeface="Baskerville Old Face" panose="02020602080505020303" pitchFamily="18" charset="0"/>
              </a:rPr>
              <a:t>Karel Srp, Rozlomená doba 1908-1928: avantgardy ve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střední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b="1" dirty="0" err="1">
                <a:effectLst/>
                <a:latin typeface="Baskerville Old Face" panose="02020602080505020303" pitchFamily="18" charset="0"/>
              </a:rPr>
              <a:t>Evrope</a:t>
            </a:r>
            <a:r>
              <a:rPr lang="cs-CZ" b="1" dirty="0">
                <a:effectLst/>
                <a:latin typeface="Baskerville Old Face" panose="02020602080505020303" pitchFamily="18" charset="0"/>
              </a:rPr>
              <a:t>̌ (Olomouc, 2018)</a:t>
            </a:r>
          </a:p>
          <a:p>
            <a:endParaRPr lang="cs-CZ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0EF0B98-3873-D10D-9C9E-AD98A8C1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effectLst/>
                <a:latin typeface="Baskerville Old Face" panose="02020602080505020303" pitchFamily="18" charset="0"/>
              </a:rPr>
              <a:t>Literature</a:t>
            </a:r>
            <a:r>
              <a:rPr lang="cs-CZ" sz="4000" dirty="0">
                <a:effectLst/>
                <a:latin typeface="Baskerville Old Face" panose="02020602080505020303" pitchFamily="18" charset="0"/>
              </a:rPr>
              <a:t> </a:t>
            </a:r>
            <a:br>
              <a:rPr lang="cs-CZ" dirty="0">
                <a:effectLst/>
                <a:latin typeface="Baskerville Old Face" panose="02020602080505020303" pitchFamily="18" charset="0"/>
              </a:rPr>
            </a:br>
            <a:endParaRPr lang="cs-CZ" dirty="0"/>
          </a:p>
        </p:txBody>
      </p:sp>
      <p:pic>
        <p:nvPicPr>
          <p:cNvPr id="5122" name="Picture 2" descr="Rozlomená doba 1908-1928. Avantgardy ve střední Evropě">
            <a:extLst>
              <a:ext uri="{FF2B5EF4-FFF2-40B4-BE49-F238E27FC236}">
                <a16:creationId xmlns:a16="http://schemas.microsoft.com/office/drawing/2014/main" id="{D2A5B294-D681-6CE4-22A8-1DE45D77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5" y="1828798"/>
            <a:ext cx="3270181" cy="434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4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9AE15-6189-B66D-2A8B-D95A8713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Baskerville Old Face" panose="02020602080505020303" pitchFamily="18" charset="0"/>
              </a:rPr>
              <a:t>Literature</a:t>
            </a:r>
            <a:endParaRPr lang="cs-CZ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A20D1-B2AB-AE51-F153-2CE0B2A9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106" y="1923803"/>
            <a:ext cx="7458694" cy="4253160"/>
          </a:xfrm>
        </p:spPr>
        <p:txBody>
          <a:bodyPr/>
          <a:lstStyle/>
          <a:p>
            <a:r>
              <a:rPr lang="cs-CZ" dirty="0">
                <a:effectLst/>
                <a:latin typeface="Baskerville Old Face" panose="02020602080505020303" pitchFamily="18" charset="0"/>
              </a:rPr>
              <a:t>Otakar Nový, Česká architektonická avantgarda (Prague, 1998)</a:t>
            </a:r>
          </a:p>
          <a:p>
            <a:endParaRPr lang="cs-CZ" dirty="0"/>
          </a:p>
        </p:txBody>
      </p:sp>
      <p:pic>
        <p:nvPicPr>
          <p:cNvPr id="6148" name="Picture 4" descr="Česká architektonická avantgarda obálka knihy">
            <a:extLst>
              <a:ext uri="{FF2B5EF4-FFF2-40B4-BE49-F238E27FC236}">
                <a16:creationId xmlns:a16="http://schemas.microsoft.com/office/drawing/2014/main" id="{EE051C29-F6C8-DF18-A51F-B1306103B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5" y="1923803"/>
            <a:ext cx="3429151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8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5A2B8-DE81-1107-AA4C-98F373EF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effectLst/>
                <a:latin typeface="Baskerville Old Face" panose="02020602080505020303" pitchFamily="18" charset="0"/>
              </a:rPr>
              <a:t>What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 are 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the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values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underpinning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 </a:t>
            </a:r>
            <a:r>
              <a:rPr lang="cs-CZ" sz="3600" dirty="0" err="1">
                <a:effectLst/>
                <a:latin typeface="Baskerville Old Face" panose="02020602080505020303" pitchFamily="18" charset="0"/>
              </a:rPr>
              <a:t>it</a:t>
            </a:r>
            <a:r>
              <a:rPr lang="cs-CZ" sz="3600" dirty="0">
                <a:effectLst/>
                <a:latin typeface="Baskerville Old Face" panose="02020602080505020303" pitchFamily="18" charset="0"/>
              </a:rPr>
              <a:t>?</a:t>
            </a:r>
            <a:endParaRPr lang="cs-CZ" sz="3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4FC3DD-0AF5-9534-B4BC-0F7288380A02}"/>
              </a:ext>
            </a:extLst>
          </p:cNvPr>
          <p:cNvSpPr txBox="1"/>
          <p:nvPr/>
        </p:nvSpPr>
        <p:spPr>
          <a:xfrm>
            <a:off x="517201" y="1690688"/>
            <a:ext cx="10427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askerville Old Face" panose="02020602080505020303" pitchFamily="18" charset="0"/>
              </a:rPr>
              <a:t>The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  <a:r>
              <a:rPr lang="cs-CZ" sz="2800" dirty="0" err="1">
                <a:latin typeface="Baskerville Old Face" panose="02020602080505020303" pitchFamily="18" charset="0"/>
              </a:rPr>
              <a:t>linear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  <a:r>
              <a:rPr lang="cs-CZ" sz="2800" dirty="0" err="1">
                <a:latin typeface="Baskerville Old Face" panose="02020602080505020303" pitchFamily="18" charset="0"/>
              </a:rPr>
              <a:t>concept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  <a:r>
              <a:rPr lang="cs-CZ" sz="2800" dirty="0" err="1">
                <a:latin typeface="Baskerville Old Face" panose="02020602080505020303" pitchFamily="18" charset="0"/>
              </a:rPr>
              <a:t>of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  <a:r>
              <a:rPr lang="cs-CZ" sz="2800" dirty="0" err="1">
                <a:latin typeface="Baskerville Old Face" panose="02020602080505020303" pitchFamily="18" charset="0"/>
              </a:rPr>
              <a:t>time</a:t>
            </a:r>
            <a:endParaRPr lang="cs-CZ" sz="28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askerville Old Face" panose="02020602080505020303" pitchFamily="18" charset="0"/>
              </a:rPr>
              <a:t>Positivistic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  <a:r>
              <a:rPr lang="cs-CZ" sz="2800" dirty="0" err="1">
                <a:latin typeface="Baskerville Old Face" panose="02020602080505020303" pitchFamily="18" charset="0"/>
              </a:rPr>
              <a:t>approach</a:t>
            </a:r>
            <a:r>
              <a:rPr lang="cs-CZ" sz="2800" dirty="0">
                <a:latin typeface="Baskerville Old Face" panose="02020602080505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askerville Old Face" panose="02020602080505020303" pitchFamily="18" charset="0"/>
              </a:rPr>
              <a:t>Emphasis</a:t>
            </a:r>
            <a:r>
              <a:rPr lang="cs-CZ" sz="2800" dirty="0">
                <a:latin typeface="Baskerville Old Face" panose="02020602080505020303" pitchFamily="18" charset="0"/>
              </a:rPr>
              <a:t> on </a:t>
            </a:r>
            <a:r>
              <a:rPr lang="cs-CZ" sz="2800" dirty="0" err="1">
                <a:latin typeface="Baskerville Old Face" panose="02020602080505020303" pitchFamily="18" charset="0"/>
              </a:rPr>
              <a:t>the</a:t>
            </a:r>
            <a:r>
              <a:rPr lang="cs-CZ" sz="2800" dirty="0">
                <a:latin typeface="Baskerville Old Face" panose="02020602080505020303" pitchFamily="18" charset="0"/>
              </a:rPr>
              <a:t> non-</a:t>
            </a:r>
            <a:r>
              <a:rPr lang="cs-CZ" sz="2800" dirty="0" err="1">
                <a:latin typeface="Baskerville Old Face" panose="02020602080505020303" pitchFamily="18" charset="0"/>
              </a:rPr>
              <a:t>traditional</a:t>
            </a:r>
            <a:r>
              <a:rPr lang="cs-CZ" sz="2800" dirty="0">
                <a:latin typeface="Baskerville Old Face" panose="02020602080505020303" pitchFamily="18" charset="0"/>
              </a:rPr>
              <a:t> art </a:t>
            </a:r>
          </a:p>
        </p:txBody>
      </p:sp>
    </p:spTree>
    <p:extLst>
      <p:ext uri="{BB962C8B-B14F-4D97-AF65-F5344CB8AC3E}">
        <p14:creationId xmlns:p14="http://schemas.microsoft.com/office/powerpoint/2010/main" val="2364855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839</TotalTime>
  <Words>1199</Words>
  <Application>Microsoft Macintosh PowerPoint</Application>
  <PresentationFormat>Širokoúhlá obrazovka</PresentationFormat>
  <Paragraphs>84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Baskerville Old Face</vt:lpstr>
      <vt:lpstr>Calibri</vt:lpstr>
      <vt:lpstr>Calibri Light</vt:lpstr>
      <vt:lpstr>Garamond</vt:lpstr>
      <vt:lpstr>Gotham SSm A</vt:lpstr>
      <vt:lpstr>Helvetica Neue</vt:lpstr>
      <vt:lpstr>Motiv Office</vt:lpstr>
      <vt:lpstr>Canon of Czech modernism </vt:lpstr>
      <vt:lpstr>Prezentace aplikace PowerPoint</vt:lpstr>
      <vt:lpstr>Is it possible to talk of a canon of Czech modernism? </vt:lpstr>
      <vt:lpstr>Literature  </vt:lpstr>
      <vt:lpstr>Literature  </vt:lpstr>
      <vt:lpstr>Literature  </vt:lpstr>
      <vt:lpstr>Literature  </vt:lpstr>
      <vt:lpstr>Literature</vt:lpstr>
      <vt:lpstr>What are the values underpinning it?</vt:lpstr>
      <vt:lpstr>Is anything significant missing?</vt:lpstr>
      <vt:lpstr>How and why the canon has been constructed?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Canon of Czech modernism </dc:title>
  <dc:creator>Denisa Kadlčíková</dc:creator>
  <cp:lastModifiedBy>Denisa Kadlčíková</cp:lastModifiedBy>
  <cp:revision>29</cp:revision>
  <dcterms:created xsi:type="dcterms:W3CDTF">2023-03-01T08:01:22Z</dcterms:created>
  <dcterms:modified xsi:type="dcterms:W3CDTF">2023-03-02T11:11:22Z</dcterms:modified>
</cp:coreProperties>
</file>