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5" r:id="rId3"/>
    <p:sldId id="263" r:id="rId4"/>
    <p:sldId id="257" r:id="rId5"/>
    <p:sldId id="259" r:id="rId6"/>
    <p:sldId id="258" r:id="rId7"/>
    <p:sldId id="288" r:id="rId8"/>
    <p:sldId id="261" r:id="rId9"/>
    <p:sldId id="260" r:id="rId10"/>
    <p:sldId id="277" r:id="rId11"/>
    <p:sldId id="289" r:id="rId12"/>
    <p:sldId id="290" r:id="rId13"/>
    <p:sldId id="262" r:id="rId14"/>
    <p:sldId id="268" r:id="rId15"/>
    <p:sldId id="269" r:id="rId16"/>
    <p:sldId id="293" r:id="rId17"/>
    <p:sldId id="272" r:id="rId18"/>
    <p:sldId id="294" r:id="rId19"/>
    <p:sldId id="295" r:id="rId20"/>
    <p:sldId id="274" r:id="rId21"/>
    <p:sldId id="297" r:id="rId22"/>
    <p:sldId id="275" r:id="rId23"/>
    <p:sldId id="276" r:id="rId24"/>
    <p:sldId id="300" r:id="rId25"/>
    <p:sldId id="299" r:id="rId26"/>
    <p:sldId id="298" r:id="rId27"/>
    <p:sldId id="271" r:id="rId28"/>
    <p:sldId id="270" r:id="rId29"/>
    <p:sldId id="280" r:id="rId30"/>
    <p:sldId id="279" r:id="rId31"/>
    <p:sldId id="265" r:id="rId32"/>
    <p:sldId id="266" r:id="rId33"/>
    <p:sldId id="283" r:id="rId34"/>
    <p:sldId id="292" r:id="rId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9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82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845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63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62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08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98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20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76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21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6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89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C8158-B694-4C27-BD9C-8B5D8DA02E7D}" type="datetimeFigureOut">
              <a:rPr lang="cs-CZ" smtClean="0"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51E46-EBC6-434A-9C73-6EABDCA9EF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72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5.wdp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98278-274C-0A6D-BCFD-3C2E47E9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Theophil</a:t>
            </a:r>
            <a:r>
              <a:rPr lang="cs-CZ" dirty="0"/>
              <a:t> </a:t>
            </a:r>
            <a:r>
              <a:rPr lang="cs-CZ" dirty="0" err="1"/>
              <a:t>Hansen</a:t>
            </a:r>
            <a:r>
              <a:rPr lang="cs-CZ" dirty="0"/>
              <a:t> (</a:t>
            </a:r>
            <a:r>
              <a:rPr lang="pt-BR" dirty="0"/>
              <a:t>1813 Kodaň –</a:t>
            </a:r>
            <a:r>
              <a:rPr lang="cs-CZ" dirty="0"/>
              <a:t> </a:t>
            </a:r>
            <a:r>
              <a:rPr lang="pt-BR" dirty="0"/>
              <a:t>1891 Vídeň</a:t>
            </a:r>
            <a:r>
              <a:rPr lang="cs-CZ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536153-0875-978C-8A66-C53E037F57A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1455563"/>
            <a:ext cx="3488473" cy="521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D1AE5A-B571-7140-34F9-9D4406019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3512" y="1455563"/>
            <a:ext cx="6670288" cy="4721400"/>
          </a:xfrm>
        </p:spPr>
        <p:txBody>
          <a:bodyPr/>
          <a:lstStyle/>
          <a:p>
            <a:r>
              <a:rPr lang="cs-CZ" dirty="0"/>
              <a:t>Studia – </a:t>
            </a:r>
            <a:r>
              <a:rPr lang="cs-CZ" dirty="0" err="1"/>
              <a:t>Bauakdemie</a:t>
            </a:r>
            <a:r>
              <a:rPr lang="cs-CZ" dirty="0"/>
              <a:t> Kodaň</a:t>
            </a:r>
          </a:p>
          <a:p>
            <a:r>
              <a:rPr lang="cs-CZ" dirty="0"/>
              <a:t>1838 cesta Německo (Berlín, Drážďany, Mnichov), Benátky a do Atén za bratrem</a:t>
            </a:r>
          </a:p>
          <a:p>
            <a:r>
              <a:rPr lang="cs-CZ"/>
              <a:t>1846 u Förstera</a:t>
            </a:r>
            <a:r>
              <a:rPr lang="cs-CZ" dirty="0"/>
              <a:t> ve Vídni</a:t>
            </a:r>
          </a:p>
          <a:p>
            <a:r>
              <a:rPr lang="cs-CZ" dirty="0"/>
              <a:t>1850 sňatek s </a:t>
            </a:r>
            <a:r>
              <a:rPr lang="cs-CZ" dirty="0" err="1"/>
              <a:t>Försterovou</a:t>
            </a:r>
            <a:r>
              <a:rPr lang="cs-CZ" dirty="0"/>
              <a:t> dcerou, konflikty</a:t>
            </a:r>
          </a:p>
          <a:p>
            <a:r>
              <a:rPr lang="cs-CZ" dirty="0"/>
              <a:t>1852 rozchod s </a:t>
            </a:r>
            <a:r>
              <a:rPr lang="cs-CZ" dirty="0" err="1"/>
              <a:t>Försterem</a:t>
            </a:r>
            <a:endParaRPr lang="cs-CZ" dirty="0"/>
          </a:p>
          <a:p>
            <a:r>
              <a:rPr lang="cs-CZ" dirty="0"/>
              <a:t>1868-1883 profesor na akademii</a:t>
            </a:r>
          </a:p>
          <a:p>
            <a:r>
              <a:rPr lang="cs-CZ" dirty="0"/>
              <a:t>Od 1884 svobodný pán von </a:t>
            </a:r>
            <a:r>
              <a:rPr lang="cs-CZ" dirty="0" err="1"/>
              <a:t>Hansen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013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Kežmarok, evangelický kostel, 1873-90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ttps://upload.wikimedia.org/wikipedia/commons/0/0e/Kezmarok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360"/>
            <a:ext cx="7382107" cy="503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47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21EBBE-6169-0FD3-A350-F6570E18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Zámek </a:t>
            </a:r>
            <a:r>
              <a:rPr lang="cs-CZ" dirty="0" err="1"/>
              <a:t>Hernstein</a:t>
            </a:r>
            <a:r>
              <a:rPr lang="cs-CZ" dirty="0"/>
              <a:t>, 1856-80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B10A36-0FCE-0A0D-42F4-65422FBD97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9" y="1700956"/>
            <a:ext cx="6646471" cy="44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A1ED6C7-E5F9-AC9C-C43E-222B5906517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92" y="-474712"/>
            <a:ext cx="5007008" cy="751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49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6A4A4A-3D36-3771-2DF5-2159C5F21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D63408E-B288-DBAD-1240-ED01B36482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900"/>
            <a:ext cx="12192000" cy="91440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3E4975-6B28-68E0-A107-F99D500DC6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92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31775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Nemocnice u sv. Anny s kaplí, 1865-68</a:t>
            </a:r>
          </a:p>
        </p:txBody>
      </p:sp>
      <p:pic>
        <p:nvPicPr>
          <p:cNvPr id="8" name="Zástupný obsah 7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EFCFC2C2-0087-8B4B-C721-3FE7F8A654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7" t="9701" r="19210" b="3364"/>
          <a:stretch/>
        </p:blipFill>
        <p:spPr>
          <a:xfrm>
            <a:off x="219741" y="707992"/>
            <a:ext cx="3262965" cy="3378467"/>
          </a:xfrm>
        </p:spPr>
      </p:pic>
      <p:pic>
        <p:nvPicPr>
          <p:cNvPr id="10" name="Zástupný obsah 9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4BC0444D-65C2-7B3C-65F3-660D69649C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4923" r="14040" b="8793"/>
          <a:stretch/>
        </p:blipFill>
        <p:spPr>
          <a:xfrm>
            <a:off x="3702447" y="707991"/>
            <a:ext cx="4310835" cy="3378467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26C091D-3054-D6DC-BAB5-001165B803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3" y="0"/>
            <a:ext cx="3894667" cy="2921000"/>
          </a:xfrm>
          <a:prstGeom prst="rect">
            <a:avLst/>
          </a:prstGeom>
        </p:spPr>
      </p:pic>
      <p:pic>
        <p:nvPicPr>
          <p:cNvPr id="14" name="Obrázek 13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77BFE7F4-6104-4587-DA26-F9D6C707CF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694" y="3152775"/>
            <a:ext cx="4062761" cy="304707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C303D1F-246B-CD69-5869-7A5E4ABC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" t="49263" r="9277" b="19921"/>
          <a:stretch/>
        </p:blipFill>
        <p:spPr>
          <a:xfrm>
            <a:off x="219741" y="4251557"/>
            <a:ext cx="7813094" cy="211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1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80" y="0"/>
            <a:ext cx="8193505" cy="60412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216" y="-137653"/>
            <a:ext cx="7155495" cy="61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82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095" y="3692106"/>
            <a:ext cx="9503605" cy="35439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F945B7-CCF9-A1B0-72C7-7CB1F6DAD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95" y="0"/>
            <a:ext cx="5717894" cy="369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5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2DCBA2C-82EE-D81E-6075-34C66B81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Architektonická ozdoba - 120 let stará !!! - Starožitnosti">
            <a:extLst>
              <a:ext uri="{FF2B5EF4-FFF2-40B4-BE49-F238E27FC236}">
                <a16:creationId xmlns:a16="http://schemas.microsoft.com/office/drawing/2014/main" id="{BA6ED744-A81D-0DBE-CDCA-B2DF19B5CF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07467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rchitektonická ozdoba - 120 let stará !!! - Starožitnosti">
            <a:extLst>
              <a:ext uri="{FF2B5EF4-FFF2-40B4-BE49-F238E27FC236}">
                <a16:creationId xmlns:a16="http://schemas.microsoft.com/office/drawing/2014/main" id="{62B9955B-4181-5896-59F6-D0D4DA206C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7400"/>
            <a:ext cx="4707467" cy="353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8EAA80-9BF2-8883-004A-04C135A1B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37" y="868236"/>
            <a:ext cx="7322297" cy="47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72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live.staticflickr.com/7818/46928047842_375bb5f36e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0" y="-1017396"/>
            <a:ext cx="12082290" cy="925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47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C72ED0-EC7E-7660-82CC-1EF27F88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0E5A12-C0FA-53C0-11CA-E9552904C5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E22C42C-EF77-94DF-D0C5-3C654E5CE18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6645"/>
            <a:ext cx="8382698" cy="130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69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E2A8E-A3F2-0A4C-6B90-8367A4899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Evangelická škola, 1859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342A04-3392-C16A-30C3-19C9EA725D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B3BA996-3B62-BE02-64BF-0381595E54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427646"/>
            <a:ext cx="9744307" cy="527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1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6787D-F7DF-4CD7-989B-1FEDA441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" y="1"/>
            <a:ext cx="11859136" cy="1706136"/>
          </a:xfrm>
        </p:spPr>
        <p:txBody>
          <a:bodyPr>
            <a:normAutofit fontScale="90000"/>
          </a:bodyPr>
          <a:lstStyle/>
          <a:p>
            <a:r>
              <a:rPr lang="cs-CZ" dirty="0"/>
              <a:t>Karl F. </a:t>
            </a:r>
            <a:r>
              <a:rPr lang="cs-CZ" dirty="0" err="1"/>
              <a:t>Schinkel</a:t>
            </a:r>
            <a:br>
              <a:rPr lang="cs-CZ" dirty="0"/>
            </a:br>
            <a:r>
              <a:rPr lang="cs-CZ" dirty="0"/>
              <a:t>Berlín divadlo, 1818-1821</a:t>
            </a:r>
            <a:br>
              <a:rPr lang="cs-CZ" dirty="0"/>
            </a:br>
            <a:r>
              <a:rPr lang="cs-CZ" dirty="0" err="1"/>
              <a:t>Altes</a:t>
            </a:r>
            <a:r>
              <a:rPr lang="cs-CZ" dirty="0"/>
              <a:t> Museum, 1823-1830</a:t>
            </a:r>
          </a:p>
        </p:txBody>
      </p:sp>
      <p:pic>
        <p:nvPicPr>
          <p:cNvPr id="8196" name="Picture 4" descr="History of the Konzerthaus Berlin up to 1945 — Google Arts &amp; Culture">
            <a:extLst>
              <a:ext uri="{FF2B5EF4-FFF2-40B4-BE49-F238E27FC236}">
                <a16:creationId xmlns:a16="http://schemas.microsoft.com/office/drawing/2014/main" id="{09DA0D92-2AD2-486B-AF43-65FAA718AB9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2497873"/>
            <a:ext cx="5836595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9/9c/Thiele%2C_Friedrich_-_Altes_Museum.jpg">
            <a:extLst>
              <a:ext uri="{FF2B5EF4-FFF2-40B4-BE49-F238E27FC236}">
                <a16:creationId xmlns:a16="http://schemas.microsoft.com/office/drawing/2014/main" id="{87CC3D37-84F6-0FF8-51E8-25C4B4BBCD1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97873"/>
            <a:ext cx="5928994" cy="332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5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Musikverein</a:t>
            </a:r>
            <a:r>
              <a:rPr lang="cs-CZ" dirty="0"/>
              <a:t> 1863 a Burza 1868-77 </a:t>
            </a:r>
          </a:p>
        </p:txBody>
      </p:sp>
      <p:pic>
        <p:nvPicPr>
          <p:cNvPr id="7172" name="Picture 4" descr="https://upload.wikimedia.org/wikipedia/commons/5/59/Wien_-_B%C3%B6rsengeb%C3%A4ude_am_B%C3%B6rsenplatz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186" y="1463276"/>
            <a:ext cx="7118751" cy="452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 descr="Wien - Haus des Wiener Musikverein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4754" y="1463276"/>
            <a:ext cx="6477802" cy="44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88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A0A96-EC5A-0184-4F87-967AC4F1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58C21BDA-BC3E-3441-DBC9-CEE174C965F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5199" b="49167"/>
          <a:stretch/>
        </p:blipFill>
        <p:spPr bwMode="auto">
          <a:xfrm>
            <a:off x="-230456" y="223025"/>
            <a:ext cx="8189685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örsäle der Welt: Musikverein Wien - FIDELITY online">
            <a:extLst>
              <a:ext uri="{FF2B5EF4-FFF2-40B4-BE49-F238E27FC236}">
                <a16:creationId xmlns:a16="http://schemas.microsoft.com/office/drawing/2014/main" id="{82C78EC5-5BD1-0DC9-7E9D-5E07DC413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420" y="-84910"/>
            <a:ext cx="5155580" cy="38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9D225AC-0E96-1B6A-F207-54BA129869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5">
            <a:extLst>
              <a:ext uri="{FF2B5EF4-FFF2-40B4-BE49-F238E27FC236}">
                <a16:creationId xmlns:a16="http://schemas.microsoft.com/office/drawing/2014/main" id="{7C17B938-AC77-53BC-782F-ED2E479C4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635" y="3336180"/>
            <a:ext cx="4185424" cy="35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Parlament 1873-83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https://upload.wikimedia.org/wikipedia/commons/thumb/6/6b/Parlament-Aufnahme_Orthocopter.JPG/1024px-Parlament-Aufnahme_Orthocopt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0248"/>
            <a:ext cx="10375232" cy="75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06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https://upload.wikimedia.org/wikipedia/commons/c/cc/Wien_Parlament_um_19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521440" cy="85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10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67BCE1-5184-4F62-526C-CE1EC579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A3CD0C5-4591-8FB4-E1DC-AA52D59942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198" y="3312104"/>
            <a:ext cx="7950200" cy="530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E783AD19-3D7D-1DCF-5945-2B6EC9B5F3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628" t="13807" r="19853" b="12991"/>
          <a:stretch/>
        </p:blipFill>
        <p:spPr bwMode="auto">
          <a:xfrm>
            <a:off x="0" y="-92075"/>
            <a:ext cx="6692900" cy="447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Das Parlament an der Wiener Ringstraße - vienna-trips.at - Ausflug Wien  Urlaub">
            <a:extLst>
              <a:ext uri="{FF2B5EF4-FFF2-40B4-BE49-F238E27FC236}">
                <a16:creationId xmlns:a16="http://schemas.microsoft.com/office/drawing/2014/main" id="{412AA19B-B369-A38D-5184-016B077F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516" y="1027906"/>
            <a:ext cx="4893733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15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0243C7-DBBA-720B-AAEB-BD1621E41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8E88B74C-87D9-7A13-3FCE-2D434FAC2F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95200" cy="92964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E374AC-11A0-5B8D-409E-9B314C7798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09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F1AE7E-3684-8660-1D81-F7899FDC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budova&#10;&#10;Popis byl vytvořen automaticky">
            <a:extLst>
              <a:ext uri="{FF2B5EF4-FFF2-40B4-BE49-F238E27FC236}">
                <a16:creationId xmlns:a16="http://schemas.microsoft.com/office/drawing/2014/main" id="{3D887782-6933-E451-7771-AC5A4CD1A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65125"/>
            <a:ext cx="10287000" cy="6328244"/>
          </a:xfrm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4109FA8F-6E44-B701-0B62-785354A085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267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Alois </a:t>
            </a:r>
            <a:r>
              <a:rPr lang="cs-CZ" dirty="0" err="1"/>
              <a:t>Prastorfer</a:t>
            </a:r>
            <a:r>
              <a:rPr lang="cs-CZ" dirty="0"/>
              <a:t> 1846-1910</a:t>
            </a:r>
            <a:br>
              <a:rPr lang="cs-CZ" dirty="0"/>
            </a:br>
            <a:r>
              <a:rPr lang="cs-CZ" dirty="0"/>
              <a:t>Vrátnice hřbitova, Brno 1881-1883</a:t>
            </a:r>
          </a:p>
        </p:txBody>
      </p:sp>
      <p:pic>
        <p:nvPicPr>
          <p:cNvPr id="13314" name="Picture 2" descr="https://iispp.npu.cz/mis_public/preview.htm?id=8796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53406"/>
            <a:ext cx="7620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3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117" y="365125"/>
            <a:ext cx="11197683" cy="1753607"/>
          </a:xfrm>
        </p:spPr>
        <p:txBody>
          <a:bodyPr>
            <a:normAutofit fontScale="90000"/>
          </a:bodyPr>
          <a:lstStyle/>
          <a:p>
            <a:r>
              <a:rPr lang="cs-CZ" dirty="0"/>
              <a:t>Dům sochaře </a:t>
            </a:r>
            <a:br>
              <a:rPr lang="cs-CZ" dirty="0"/>
            </a:br>
            <a:r>
              <a:rPr lang="cs-CZ" dirty="0"/>
              <a:t>Johanna </a:t>
            </a:r>
            <a:r>
              <a:rPr lang="cs-CZ" dirty="0" err="1"/>
              <a:t>Tomoly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1885</a:t>
            </a:r>
          </a:p>
        </p:txBody>
      </p:sp>
      <p:pic>
        <p:nvPicPr>
          <p:cNvPr id="14338" name="Picture 2" descr="http://www.slavnevily.cz/data/22/108/brno-tomola_retu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58" y="-118678"/>
            <a:ext cx="5581342" cy="697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3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Dům Červeného krize 1884-86</a:t>
            </a:r>
          </a:p>
        </p:txBody>
      </p:sp>
      <p:pic>
        <p:nvPicPr>
          <p:cNvPr id="15366" name="Picture 6" descr="https://scontent.fprg4-1.fna.fbcdn.net/v/t1.0-9/15032715_1284165114939994_6625740844645680385_n.jpg?_nc_cat=105&amp;ccb=2&amp;_nc_sid=9267fe&amp;_nc_ohc=yhreHzWf6FMAX-goXeV&amp;_nc_ht=scontent.fprg4-1.fna&amp;oh=7af3faf4b596423bf02a12ac288eacf1&amp;oe=5FD2475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9422331" cy="600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08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00361"/>
            <a:ext cx="10515600" cy="1791049"/>
          </a:xfrm>
        </p:spPr>
        <p:txBody>
          <a:bodyPr>
            <a:normAutofit fontScale="90000"/>
          </a:bodyPr>
          <a:lstStyle/>
          <a:p>
            <a:r>
              <a:rPr lang="cs-CZ" dirty="0"/>
              <a:t>Leo von </a:t>
            </a:r>
            <a:r>
              <a:rPr lang="cs-CZ" dirty="0" err="1"/>
              <a:t>Klenze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Valhala u Řezna, 1841</a:t>
            </a:r>
            <a:br>
              <a:rPr lang="cs-CZ" dirty="0"/>
            </a:br>
            <a:r>
              <a:rPr lang="cs-CZ" dirty="0" err="1"/>
              <a:t>Propylaje</a:t>
            </a:r>
            <a:r>
              <a:rPr lang="cs-CZ" dirty="0"/>
              <a:t> Mnichov 1846-62</a:t>
            </a:r>
          </a:p>
        </p:txBody>
      </p:sp>
      <p:pic>
        <p:nvPicPr>
          <p:cNvPr id="2050" name="Picture 2" descr="https://upload.wikimedia.org/wikipedia/commons/thumb/1/1e/Walhalla_-_Donaustauf_-_2015.jpg/1280px-Walhalla_-_Donaustauf_-_20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52445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c/ce/Propylaeen_Muenche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35" y="1690688"/>
            <a:ext cx="6725265" cy="438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402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Vojtěch </a:t>
            </a:r>
            <a:r>
              <a:rPr lang="cs-CZ" sz="3600" dirty="0" err="1"/>
              <a:t>Dvořak</a:t>
            </a:r>
            <a:r>
              <a:rPr lang="cs-CZ" sz="3600" dirty="0"/>
              <a:t> 1852-1925 a Karel </a:t>
            </a:r>
            <a:r>
              <a:rPr lang="cs-CZ" sz="3600" dirty="0" err="1"/>
              <a:t>Welzl</a:t>
            </a:r>
            <a:r>
              <a:rPr lang="cs-CZ" sz="3600" dirty="0"/>
              <a:t> (1854-1918)</a:t>
            </a:r>
            <a:br>
              <a:rPr lang="cs-CZ" sz="3600" dirty="0"/>
            </a:br>
            <a:r>
              <a:rPr lang="cs-CZ" sz="3600" dirty="0"/>
              <a:t>Průmyslová škola, 1899–1901</a:t>
            </a:r>
          </a:p>
        </p:txBody>
      </p:sp>
      <p:pic>
        <p:nvPicPr>
          <p:cNvPr id="4" name="Picture 2" descr="High School of Industry Brno 2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1570555"/>
            <a:ext cx="10011937" cy="571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7770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Besední dům Jihlava, 1892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351" y="1231727"/>
            <a:ext cx="6736984" cy="57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99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0177"/>
            <a:ext cx="10460013" cy="782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35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86DD-7C4C-B480-2DEF-4B21447C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Jan Koula – Sokolovna Český Brod, 1884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97C386-0015-A0DB-B948-A8F98BD78A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1" y="1535694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1E492E2-6384-A117-4CDC-D8C83464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70" y="1535694"/>
            <a:ext cx="4963686" cy="330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79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46B2B1-84CA-BE71-D105-EDD84E75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Karel </a:t>
            </a:r>
            <a:r>
              <a:rPr lang="cs-CZ" sz="3600" dirty="0" err="1"/>
              <a:t>Welzl</a:t>
            </a:r>
            <a:r>
              <a:rPr lang="cs-CZ" sz="3600" dirty="0"/>
              <a:t>, Kostel sv. Rodiny, 1902</a:t>
            </a:r>
          </a:p>
        </p:txBody>
      </p:sp>
      <p:pic>
        <p:nvPicPr>
          <p:cNvPr id="7170" name="Picture 2" descr="Kostel před Druhou světovou válkou">
            <a:extLst>
              <a:ext uri="{FF2B5EF4-FFF2-40B4-BE49-F238E27FC236}">
                <a16:creationId xmlns:a16="http://schemas.microsoft.com/office/drawing/2014/main" id="{901381FB-DF45-43C7-0303-2B063AE96E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586"/>
            <a:ext cx="3719945" cy="518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ational Observatory of Athens">
            <a:extLst>
              <a:ext uri="{FF2B5EF4-FFF2-40B4-BE49-F238E27FC236}">
                <a16:creationId xmlns:a16="http://schemas.microsoft.com/office/drawing/2014/main" id="{CE6BB2FE-A501-A20B-919B-23D3F503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920" y="1406410"/>
            <a:ext cx="3549961" cy="25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evang-friedhof.at/matzleinsdorf/wp-content/uploads/2017/12/cropped-Evang._Pfarrkirche_A.B._Christuskirche_Juni_2013.jpg">
            <a:extLst>
              <a:ext uri="{FF2B5EF4-FFF2-40B4-BE49-F238E27FC236}">
                <a16:creationId xmlns:a16="http://schemas.microsoft.com/office/drawing/2014/main" id="{46375AFA-5A97-B672-7CEE-8A662803E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45" r="39991" b="-1"/>
          <a:stretch/>
        </p:blipFill>
        <p:spPr bwMode="auto">
          <a:xfrm>
            <a:off x="7579343" y="599579"/>
            <a:ext cx="2311692" cy="333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5A7B5C7-B02A-288F-F24A-4822320D8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4" t="6848" r="17208"/>
          <a:stretch/>
        </p:blipFill>
        <p:spPr bwMode="auto">
          <a:xfrm>
            <a:off x="4484444" y="4016605"/>
            <a:ext cx="2885215" cy="25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9B325E-51C0-6705-3A00-9FA321E50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71" t="22927" r="26464" b="14935"/>
          <a:stretch/>
        </p:blipFill>
        <p:spPr>
          <a:xfrm>
            <a:off x="10009463" y="599578"/>
            <a:ext cx="2182537" cy="3336179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7B3212C-B91D-C3BB-9D86-B5019E29D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19" y="4016605"/>
            <a:ext cx="1891632" cy="284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42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Hvězdárna, Atény, 1842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25B99A-7C33-631F-3118-B93F915AE4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DA5F3EB-1739-B643-284B-1AA82F11F8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1 Classification of Plan Typologies according to Jean-Nicolas-Louis Durand's Précis, 1805 (Jean-Nicolas-Louis Durand, Précis des leçons d'architectures données à l'École Polytechnique, Paris 1805, p. 129) ">
            <a:extLst>
              <a:ext uri="{FF2B5EF4-FFF2-40B4-BE49-F238E27FC236}">
                <a16:creationId xmlns:a16="http://schemas.microsoft.com/office/drawing/2014/main" id="{5D8B994B-2E54-DBB1-030D-C6728AEB8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74246"/>
            <a:ext cx="5181600" cy="30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ational Observatory of Athens">
            <a:extLst>
              <a:ext uri="{FF2B5EF4-FFF2-40B4-BE49-F238E27FC236}">
                <a16:creationId xmlns:a16="http://schemas.microsoft.com/office/drawing/2014/main" id="{EA402227-A377-0722-DF48-F5CBA0D2C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765946"/>
            <a:ext cx="5456282" cy="388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9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Nemocnice, </a:t>
            </a:r>
            <a:r>
              <a:rPr lang="cs-CZ" dirty="0" err="1"/>
              <a:t>Patras</a:t>
            </a:r>
            <a:r>
              <a:rPr lang="cs-CZ" dirty="0"/>
              <a:t>, 1857</a:t>
            </a:r>
          </a:p>
        </p:txBody>
      </p:sp>
      <p:pic>
        <p:nvPicPr>
          <p:cNvPr id="3074" name="Picture 2" descr="https://www.archaeology.wiki/wp-content/uploads/2016/04/Moutzali_Patra_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510992"/>
            <a:ext cx="8345129" cy="50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76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83" y="0"/>
            <a:ext cx="10515600" cy="1325563"/>
          </a:xfrm>
        </p:spPr>
        <p:txBody>
          <a:bodyPr/>
          <a:lstStyle/>
          <a:p>
            <a:r>
              <a:rPr lang="cs-CZ" dirty="0"/>
              <a:t>Akademie, Atény, 1856-1875 </a:t>
            </a:r>
          </a:p>
        </p:txBody>
      </p:sp>
      <p:pic>
        <p:nvPicPr>
          <p:cNvPr id="3" name="Picture 2" descr="https://viagallica.com/grece/img/ville_lindos_-_acropole_020_(essai_reconstitution).jpg">
            <a:extLst>
              <a:ext uri="{FF2B5EF4-FFF2-40B4-BE49-F238E27FC236}">
                <a16:creationId xmlns:a16="http://schemas.microsoft.com/office/drawing/2014/main" id="{7CDC8A09-0478-809D-A6E9-6238DECEB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27" y="4638095"/>
            <a:ext cx="4837573" cy="23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0590A6E-02D3-F73E-E0FE-3BB78605B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7" t="20435" r="2772" b="24714"/>
          <a:stretch/>
        </p:blipFill>
        <p:spPr>
          <a:xfrm rot="5400000">
            <a:off x="7439506" y="1245492"/>
            <a:ext cx="4322613" cy="2018172"/>
          </a:xfrm>
          <a:prstGeom prst="rect">
            <a:avLst/>
          </a:prstGeom>
        </p:spPr>
      </p:pic>
      <p:pic>
        <p:nvPicPr>
          <p:cNvPr id="6" name="Picture 6" descr="https://upload.wikimedia.org/wikipedia/commons/thumb/8/82/Athens_academy.jpg/1280px-Athens_academy.jpg">
            <a:extLst>
              <a:ext uri="{FF2B5EF4-FFF2-40B4-BE49-F238E27FC236}">
                <a16:creationId xmlns:a16="http://schemas.microsoft.com/office/drawing/2014/main" id="{D0937683-DE8C-185E-EF55-45E34008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" y="1286609"/>
            <a:ext cx="8326595" cy="595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62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09DBA-43DC-DD49-974A-C81B853A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56" y="-104775"/>
            <a:ext cx="10515600" cy="1325563"/>
          </a:xfrm>
        </p:spPr>
        <p:txBody>
          <a:bodyPr/>
          <a:lstStyle/>
          <a:p>
            <a:r>
              <a:rPr lang="cs-CZ" dirty="0"/>
              <a:t>Vojenské muzeum 1850-57 </a:t>
            </a:r>
            <a:br>
              <a:rPr lang="cs-CZ" dirty="0"/>
            </a:br>
            <a:r>
              <a:rPr lang="cs-CZ" dirty="0"/>
              <a:t>v Arsenalu</a:t>
            </a:r>
          </a:p>
        </p:txBody>
      </p:sp>
      <p:pic>
        <p:nvPicPr>
          <p:cNvPr id="3074" name="Picture 2" descr="Startseite - Heeresgeschichtliches Museum">
            <a:extLst>
              <a:ext uri="{FF2B5EF4-FFF2-40B4-BE49-F238E27FC236}">
                <a16:creationId xmlns:a16="http://schemas.microsoft.com/office/drawing/2014/main" id="{DA570F4B-433D-9CA3-0CB6-4CAB8B4B38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1" y="1339978"/>
            <a:ext cx="6117092" cy="32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all of Fame - Main building - Locations - Museum - Heeresgeschichtliches  Museum">
            <a:extLst>
              <a:ext uri="{FF2B5EF4-FFF2-40B4-BE49-F238E27FC236}">
                <a16:creationId xmlns:a16="http://schemas.microsoft.com/office/drawing/2014/main" id="{02F5F531-E875-3C57-945D-A48C67902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97" y="151606"/>
            <a:ext cx="5655503" cy="439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en - Heeresgeschichtliches Museum">
            <a:extLst>
              <a:ext uri="{FF2B5EF4-FFF2-40B4-BE49-F238E27FC236}">
                <a16:creationId xmlns:a16="http://schemas.microsoft.com/office/drawing/2014/main" id="{068FE0BF-1179-E3D3-D3C7-343B4D905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585069"/>
            <a:ext cx="3249612" cy="22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BD58B9-7624-6151-EAD8-7EB2CC2A1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46667" r="4306" b="24630"/>
          <a:stretch/>
        </p:blipFill>
        <p:spPr>
          <a:xfrm>
            <a:off x="12700" y="4737894"/>
            <a:ext cx="77597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17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Řecký kostel ve Vídni, 1856-60</a:t>
            </a:r>
            <a:br>
              <a:rPr lang="cs-CZ" dirty="0"/>
            </a:br>
            <a:r>
              <a:rPr lang="cs-CZ" dirty="0"/>
              <a:t>Hřbitovní evangelický kostel Vídeň, 1857-58</a:t>
            </a:r>
          </a:p>
        </p:txBody>
      </p:sp>
      <p:pic>
        <p:nvPicPr>
          <p:cNvPr id="5122" name="Picture 2" descr="https://upload.wikimedia.org/wikipedia/commons/thumb/2/22/Griechisch_orthodoxe_Kathedrale%2C_Wien.jpg/1024px-Griechisch_orthodoxe_Kathedrale%2C_Wie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922" y="1690688"/>
            <a:ext cx="5760078" cy="490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evang-friedhof.at/matzleinsdorf/wp-content/uploads/2017/12/cropped-Evang._Pfarrkirche_A.B._Christuskirche_Juni_201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45" r="39991" b="-1"/>
          <a:stretch/>
        </p:blipFill>
        <p:spPr bwMode="auto">
          <a:xfrm>
            <a:off x="6229964" y="1690688"/>
            <a:ext cx="3411794" cy="492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4AFB4B4-3564-39B0-7846-626C6B023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21359" r="24653" b="15431"/>
          <a:stretch/>
        </p:blipFill>
        <p:spPr>
          <a:xfrm rot="5400000">
            <a:off x="9642157" y="3379347"/>
            <a:ext cx="2697654" cy="244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89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Dům válečných invalidů, Lvov, 1854-63</a:t>
            </a:r>
          </a:p>
        </p:txBody>
      </p:sp>
      <p:pic>
        <p:nvPicPr>
          <p:cNvPr id="4098" name="Picture 2" descr="https://upload.wikimedia.org/wikipedia/commons/8/8c/Kleparivska_street%2C_Lviv_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9"/>
          <a:stretch/>
        </p:blipFill>
        <p:spPr bwMode="auto">
          <a:xfrm>
            <a:off x="838199" y="1527717"/>
            <a:ext cx="9764790" cy="615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814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210</Words>
  <Application>Microsoft Office PowerPoint</Application>
  <PresentationFormat>Širokoúhlá obrazovka</PresentationFormat>
  <Paragraphs>29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Motiv Office</vt:lpstr>
      <vt:lpstr>Theophil Hansen (1813 Kodaň – 1891 Vídeň)</vt:lpstr>
      <vt:lpstr>Karl F. Schinkel Berlín divadlo, 1818-1821 Altes Museum, 1823-1830</vt:lpstr>
      <vt:lpstr>Leo von Klenze  Valhala u Řezna, 1841 Propylaje Mnichov 1846-62</vt:lpstr>
      <vt:lpstr>Hvězdárna, Atény, 1842 </vt:lpstr>
      <vt:lpstr>Nemocnice, Patras, 1857</vt:lpstr>
      <vt:lpstr>Akademie, Atény, 1856-1875 </vt:lpstr>
      <vt:lpstr>Vojenské muzeum 1850-57  v Arsenalu</vt:lpstr>
      <vt:lpstr>Řecký kostel ve Vídni, 1856-60 Hřbitovní evangelický kostel Vídeň, 1857-58</vt:lpstr>
      <vt:lpstr>Dům válečných invalidů, Lvov, 1854-63</vt:lpstr>
      <vt:lpstr>Kežmarok, evangelický kostel, 1873-90</vt:lpstr>
      <vt:lpstr>Zámek Hernstein, 1856-80</vt:lpstr>
      <vt:lpstr>Prezentace aplikace PowerPoint</vt:lpstr>
      <vt:lpstr>Nemocnice u sv. Anny s kaplí, 1865-68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Evangelická škola, 1859</vt:lpstr>
      <vt:lpstr>Musikverein 1863 a Burza 1868-77 </vt:lpstr>
      <vt:lpstr>Prezentace aplikace PowerPoint</vt:lpstr>
      <vt:lpstr>Parlament 1873-83</vt:lpstr>
      <vt:lpstr>Prezentace aplikace PowerPoint</vt:lpstr>
      <vt:lpstr>Prezentace aplikace PowerPoint</vt:lpstr>
      <vt:lpstr>Prezentace aplikace PowerPoint</vt:lpstr>
      <vt:lpstr>Prezentace aplikace PowerPoint</vt:lpstr>
      <vt:lpstr>Alois Prastorfer 1846-1910 Vrátnice hřbitova, Brno 1881-1883</vt:lpstr>
      <vt:lpstr>Dům sochaře  Johanna Tomoly,  1885</vt:lpstr>
      <vt:lpstr>Dům Červeného krize 1884-86</vt:lpstr>
      <vt:lpstr>Vojtěch Dvořak 1852-1925 a Karel Welzl (1854-1918) Průmyslová škola, 1899–1901</vt:lpstr>
      <vt:lpstr>Besední dům Jihlava, 1892</vt:lpstr>
      <vt:lpstr>Prezentace aplikace PowerPoint</vt:lpstr>
      <vt:lpstr>Jan Koula – Sokolovna Český Brod, 1884</vt:lpstr>
      <vt:lpstr>Karel Welzl, Kostel sv. Rodiny, 1902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Windows User</dc:creator>
  <cp:lastModifiedBy>Jan Galeta</cp:lastModifiedBy>
  <cp:revision>18</cp:revision>
  <dcterms:created xsi:type="dcterms:W3CDTF">2020-11-11T11:39:04Z</dcterms:created>
  <dcterms:modified xsi:type="dcterms:W3CDTF">2023-03-07T14:46:18Z</dcterms:modified>
</cp:coreProperties>
</file>