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7" r:id="rId2"/>
    <p:sldId id="259" r:id="rId3"/>
    <p:sldId id="264" r:id="rId4"/>
    <p:sldId id="265" r:id="rId5"/>
    <p:sldId id="266" r:id="rId6"/>
    <p:sldId id="258" r:id="rId7"/>
    <p:sldId id="269" r:id="rId8"/>
    <p:sldId id="295" r:id="rId9"/>
    <p:sldId id="263" r:id="rId10"/>
    <p:sldId id="268" r:id="rId11"/>
    <p:sldId id="270" r:id="rId12"/>
    <p:sldId id="271" r:id="rId13"/>
    <p:sldId id="272" r:id="rId14"/>
    <p:sldId id="273" r:id="rId15"/>
    <p:sldId id="275" r:id="rId16"/>
    <p:sldId id="276" r:id="rId17"/>
    <p:sldId id="291" r:id="rId18"/>
    <p:sldId id="277" r:id="rId19"/>
    <p:sldId id="278" r:id="rId20"/>
    <p:sldId id="279" r:id="rId21"/>
    <p:sldId id="292" r:id="rId22"/>
    <p:sldId id="293" r:id="rId23"/>
    <p:sldId id="280" r:id="rId24"/>
    <p:sldId id="296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948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B10AC-BD52-4576-B1A6-615339A8B32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6B03B-4E1A-41D6-8C50-92B4A0797F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878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99EBA95-4371-4B17-BAFF-EF7B1152788E}" type="slidenum">
              <a:t>2</a:t>
            </a:fld>
            <a:endParaRPr lang="zxx-none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253301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EDC1FB8-F9A4-4110-B60E-74730FE1C10B}" type="slidenum">
              <a:t>6</a:t>
            </a:fld>
            <a:endParaRPr lang="zxx-none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xx-none"/>
          </a:p>
        </p:txBody>
      </p:sp>
    </p:spTree>
    <p:extLst>
      <p:ext uri="{BB962C8B-B14F-4D97-AF65-F5344CB8AC3E}">
        <p14:creationId xmlns:p14="http://schemas.microsoft.com/office/powerpoint/2010/main" val="324415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02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96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48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75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95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15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21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18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2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961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29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62F5-2599-475F-9313-D066C92E9AE6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AC9EE-9894-42ED-B16C-B539E93345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14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24AA217-A592-D5EC-E5BF-6589D64E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81" y="415858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DEF032-0C6B-B695-A860-6B5A4B46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274" y="369753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Friedrich von Schmidt 1825-1891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22A76-3DF7-57D5-0A5E-5768248C69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7A367C-558B-53C7-8006-A9D466AC9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34455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Narozen ve </a:t>
            </a:r>
            <a:r>
              <a:rPr lang="cs-CZ" dirty="0" err="1"/>
              <a:t>Würtembersku</a:t>
            </a:r>
            <a:endParaRPr lang="cs-CZ" dirty="0"/>
          </a:p>
          <a:p>
            <a:r>
              <a:rPr lang="cs-CZ" dirty="0"/>
              <a:t>Průmyslová škola Stuttgart</a:t>
            </a:r>
          </a:p>
          <a:p>
            <a:r>
              <a:rPr lang="cs-CZ" dirty="0"/>
              <a:t>1843- 1848 vyučen kameníkem</a:t>
            </a:r>
          </a:p>
          <a:p>
            <a:r>
              <a:rPr lang="cs-CZ" dirty="0"/>
              <a:t>1848-54 – předák na </a:t>
            </a:r>
            <a:r>
              <a:rPr lang="cs-CZ" dirty="0" err="1"/>
              <a:t>kolínké</a:t>
            </a:r>
            <a:r>
              <a:rPr lang="cs-CZ" dirty="0"/>
              <a:t> katedrále</a:t>
            </a:r>
          </a:p>
          <a:p>
            <a:r>
              <a:rPr lang="cs-CZ" dirty="0"/>
              <a:t> 1856 stavitelské zkoušky v </a:t>
            </a:r>
            <a:r>
              <a:rPr lang="cs-CZ" dirty="0" err="1"/>
              <a:t>berlíně</a:t>
            </a:r>
            <a:endParaRPr lang="cs-CZ" dirty="0"/>
          </a:p>
          <a:p>
            <a:r>
              <a:rPr lang="cs-CZ" dirty="0"/>
              <a:t>1858-59 – akademie v Miláně</a:t>
            </a:r>
          </a:p>
          <a:p>
            <a:r>
              <a:rPr lang="cs-CZ" dirty="0"/>
              <a:t>1859-91 </a:t>
            </a:r>
            <a:r>
              <a:rPr lang="cs-CZ" dirty="0" err="1"/>
              <a:t>akadmeie</a:t>
            </a:r>
            <a:r>
              <a:rPr lang="cs-CZ" dirty="0"/>
              <a:t> ve Vídni</a:t>
            </a:r>
          </a:p>
          <a:p>
            <a:r>
              <a:rPr lang="cs-CZ" dirty="0"/>
              <a:t>1863-91 </a:t>
            </a:r>
            <a:r>
              <a:rPr lang="cs-CZ" dirty="0" err="1"/>
              <a:t>Dombaumeister</a:t>
            </a:r>
            <a:r>
              <a:rPr lang="cs-CZ" dirty="0"/>
              <a:t> u sv. </a:t>
            </a:r>
            <a:r>
              <a:rPr lang="cs-CZ" dirty="0" err="1"/>
              <a:t>Stěpána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941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7100" y="914400"/>
            <a:ext cx="10515600" cy="1325563"/>
          </a:xfrm>
        </p:spPr>
        <p:txBody>
          <a:bodyPr/>
          <a:lstStyle/>
          <a:p>
            <a:r>
              <a:rPr lang="cs-CZ" dirty="0"/>
              <a:t>Brno, </a:t>
            </a:r>
            <a:r>
              <a:rPr lang="en-US" dirty="0"/>
              <a:t>August Kirstein</a:t>
            </a:r>
            <a:r>
              <a:rPr lang="cs-CZ" dirty="0"/>
              <a:t>, 1905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" y="2411412"/>
            <a:ext cx="4305576" cy="7133195"/>
          </a:xfrm>
        </p:spPr>
      </p:pic>
      <p:pic>
        <p:nvPicPr>
          <p:cNvPr id="5122" name="Picture 2" descr="https://www.kudyznudy.cz/files/b3/b351a0dd-8186-4658-b79a-33b73238a479.jpg?v=2020082601253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19793"/>
          <a:stretch/>
        </p:blipFill>
        <p:spPr bwMode="auto">
          <a:xfrm>
            <a:off x="4842125" y="2411412"/>
            <a:ext cx="10035821" cy="53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7DE12F-6C0C-0D28-1453-F00E7E93E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20"/>
          <a:stretch/>
        </p:blipFill>
        <p:spPr bwMode="auto">
          <a:xfrm>
            <a:off x="-1143001" y="0"/>
            <a:ext cx="6772815" cy="26797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736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600" y="0"/>
            <a:ext cx="10515600" cy="1325563"/>
          </a:xfrm>
        </p:spPr>
        <p:txBody>
          <a:bodyPr/>
          <a:lstStyle/>
          <a:p>
            <a:r>
              <a:rPr lang="cs-CZ" dirty="0" err="1"/>
              <a:t>Krefeld</a:t>
            </a:r>
            <a:r>
              <a:rPr lang="cs-CZ" dirty="0"/>
              <a:t> , </a:t>
            </a:r>
            <a:r>
              <a:rPr lang="cs-CZ" dirty="0" err="1"/>
              <a:t>Quedlingburg</a:t>
            </a:r>
            <a:r>
              <a:rPr lang="cs-CZ" dirty="0"/>
              <a:t>, Vídeň 7, 50-60 léta</a:t>
            </a:r>
          </a:p>
        </p:txBody>
      </p:sp>
      <p:pic>
        <p:nvPicPr>
          <p:cNvPr id="7170" name="Picture 2" descr="https://upload.wikimedia.org/wikipedia/commons/a/a7/Krefeld_St._Stepha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174"/>
            <a:ext cx="3281737" cy="56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Quedlinburg Kirche Mathild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55" y="1249174"/>
            <a:ext cx="4205305" cy="56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d/d3/Wien_-_Lazaristenkirche_%28Kaiserstra%C3%9Fe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44" y="1249173"/>
            <a:ext cx="4049981" cy="572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99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/>
              <a:t>Hl. Marie </a:t>
            </a:r>
            <a:r>
              <a:rPr lang="cs-CZ" sz="3200" dirty="0" err="1"/>
              <a:t>vom</a:t>
            </a:r>
            <a:r>
              <a:rPr lang="cs-CZ" sz="3200" dirty="0"/>
              <a:t> </a:t>
            </a:r>
            <a:r>
              <a:rPr lang="cs-CZ" sz="3200" dirty="0" err="1"/>
              <a:t>Siege</a:t>
            </a:r>
            <a:r>
              <a:rPr lang="cs-CZ" sz="3200" dirty="0"/>
              <a:t>, Vídeň 1868-75 / Schwarzenberská hrobka Třeboň 1874-77</a:t>
            </a:r>
          </a:p>
        </p:txBody>
      </p:sp>
      <p:pic>
        <p:nvPicPr>
          <p:cNvPr id="8196" name="Picture 4" descr="https://upload.wikimedia.org/wikipedia/commons/thumb/3/31/Maria_vom_Siege_Wien.JPG/800px-Maria_vom_Siege_Wie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688422" cy="52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17102" r="9202" b="10214"/>
          <a:stretch/>
        </p:blipFill>
        <p:spPr>
          <a:xfrm>
            <a:off x="3367212" y="802563"/>
            <a:ext cx="2671281" cy="314389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5F823E2-66D8-A0DB-7D28-78A9EB76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18" y="4118378"/>
            <a:ext cx="4347094" cy="30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65A177-C93A-3BDD-0798-2D5F041E55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http://anno.onb.ac.at/cgi-content/annoshow-plus?call=bau|1892|0004|00000926||jpg||O|">
            <a:extLst>
              <a:ext uri="{FF2B5EF4-FFF2-40B4-BE49-F238E27FC236}">
                <a16:creationId xmlns:a16="http://schemas.microsoft.com/office/drawing/2014/main" id="{F2B3C77D-788D-0136-882D-C8E2D0852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8572" r="9428" b="46329"/>
          <a:stretch/>
        </p:blipFill>
        <p:spPr bwMode="auto">
          <a:xfrm>
            <a:off x="6096000" y="802563"/>
            <a:ext cx="5910812" cy="403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45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Hauerhaus, Friedrich-Schmidt-Ha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99066"/>
            <a:ext cx="5986684" cy="42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4" descr="https://upload.wikimedia.org/wikipedia/commons/0/06/Wien_-_Innere_Stadt_-_Bankgasse_3_-_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84" y="99066"/>
            <a:ext cx="4692613" cy="70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thumb/3/32/Croatian_Academy_of_Science_and_Arts.JPG/1024px-Croatian_Academy_of_Science_and_Art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b="14021"/>
          <a:stretch/>
        </p:blipFill>
        <p:spPr bwMode="auto">
          <a:xfrm>
            <a:off x="2819401" y="3365445"/>
            <a:ext cx="5791200" cy="38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59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Kolín 1847</a:t>
            </a:r>
          </a:p>
        </p:txBody>
      </p:sp>
      <p:pic>
        <p:nvPicPr>
          <p:cNvPr id="10242" name="Picture 2" descr="https://upload.wikimedia.org/wikipedia/commons/9/95/Haus-Erben-1847-49-Landsbergstr-K%C3%B6ln-Architekt-Friedrich-von-Schmid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99" y="1536576"/>
            <a:ext cx="4247508" cy="54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rheinische-geschichte.lvr.de/sites/default/files/external-resources/entity-resources/images/digicult-web-lvr/5/341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t="19486" r="-2163" b="31204"/>
          <a:stretch/>
        </p:blipFill>
        <p:spPr bwMode="auto">
          <a:xfrm>
            <a:off x="5424756" y="1690688"/>
            <a:ext cx="6041204" cy="46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05932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615" y="365125"/>
            <a:ext cx="13684468" cy="1325563"/>
          </a:xfrm>
        </p:spPr>
        <p:txBody>
          <a:bodyPr>
            <a:normAutofit/>
          </a:bodyPr>
          <a:lstStyle/>
          <a:p>
            <a:r>
              <a:rPr lang="cs-CZ" dirty="0"/>
              <a:t>Gymnázium 1863-65 / Dům smíření 1882-85</a:t>
            </a:r>
            <a:br>
              <a:rPr lang="cs-CZ" dirty="0"/>
            </a:br>
            <a:r>
              <a:rPr lang="cs-CZ" dirty="0"/>
              <a:t> </a:t>
            </a:r>
          </a:p>
        </p:txBody>
      </p:sp>
      <p:pic>
        <p:nvPicPr>
          <p:cNvPr id="11268" name="Picture 4" descr="https://upload.wikimedia.org/wikipedia/commons/thumb/f/f1/Beethovenplatz_1.jpg/1280px-Beethovenplatz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034" y="1825625"/>
            <a:ext cx="7460158" cy="49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thumb/0/06/Suehnhaus_nach1885.jpg/1024px-Suehnhaus_nach1885.jpg">
            <a:extLst>
              <a:ext uri="{FF2B5EF4-FFF2-40B4-BE49-F238E27FC236}">
                <a16:creationId xmlns:a16="http://schemas.microsoft.com/office/drawing/2014/main" id="{9C307CEB-DC84-AB68-E4FF-AEEBB58D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34" y="1272717"/>
            <a:ext cx="6975326" cy="552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6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4323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28D15-529A-90F9-980E-0983E8627B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Akademisches Gymnasium Vienna - Festsaal 01.jpg">
            <a:extLst>
              <a:ext uri="{FF2B5EF4-FFF2-40B4-BE49-F238E27FC236}">
                <a16:creationId xmlns:a16="http://schemas.microsoft.com/office/drawing/2014/main" id="{98B93D88-85DF-670B-84A7-75680AFC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49" y="1"/>
            <a:ext cx="9896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5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51ECC-D43A-1E33-CF9E-849AEB6B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8B47240-552F-4D20-318A-66644C3361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3" y="1690688"/>
            <a:ext cx="5906167" cy="42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0/06/Suehnhaus_nach1885.jpg/1024px-Suehnhaus_nach1885.jpg">
            <a:extLst>
              <a:ext uri="{FF2B5EF4-FFF2-40B4-BE49-F238E27FC236}">
                <a16:creationId xmlns:a16="http://schemas.microsoft.com/office/drawing/2014/main" id="{2F5328A5-933F-4CC7-6D72-D51066C490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9" y="1435899"/>
            <a:ext cx="5605338" cy="443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0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http://www.michalkrajicek.cz/wp-content/uploads/2012/03/V%C3%ADde%C5%88-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96" y="-428017"/>
            <a:ext cx="12412191" cy="82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Radnice 1872-1882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21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https://upload.wikimedia.org/wikipedia/commons/thumb/c/c2/Rathaus_and_Marienplatz_from_Peterskirche_-_August_2006.zugeschnitten.jpg/1024px-Rathaus_and_Marienplatz_from_Peterskirche_-_August_2006.zugeschnitte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771"/>
            <a:ext cx="8438708" cy="74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9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8528" y="90773"/>
            <a:ext cx="10515600" cy="1325563"/>
          </a:xfrm>
        </p:spPr>
        <p:txBody>
          <a:bodyPr/>
          <a:lstStyle/>
          <a:p>
            <a:endParaRPr lang="zxx-none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zxx-non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9515D79-51AF-8767-FB7B-EA40307C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00262" y="1137077"/>
            <a:ext cx="4091738" cy="572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upload.wikimedia.org/wikipedia/commons/thumb/8/81/Kr%C3%A1sn%C3%BD_Dv%C5%AFr%2C_park_13b.jpg/1024px-Kr%C3%A1sn%C3%BD_Dv%C5%AFr%2C_park_13b.jpg">
            <a:extLst>
              <a:ext uri="{FF2B5EF4-FFF2-40B4-BE49-F238E27FC236}">
                <a16:creationId xmlns:a16="http://schemas.microsoft.com/office/drawing/2014/main" id="{9FE79169-F560-B8AC-BB31-CC54365BC2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94" y="2964070"/>
            <a:ext cx="520192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A70AD15-B6C9-DD99-CDDB-59341845516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535520" cy="4151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04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s://www.geschichtewiki.wien.gv.at/images/3/3d/1_2_Schmid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13" y="1229710"/>
            <a:ext cx="6651615" cy="56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D75FC36-AE5D-9C0E-9D88-980592ED6B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04" y="2491107"/>
            <a:ext cx="4906620" cy="43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93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4C341-0839-B175-4B50-470BEC89E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venku, vládní budova, kámen&#10;&#10;Popis byl vytvořen automaticky">
            <a:extLst>
              <a:ext uri="{FF2B5EF4-FFF2-40B4-BE49-F238E27FC236}">
                <a16:creationId xmlns:a16="http://schemas.microsoft.com/office/drawing/2014/main" id="{62EE8123-42C2-CE45-BDE0-C3AE16200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" y="1450428"/>
            <a:ext cx="5991955" cy="4493966"/>
          </a:xfrm>
        </p:spPr>
      </p:pic>
      <p:pic>
        <p:nvPicPr>
          <p:cNvPr id="8" name="Zástupný obsah 7" descr="Obsah obrázku budova, kurt, kámen, kolonáda&#10;&#10;Popis byl vytvořen automaticky">
            <a:extLst>
              <a:ext uri="{FF2B5EF4-FFF2-40B4-BE49-F238E27FC236}">
                <a16:creationId xmlns:a16="http://schemas.microsoft.com/office/drawing/2014/main" id="{57F459D1-E39D-95EE-6D68-711CCD8B2D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50428"/>
            <a:ext cx="5991955" cy="4493966"/>
          </a:xfrm>
        </p:spPr>
      </p:pic>
    </p:spTree>
    <p:extLst>
      <p:ext uri="{BB962C8B-B14F-4D97-AF65-F5344CB8AC3E}">
        <p14:creationId xmlns:p14="http://schemas.microsoft.com/office/powerpoint/2010/main" val="278246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8AAD4-B847-AD5C-92D1-1374A245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budova, venku, kámen, socha&#10;&#10;Popis byl vytvořen automaticky">
            <a:extLst>
              <a:ext uri="{FF2B5EF4-FFF2-40B4-BE49-F238E27FC236}">
                <a16:creationId xmlns:a16="http://schemas.microsoft.com/office/drawing/2014/main" id="{BCBCFA0F-FAA7-393D-E8C3-CC300DEEA1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03"/>
            <a:ext cx="5181600" cy="3886200"/>
          </a:xfrm>
        </p:spPr>
      </p:pic>
      <p:pic>
        <p:nvPicPr>
          <p:cNvPr id="8" name="Zástupný obsah 7" descr="Obsah obrázku interiér&#10;&#10;Popis byl vytvořen automaticky">
            <a:extLst>
              <a:ext uri="{FF2B5EF4-FFF2-40B4-BE49-F238E27FC236}">
                <a16:creationId xmlns:a16="http://schemas.microsoft.com/office/drawing/2014/main" id="{7B060170-B5B2-DC92-B70E-E208D7F275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7738" y="544116"/>
            <a:ext cx="4352925" cy="3264693"/>
          </a:xfrm>
        </p:spPr>
      </p:pic>
      <p:pic>
        <p:nvPicPr>
          <p:cNvPr id="9" name="Zástupný obsah 5">
            <a:extLst>
              <a:ext uri="{FF2B5EF4-FFF2-40B4-BE49-F238E27FC236}">
                <a16:creationId xmlns:a16="http://schemas.microsoft.com/office/drawing/2014/main" id="{2283122B-C4AA-FC06-DA64-9E3CC4596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04639" y="482162"/>
            <a:ext cx="3857297" cy="2892972"/>
          </a:xfrm>
          <a:prstGeom prst="rect">
            <a:avLst/>
          </a:prstGeom>
        </p:spPr>
      </p:pic>
      <p:pic>
        <p:nvPicPr>
          <p:cNvPr id="11" name="Obrázek 10" descr="Obsah obrázku interiér, podlaha&#10;&#10;Popis byl vytvořen automaticky">
            <a:extLst>
              <a:ext uri="{FF2B5EF4-FFF2-40B4-BE49-F238E27FC236}">
                <a16:creationId xmlns:a16="http://schemas.microsoft.com/office/drawing/2014/main" id="{4FD5C37C-2E20-18AA-E23C-079B759D5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379"/>
            <a:ext cx="4421352" cy="331601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818C2E9-E70C-3B00-E94D-901E6624B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606" y="3872186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5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109" y="35121"/>
            <a:ext cx="12289222" cy="1325563"/>
          </a:xfrm>
        </p:spPr>
        <p:txBody>
          <a:bodyPr/>
          <a:lstStyle/>
          <a:p>
            <a:r>
              <a:rPr lang="cs-CZ" dirty="0" err="1"/>
              <a:t>Ossárium</a:t>
            </a:r>
            <a:r>
              <a:rPr lang="cs-CZ" dirty="0"/>
              <a:t> na chlumu, 1899 / Kostel v Travné 1877-82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9" y="1360684"/>
            <a:ext cx="7329755" cy="5497316"/>
          </a:xfr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CCCB3EE-A4F3-7563-E6F1-93F25F67A5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17" y="1360684"/>
            <a:ext cx="4243574" cy="5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13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746B1-D1AF-B6C2-F30C-A53776E3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B12FD97-C34D-9A36-0DAD-1AEFA55BE0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513" t="20854" r="12922" b="10394"/>
          <a:stretch/>
        </p:blipFill>
        <p:spPr>
          <a:xfrm>
            <a:off x="272375" y="75220"/>
            <a:ext cx="9182910" cy="67560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E4B8DE-D42E-4F7E-F833-03D9D607C0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838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</a:t>
            </a:r>
            <a:r>
              <a:rPr lang="cs-CZ" dirty="0" err="1"/>
              <a:t>Mocker</a:t>
            </a:r>
            <a:r>
              <a:rPr lang="cs-CZ" dirty="0"/>
              <a:t> 1835_1899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Na akademii u Schmidta 1862-65</a:t>
            </a:r>
          </a:p>
        </p:txBody>
      </p:sp>
      <p:pic>
        <p:nvPicPr>
          <p:cNvPr id="17410" name="Picture 2" descr="Josef Mock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22" y="1825625"/>
            <a:ext cx="34739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85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le:Groll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71" y="0"/>
            <a:ext cx="5187483" cy="67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4/47/Prag_Pulverturm.jpg/800px-Prag_Pulvertur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54" y="0"/>
            <a:ext cx="5124346" cy="67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1878-86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906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60" name="Picture 4" descr="pohled od jihozápadu z podhradí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94" y="2398879"/>
            <a:ext cx="6911606" cy="45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upload.wikimedia.org/wikipedia/commons/thumb/b/b0/Karlstein_castle%2C_c._1860_DSCN2807.jpg/1280px-Karlstein_castle%2C_c._1860_DSCN280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t="7574" r="25050" b="29811"/>
          <a:stretch/>
        </p:blipFill>
        <p:spPr bwMode="auto">
          <a:xfrm>
            <a:off x="0" y="87193"/>
            <a:ext cx="6737159" cy="55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901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Franz Neumann 1844-1905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Na akademii u Schmidta 1863-68</a:t>
            </a:r>
          </a:p>
          <a:p>
            <a:endParaRPr lang="cs-CZ" dirty="0"/>
          </a:p>
        </p:txBody>
      </p:sp>
      <p:pic>
        <p:nvPicPr>
          <p:cNvPr id="20482" name="Picture 2" descr="Franz von Neumann dJ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8" y="2091944"/>
            <a:ext cx="2353775" cy="365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020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-282147"/>
            <a:ext cx="10515600" cy="1325563"/>
          </a:xfrm>
        </p:spPr>
        <p:txBody>
          <a:bodyPr/>
          <a:lstStyle/>
          <a:p>
            <a:r>
              <a:rPr lang="cs-CZ" dirty="0"/>
              <a:t>Liberec 1888-92 / Frýdlant 1891-1897</a:t>
            </a:r>
          </a:p>
        </p:txBody>
      </p:sp>
      <p:pic>
        <p:nvPicPr>
          <p:cNvPr id="21506" name="Picture 2" descr="https://upload.wikimedia.org/wikipedia/commons/3/37/Liberec_Town_Hall_2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0" y="685193"/>
            <a:ext cx="4863958" cy="642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File:Frýdlant, radnice 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316" y="685192"/>
            <a:ext cx="4906147" cy="65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upload.wikimedia.org/wikipedia/commons/7/76/Fr%C3%BDdlant%2C_star%C3%A1_a_nov%C3%A1_radnice_1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812" y="-8825"/>
            <a:ext cx="2787188" cy="395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5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Strawberry</a:t>
            </a:r>
            <a:r>
              <a:rPr lang="cs-CZ" dirty="0"/>
              <a:t> </a:t>
            </a:r>
            <a:r>
              <a:rPr lang="cs-CZ" dirty="0" err="1"/>
              <a:t>Hill</a:t>
            </a:r>
            <a:r>
              <a:rPr lang="cs-CZ" dirty="0"/>
              <a:t>, </a:t>
            </a:r>
            <a:r>
              <a:rPr lang="cs-CZ" dirty="0" err="1"/>
              <a:t>Horace</a:t>
            </a:r>
            <a:r>
              <a:rPr lang="cs-CZ" dirty="0"/>
              <a:t> </a:t>
            </a:r>
            <a:r>
              <a:rPr lang="cs-CZ" dirty="0" err="1"/>
              <a:t>Walpole</a:t>
            </a:r>
            <a:r>
              <a:rPr lang="cs-CZ" dirty="0"/>
              <a:t> od 1749</a:t>
            </a:r>
          </a:p>
        </p:txBody>
      </p:sp>
      <p:pic>
        <p:nvPicPr>
          <p:cNvPr id="3074" name="Picture 2" descr="https://i1.wp.com/www.hisour.com/wp-content/uploads/2018/05/Strawberry-Hill-House.jpg?fit=1024%2C640&amp;ssl=1&amp;resize=1280%2C7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23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Imre</a:t>
            </a:r>
            <a:r>
              <a:rPr lang="cs-CZ" dirty="0"/>
              <a:t> </a:t>
            </a:r>
            <a:r>
              <a:rPr lang="cs-CZ" dirty="0" err="1"/>
              <a:t>Steindl</a:t>
            </a:r>
            <a:r>
              <a:rPr lang="cs-CZ" dirty="0"/>
              <a:t> 1839-1902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Na akademii u Schmidta 1859-67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2530" name="Picture 2" descr="Steindl Imre Pollá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20" y="1825625"/>
            <a:ext cx="364356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658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Sv. Alžběta Košice 1877-96</a:t>
            </a:r>
          </a:p>
        </p:txBody>
      </p:sp>
      <p:pic>
        <p:nvPicPr>
          <p:cNvPr id="23554" name="Picture 2" descr="Katedrála svaté Alžběty, pohled od jih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8719"/>
            <a:ext cx="7243281" cy="52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úbor:DostavbaDomuSvAlzbet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37" y="-53292"/>
            <a:ext cx="4809163" cy="67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99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Parlament 1885-1904</a:t>
            </a:r>
          </a:p>
        </p:txBody>
      </p:sp>
      <p:pic>
        <p:nvPicPr>
          <p:cNvPr id="24580" name="Picture 4" descr="Fájl:Budapest parlament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988" y="1198438"/>
            <a:ext cx="6718513" cy="50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ungarian Parliament Build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7" y="1466478"/>
            <a:ext cx="8012113" cy="45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41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7" y="365124"/>
            <a:ext cx="10554619" cy="64928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55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tretch>
            <a:fillRect/>
          </a:stretch>
        </p:blipFill>
        <p:spPr>
          <a:xfrm>
            <a:off x="930666" y="1392738"/>
            <a:ext cx="6949611" cy="521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73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lum/>
            <a:alphaModFix/>
          </a:blip>
          <a:srcRect l="43507" t="12776" r="793" b="479"/>
          <a:stretch/>
        </p:blipFill>
        <p:spPr>
          <a:xfrm>
            <a:off x="0" y="0"/>
            <a:ext cx="5332288" cy="687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lum/>
            <a:alphaModFix/>
          </a:blip>
          <a:srcRect l="34154" t="-6960" b="1"/>
          <a:stretch/>
        </p:blipFill>
        <p:spPr>
          <a:xfrm>
            <a:off x="6170489" y="-513707"/>
            <a:ext cx="6021512" cy="7336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6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rázek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8200" y="1690688"/>
            <a:ext cx="7594600" cy="5097103"/>
          </a:xfrm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cs-CZ" dirty="0"/>
              <a:t>Karl F. </a:t>
            </a:r>
            <a:r>
              <a:rPr lang="cs-CZ" dirty="0" err="1"/>
              <a:t>Schinkel</a:t>
            </a:r>
            <a:r>
              <a:rPr lang="cs-CZ" dirty="0"/>
              <a:t>, Dóm nad městem 1813</a:t>
            </a:r>
            <a:endParaRPr lang="zxx-none" dirty="0"/>
          </a:p>
        </p:txBody>
      </p:sp>
    </p:spTree>
    <p:extLst>
      <p:ext uri="{BB962C8B-B14F-4D97-AF65-F5344CB8AC3E}">
        <p14:creationId xmlns:p14="http://schemas.microsoft.com/office/powerpoint/2010/main" val="225703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Kolín n. Rýnem</a:t>
            </a:r>
          </a:p>
        </p:txBody>
      </p:sp>
      <p:pic>
        <p:nvPicPr>
          <p:cNvPr id="6148" name="Picture 4" descr="https://www.erzbistum-koeln.de/export/sites/ebkportal/.content/.galleries/news/2017/vermischtes_2017/grundstein_lithographie.jpg_19675809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5" y="1690688"/>
            <a:ext cx="4526793" cy="50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ölner D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16" y="1772880"/>
            <a:ext cx="8223525" cy="488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84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0C6A8-8452-1941-6DC4-B235529F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1CC3A1A9-E83B-A254-3532-8DD09032D5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2" y="762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609A7E64-E6C8-336D-F646-179F105A94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2" y="3146425"/>
            <a:ext cx="31764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FB113C5-1A15-AB13-2A18-DC5CEAF9B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9" t="20670" r="11028" b="13426"/>
          <a:stretch/>
        </p:blipFill>
        <p:spPr>
          <a:xfrm>
            <a:off x="6705600" y="3146669"/>
            <a:ext cx="5486400" cy="3546231"/>
          </a:xfrm>
          <a:prstGeom prst="rect">
            <a:avLst/>
          </a:prstGeom>
        </p:spPr>
      </p:pic>
      <p:pic>
        <p:nvPicPr>
          <p:cNvPr id="8" name="Obrázek 7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FB105102-6D19-D168-95B0-5F91A819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10740" b="9535"/>
          <a:stretch/>
        </p:blipFill>
        <p:spPr>
          <a:xfrm rot="5400000">
            <a:off x="3366960" y="3794140"/>
            <a:ext cx="3711575" cy="2416144"/>
          </a:xfrm>
          <a:prstGeom prst="rect">
            <a:avLst/>
          </a:prstGeom>
        </p:spPr>
      </p:pic>
      <p:pic>
        <p:nvPicPr>
          <p:cNvPr id="10" name="Obrázek 9" descr="Obsah obrázku text, strom, venku, lidé&#10;&#10;Popis byl vytvořen automaticky">
            <a:extLst>
              <a:ext uri="{FF2B5EF4-FFF2-40B4-BE49-F238E27FC236}">
                <a16:creationId xmlns:a16="http://schemas.microsoft.com/office/drawing/2014/main" id="{F3CE5405-FEEC-A6E4-41CF-4C5FB0309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90" y="0"/>
            <a:ext cx="4956346" cy="29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6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Náhl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92683" cy="90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631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151</Words>
  <Application>Microsoft Office PowerPoint</Application>
  <PresentationFormat>Širokoúhlá obrazovka</PresentationFormat>
  <Paragraphs>31</Paragraphs>
  <Slides>33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Friedrich von Schmidt 1825-1891</vt:lpstr>
      <vt:lpstr>Prezentace aplikace PowerPoint</vt:lpstr>
      <vt:lpstr>Strawberry Hill, Horace Walpole od 1749</vt:lpstr>
      <vt:lpstr>Prezentace aplikace PowerPoint</vt:lpstr>
      <vt:lpstr>Prezentace aplikace PowerPoint</vt:lpstr>
      <vt:lpstr>Karl F. Schinkel, Dóm nad městem 1813</vt:lpstr>
      <vt:lpstr>Kolín n. Rýnem</vt:lpstr>
      <vt:lpstr>Prezentace aplikace PowerPoint</vt:lpstr>
      <vt:lpstr>Prezentace aplikace PowerPoint</vt:lpstr>
      <vt:lpstr>Brno, August Kirstein, 1905</vt:lpstr>
      <vt:lpstr>Krefeld , Quedlingburg, Vídeň 7, 50-60 léta</vt:lpstr>
      <vt:lpstr>Hl. Marie vom Siege, Vídeň 1868-75 / Schwarzenberská hrobka Třeboň 1874-77</vt:lpstr>
      <vt:lpstr>Prezentace aplikace PowerPoint</vt:lpstr>
      <vt:lpstr>Kolín 1847</vt:lpstr>
      <vt:lpstr>Gymnázium 1863-65 / Dům smíření 1882-85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Ossárium na chlumu, 1899 / Kostel v Travné 1877-82</vt:lpstr>
      <vt:lpstr>Prezentace aplikace PowerPoint</vt:lpstr>
      <vt:lpstr>Josef Mocker 1835_1899</vt:lpstr>
      <vt:lpstr>Prezentace aplikace PowerPoint</vt:lpstr>
      <vt:lpstr>Prezentace aplikace PowerPoint</vt:lpstr>
      <vt:lpstr>Franz Neumann 1844-1905 </vt:lpstr>
      <vt:lpstr>Liberec 1888-92 / Frýdlant 1891-1897</vt:lpstr>
      <vt:lpstr>Imre Steindl 1839-1902</vt:lpstr>
      <vt:lpstr>Sv. Alžběta Košice 1877-96</vt:lpstr>
      <vt:lpstr>Parlament 1885-1904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Windows User</dc:creator>
  <cp:lastModifiedBy>Jan Galeta</cp:lastModifiedBy>
  <cp:revision>28</cp:revision>
  <dcterms:created xsi:type="dcterms:W3CDTF">2020-11-18T10:08:01Z</dcterms:created>
  <dcterms:modified xsi:type="dcterms:W3CDTF">2023-03-14T14:54:50Z</dcterms:modified>
</cp:coreProperties>
</file>