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4" r:id="rId2"/>
    <p:sldId id="257" r:id="rId3"/>
    <p:sldId id="258" r:id="rId4"/>
    <p:sldId id="261" r:id="rId5"/>
    <p:sldId id="262" r:id="rId6"/>
    <p:sldId id="263" r:id="rId7"/>
    <p:sldId id="287" r:id="rId8"/>
    <p:sldId id="288" r:id="rId9"/>
    <p:sldId id="289" r:id="rId10"/>
    <p:sldId id="264" r:id="rId11"/>
    <p:sldId id="282" r:id="rId12"/>
    <p:sldId id="295" r:id="rId13"/>
    <p:sldId id="296" r:id="rId14"/>
    <p:sldId id="265" r:id="rId15"/>
    <p:sldId id="266" r:id="rId16"/>
    <p:sldId id="299" r:id="rId17"/>
    <p:sldId id="300" r:id="rId18"/>
    <p:sldId id="281" r:id="rId19"/>
    <p:sldId id="302" r:id="rId20"/>
    <p:sldId id="291" r:id="rId21"/>
    <p:sldId id="298" r:id="rId22"/>
    <p:sldId id="290" r:id="rId23"/>
    <p:sldId id="292" r:id="rId24"/>
    <p:sldId id="297" r:id="rId25"/>
    <p:sldId id="284" r:id="rId26"/>
    <p:sldId id="301" r:id="rId27"/>
    <p:sldId id="267" r:id="rId28"/>
    <p:sldId id="269" r:id="rId29"/>
    <p:sldId id="270" r:id="rId30"/>
    <p:sldId id="273" r:id="rId31"/>
    <p:sldId id="275" r:id="rId32"/>
    <p:sldId id="277" r:id="rId33"/>
    <p:sldId id="278" r:id="rId34"/>
    <p:sldId id="279" r:id="rId35"/>
    <p:sldId id="280" r:id="rId36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50" d="100"/>
          <a:sy n="50" d="100"/>
        </p:scale>
        <p:origin x="1260" y="1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E78FC-3681-4B3C-B322-B9A6A10DFE13}" type="datetimeFigureOut">
              <a:rPr lang="cs-CZ" smtClean="0"/>
              <a:t>21.03.2023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E18D2-5FFE-4816-A69B-27548863EC4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572628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E78FC-3681-4B3C-B322-B9A6A10DFE13}" type="datetimeFigureOut">
              <a:rPr lang="cs-CZ" smtClean="0"/>
              <a:t>21.03.2023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E18D2-5FFE-4816-A69B-27548863EC4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030259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E78FC-3681-4B3C-B322-B9A6A10DFE13}" type="datetimeFigureOut">
              <a:rPr lang="cs-CZ" smtClean="0"/>
              <a:t>21.03.2023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E18D2-5FFE-4816-A69B-27548863EC4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346458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E78FC-3681-4B3C-B322-B9A6A10DFE13}" type="datetimeFigureOut">
              <a:rPr lang="cs-CZ" smtClean="0"/>
              <a:t>21.03.2023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E18D2-5FFE-4816-A69B-27548863EC4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377664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E78FC-3681-4B3C-B322-B9A6A10DFE13}" type="datetimeFigureOut">
              <a:rPr lang="cs-CZ" smtClean="0"/>
              <a:t>21.03.2023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E18D2-5FFE-4816-A69B-27548863EC4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446394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E78FC-3681-4B3C-B322-B9A6A10DFE13}" type="datetimeFigureOut">
              <a:rPr lang="cs-CZ" smtClean="0"/>
              <a:t>21.03.2023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E18D2-5FFE-4816-A69B-27548863EC4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959923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E78FC-3681-4B3C-B322-B9A6A10DFE13}" type="datetimeFigureOut">
              <a:rPr lang="cs-CZ" smtClean="0"/>
              <a:t>21.03.2023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E18D2-5FFE-4816-A69B-27548863EC4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944224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E78FC-3681-4B3C-B322-B9A6A10DFE13}" type="datetimeFigureOut">
              <a:rPr lang="cs-CZ" smtClean="0"/>
              <a:t>21.03.2023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E18D2-5FFE-4816-A69B-27548863EC4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207035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E78FC-3681-4B3C-B322-B9A6A10DFE13}" type="datetimeFigureOut">
              <a:rPr lang="cs-CZ" smtClean="0"/>
              <a:t>21.03.2023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E18D2-5FFE-4816-A69B-27548863EC4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331980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E78FC-3681-4B3C-B322-B9A6A10DFE13}" type="datetimeFigureOut">
              <a:rPr lang="cs-CZ" smtClean="0"/>
              <a:t>21.03.2023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E18D2-5FFE-4816-A69B-27548863EC4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751694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E78FC-3681-4B3C-B322-B9A6A10DFE13}" type="datetimeFigureOut">
              <a:rPr lang="cs-CZ" smtClean="0"/>
              <a:t>21.03.2023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E18D2-5FFE-4816-A69B-27548863EC4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256046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2E78FC-3681-4B3C-B322-B9A6A10DFE13}" type="datetimeFigureOut">
              <a:rPr lang="cs-CZ" smtClean="0"/>
              <a:t>21.03.2023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2E18D2-5FFE-4816-A69B-27548863EC4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32580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79B8A38-0488-D7EE-F083-41D0DBABC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br>
              <a:rPr lang="cs-CZ" dirty="0"/>
            </a:br>
            <a:endParaRPr lang="cs-CZ" dirty="0"/>
          </a:p>
        </p:txBody>
      </p:sp>
      <p:pic>
        <p:nvPicPr>
          <p:cNvPr id="4" name="Zástupný obsah 5" descr="Obsah obrázku text, bílá tabule&#10;&#10;Popis byl vytvořen automaticky">
            <a:extLst>
              <a:ext uri="{FF2B5EF4-FFF2-40B4-BE49-F238E27FC236}">
                <a16:creationId xmlns:a16="http://schemas.microsoft.com/office/drawing/2014/main" id="{CD654B90-F231-98E8-5FA7-5EC1E623434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76" b="19521"/>
          <a:stretch/>
        </p:blipFill>
        <p:spPr>
          <a:xfrm>
            <a:off x="1092200" y="1690688"/>
            <a:ext cx="7924800" cy="5380466"/>
          </a:xfrm>
        </p:spPr>
      </p:pic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011B8D5E-90D3-A54C-E0AD-A0D194112FA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E7C6FCB1-3D5C-7897-4650-2459094B6EBA}"/>
              </a:ext>
            </a:extLst>
          </p:cNvPr>
          <p:cNvSpPr txBox="1"/>
          <p:nvPr/>
        </p:nvSpPr>
        <p:spPr>
          <a:xfrm>
            <a:off x="3657600" y="797392"/>
            <a:ext cx="79248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400" dirty="0"/>
              <a:t>Jean-Nicolas-Louis </a:t>
            </a:r>
            <a:r>
              <a:rPr lang="cs-CZ" sz="2400" dirty="0" err="1"/>
              <a:t>Durand</a:t>
            </a:r>
            <a:r>
              <a:rPr lang="cs-CZ" sz="2400" dirty="0"/>
              <a:t> ve svých </a:t>
            </a:r>
            <a:r>
              <a:rPr lang="cs-CZ" sz="2400" i="1" dirty="0" err="1"/>
              <a:t>Précis</a:t>
            </a:r>
            <a:r>
              <a:rPr lang="cs-CZ" sz="2400" i="1" dirty="0"/>
              <a:t> des </a:t>
            </a:r>
            <a:r>
              <a:rPr lang="cs-CZ" sz="2400" i="1" dirty="0" err="1"/>
              <a:t>leçons</a:t>
            </a:r>
            <a:r>
              <a:rPr lang="cs-CZ" sz="2400" i="1" dirty="0"/>
              <a:t> </a:t>
            </a:r>
            <a:r>
              <a:rPr lang="cs-CZ" sz="2400" i="1" dirty="0" err="1"/>
              <a:t>d'architecture</a:t>
            </a:r>
            <a:r>
              <a:rPr lang="cs-CZ" sz="2400" i="1" dirty="0"/>
              <a:t> </a:t>
            </a:r>
            <a:r>
              <a:rPr lang="cs-CZ" sz="2400" i="1" dirty="0" err="1"/>
              <a:t>données</a:t>
            </a:r>
            <a:r>
              <a:rPr lang="cs-CZ" sz="2400" i="1" dirty="0"/>
              <a:t> à </a:t>
            </a:r>
            <a:r>
              <a:rPr lang="cs-CZ" sz="2400" i="1" dirty="0" err="1"/>
              <a:t>l'École</a:t>
            </a:r>
            <a:r>
              <a:rPr lang="cs-CZ" sz="2400" i="1" dirty="0"/>
              <a:t> </a:t>
            </a:r>
            <a:r>
              <a:rPr lang="cs-CZ" sz="2400" i="1" dirty="0" err="1"/>
              <a:t>royale</a:t>
            </a:r>
            <a:r>
              <a:rPr lang="cs-CZ" sz="2400" i="1" dirty="0"/>
              <a:t> </a:t>
            </a:r>
            <a:r>
              <a:rPr lang="cs-CZ" sz="2400" i="1" dirty="0" err="1"/>
              <a:t>polytechnique</a:t>
            </a:r>
            <a:r>
              <a:rPr lang="cs-CZ" sz="2400" i="1" dirty="0"/>
              <a:t>, </a:t>
            </a:r>
            <a:r>
              <a:rPr lang="cs-CZ" sz="2400" dirty="0"/>
              <a:t>1817</a:t>
            </a:r>
          </a:p>
        </p:txBody>
      </p:sp>
      <p:sp>
        <p:nvSpPr>
          <p:cNvPr id="8" name="Nadpis 1">
            <a:extLst>
              <a:ext uri="{FF2B5EF4-FFF2-40B4-BE49-F238E27FC236}">
                <a16:creationId xmlns:a16="http://schemas.microsoft.com/office/drawing/2014/main" id="{3ABBFDA8-D33F-2D81-39CD-84613AF0C764}"/>
              </a:ext>
            </a:extLst>
          </p:cNvPr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/>
              <a:t>Typologie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727363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Charles </a:t>
            </a:r>
            <a:r>
              <a:rPr lang="cs-CZ" dirty="0" err="1"/>
              <a:t>Garnier</a:t>
            </a:r>
            <a:r>
              <a:rPr lang="cs-CZ" dirty="0"/>
              <a:t>, opera Paříž, 1862-75</a:t>
            </a:r>
          </a:p>
        </p:txBody>
      </p:sp>
      <p:pic>
        <p:nvPicPr>
          <p:cNvPr id="3074" name="Picture 2" descr="Paris Opera full frontal architecture, May 200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0" y="1562100"/>
            <a:ext cx="5859722" cy="393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upload.wikimedia.org/wikipedia/commons/b/be/Ceilings_of_the_palais_Garnier_in_Paris%2C_0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9122" y="1562099"/>
            <a:ext cx="5773478" cy="3949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01855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Opera Vídeň 1863-69</a:t>
            </a:r>
          </a:p>
        </p:txBody>
      </p:sp>
      <p:pic>
        <p:nvPicPr>
          <p:cNvPr id="7170" name="Picture 2" descr="https://www.theatre-architecture.eu/res/archive/276/039214.jpg?seek=1453118584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6" t="2677" r="17647" b="1"/>
          <a:stretch/>
        </p:blipFill>
        <p:spPr bwMode="auto">
          <a:xfrm>
            <a:off x="6390078" y="1690689"/>
            <a:ext cx="6001671" cy="5992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upload.wikimedia.org/wikipedia/commons/thumb/1/16/Staatsoper_%28ca.1898%29.jpg/1280px-Staatsoper_%28ca.1898%2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25625"/>
            <a:ext cx="6980418" cy="5469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ástupný symbol pro obsah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638338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90F683-8C68-28DE-E0DA-928887C4DB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D5F3AEE7-79C3-A773-CE3C-A3D843BBC39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11BF2923-6A67-D5B1-5C90-71463D34B7D8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0894"/>
            <a:ext cx="11988800" cy="8199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5A0D7FFD-3DA6-E8D3-EDEA-C70E1C59F2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3799" y="125492"/>
            <a:ext cx="10655002" cy="728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57889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C8E1F96-E800-FFF8-D98F-F079621DA9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Ferdinand </a:t>
            </a:r>
            <a:r>
              <a:rPr lang="cs-CZ" dirty="0" err="1"/>
              <a:t>Fellner</a:t>
            </a:r>
            <a:r>
              <a:rPr lang="cs-CZ" dirty="0"/>
              <a:t> mladší a Hermann </a:t>
            </a:r>
            <a:r>
              <a:rPr lang="cs-CZ" dirty="0" err="1"/>
              <a:t>Helmer</a:t>
            </a:r>
            <a:endParaRPr lang="cs-CZ" dirty="0"/>
          </a:p>
        </p:txBody>
      </p:sp>
      <p:sp>
        <p:nvSpPr>
          <p:cNvPr id="8" name="Zástupný obsah 7">
            <a:extLst>
              <a:ext uri="{FF2B5EF4-FFF2-40B4-BE49-F238E27FC236}">
                <a16:creationId xmlns:a16="http://schemas.microsoft.com/office/drawing/2014/main" id="{72971270-199E-36DD-190B-690BAFC40C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321024"/>
            <a:ext cx="5181600" cy="4351338"/>
          </a:xfrm>
        </p:spPr>
        <p:txBody>
          <a:bodyPr>
            <a:normAutofit fontScale="32500" lnSpcReduction="20000"/>
          </a:bodyPr>
          <a:lstStyle/>
          <a:p>
            <a:r>
              <a:rPr lang="cs-CZ" dirty="0"/>
              <a:t>1896-1897	</a:t>
            </a:r>
            <a:r>
              <a:rPr lang="cs-CZ" dirty="0" err="1"/>
              <a:t>Konzerthaus</a:t>
            </a:r>
            <a:r>
              <a:rPr lang="cs-CZ" dirty="0"/>
              <a:t> </a:t>
            </a:r>
            <a:r>
              <a:rPr lang="cs-CZ" dirty="0" err="1"/>
              <a:t>Ravensburg</a:t>
            </a:r>
            <a:r>
              <a:rPr lang="cs-CZ" dirty="0"/>
              <a:t>, D </a:t>
            </a:r>
          </a:p>
          <a:p>
            <a:r>
              <a:rPr lang="cs-CZ" dirty="0"/>
              <a:t>1898-1899	</a:t>
            </a:r>
            <a:r>
              <a:rPr lang="cs-CZ" dirty="0" err="1"/>
              <a:t>Stadttheater</a:t>
            </a:r>
            <a:r>
              <a:rPr lang="cs-CZ" dirty="0"/>
              <a:t> (</a:t>
            </a:r>
            <a:r>
              <a:rPr lang="cs-CZ" dirty="0" err="1"/>
              <a:t>Opernhaus</a:t>
            </a:r>
            <a:r>
              <a:rPr lang="cs-CZ" dirty="0"/>
              <a:t>) Graz </a:t>
            </a:r>
          </a:p>
          <a:p>
            <a:r>
              <a:rPr lang="cs-CZ" dirty="0"/>
              <a:t>1898-1899	</a:t>
            </a:r>
            <a:r>
              <a:rPr lang="cs-CZ" dirty="0" err="1"/>
              <a:t>Stadttheater</a:t>
            </a:r>
            <a:r>
              <a:rPr lang="cs-CZ" dirty="0"/>
              <a:t> (</a:t>
            </a:r>
            <a:r>
              <a:rPr lang="cs-CZ" dirty="0" err="1"/>
              <a:t>Arbeitertheater</a:t>
            </a:r>
            <a:r>
              <a:rPr lang="cs-CZ" dirty="0"/>
              <a:t>) </a:t>
            </a:r>
            <a:r>
              <a:rPr lang="cs-CZ" dirty="0" err="1"/>
              <a:t>Berndorf</a:t>
            </a:r>
            <a:r>
              <a:rPr lang="cs-CZ" dirty="0"/>
              <a:t>, NÖ </a:t>
            </a:r>
          </a:p>
          <a:p>
            <a:r>
              <a:rPr lang="cs-CZ" dirty="0"/>
              <a:t>1899-1900	</a:t>
            </a:r>
            <a:r>
              <a:rPr lang="cs-CZ" dirty="0" err="1"/>
              <a:t>Stadttheater</a:t>
            </a:r>
            <a:r>
              <a:rPr lang="cs-CZ" dirty="0"/>
              <a:t> </a:t>
            </a:r>
            <a:r>
              <a:rPr lang="cs-CZ" dirty="0" err="1"/>
              <a:t>Großwardein</a:t>
            </a:r>
            <a:r>
              <a:rPr lang="cs-CZ" dirty="0"/>
              <a:t>, </a:t>
            </a:r>
            <a:r>
              <a:rPr lang="cs-CZ" dirty="0" err="1"/>
              <a:t>Ungarn</a:t>
            </a:r>
            <a:r>
              <a:rPr lang="cs-CZ" dirty="0"/>
              <a:t> / </a:t>
            </a:r>
            <a:r>
              <a:rPr lang="cs-CZ" dirty="0" err="1"/>
              <a:t>Oradea</a:t>
            </a:r>
            <a:r>
              <a:rPr lang="cs-CZ" dirty="0"/>
              <a:t>, RO </a:t>
            </a:r>
          </a:p>
          <a:p>
            <a:r>
              <a:rPr lang="cs-CZ" dirty="0"/>
              <a:t>1899-1900	Deutsches </a:t>
            </a:r>
            <a:r>
              <a:rPr lang="cs-CZ" dirty="0" err="1"/>
              <a:t>Schauspielhaus</a:t>
            </a:r>
            <a:r>
              <a:rPr lang="cs-CZ" dirty="0"/>
              <a:t> Hamburg, D </a:t>
            </a:r>
          </a:p>
          <a:p>
            <a:r>
              <a:rPr lang="cs-CZ" dirty="0"/>
              <a:t>1901-1902	</a:t>
            </a:r>
            <a:r>
              <a:rPr lang="cs-CZ" dirty="0" err="1"/>
              <a:t>Stadttheater</a:t>
            </a:r>
            <a:r>
              <a:rPr lang="cs-CZ" dirty="0"/>
              <a:t> </a:t>
            </a:r>
            <a:r>
              <a:rPr lang="cs-CZ" dirty="0" err="1"/>
              <a:t>Fürth</a:t>
            </a:r>
            <a:r>
              <a:rPr lang="cs-CZ" dirty="0"/>
              <a:t>, D </a:t>
            </a:r>
          </a:p>
          <a:p>
            <a:r>
              <a:rPr lang="cs-CZ" dirty="0"/>
              <a:t>1902	</a:t>
            </a:r>
            <a:r>
              <a:rPr lang="cs-CZ" dirty="0" err="1"/>
              <a:t>Theater</a:t>
            </a:r>
            <a:r>
              <a:rPr lang="cs-CZ" dirty="0"/>
              <a:t> </a:t>
            </a:r>
            <a:r>
              <a:rPr lang="cs-CZ" dirty="0" err="1"/>
              <a:t>an</a:t>
            </a:r>
            <a:r>
              <a:rPr lang="cs-CZ" dirty="0"/>
              <a:t> der Wien (</a:t>
            </a:r>
            <a:r>
              <a:rPr lang="cs-CZ" dirty="0" err="1"/>
              <a:t>Umbau</a:t>
            </a:r>
            <a:r>
              <a:rPr lang="cs-CZ" dirty="0"/>
              <a:t>), Wien 6, </a:t>
            </a:r>
            <a:r>
              <a:rPr lang="cs-CZ" dirty="0" err="1"/>
              <a:t>Linke</a:t>
            </a:r>
            <a:r>
              <a:rPr lang="cs-CZ" dirty="0"/>
              <a:t> </a:t>
            </a:r>
            <a:r>
              <a:rPr lang="cs-CZ" dirty="0" err="1"/>
              <a:t>Wienzeile</a:t>
            </a:r>
            <a:r>
              <a:rPr lang="cs-CZ" dirty="0"/>
              <a:t> 8 (</a:t>
            </a:r>
            <a:r>
              <a:rPr lang="cs-CZ" dirty="0" err="1"/>
              <a:t>früher</a:t>
            </a:r>
            <a:r>
              <a:rPr lang="cs-CZ" dirty="0"/>
              <a:t> </a:t>
            </a:r>
            <a:r>
              <a:rPr lang="cs-CZ" dirty="0" err="1"/>
              <a:t>Magdalenenstraße</a:t>
            </a:r>
            <a:r>
              <a:rPr lang="cs-CZ" dirty="0"/>
              <a:t>; 1960/61 </a:t>
            </a:r>
            <a:r>
              <a:rPr lang="cs-CZ" dirty="0" err="1"/>
              <a:t>Umgestaltung</a:t>
            </a:r>
            <a:r>
              <a:rPr lang="cs-CZ" dirty="0"/>
              <a:t>) 1903-1904	</a:t>
            </a:r>
            <a:r>
              <a:rPr lang="cs-CZ" dirty="0" err="1"/>
              <a:t>Stadttheater</a:t>
            </a:r>
            <a:r>
              <a:rPr lang="cs-CZ" dirty="0"/>
              <a:t> </a:t>
            </a:r>
            <a:r>
              <a:rPr lang="cs-CZ" dirty="0" err="1"/>
              <a:t>Thorn</a:t>
            </a:r>
            <a:r>
              <a:rPr lang="cs-CZ" dirty="0"/>
              <a:t>, </a:t>
            </a:r>
            <a:r>
              <a:rPr lang="cs-CZ" dirty="0" err="1"/>
              <a:t>Preußen</a:t>
            </a:r>
            <a:r>
              <a:rPr lang="cs-CZ" dirty="0"/>
              <a:t> / </a:t>
            </a:r>
            <a:r>
              <a:rPr lang="cs-CZ" dirty="0" err="1"/>
              <a:t>Torun</a:t>
            </a:r>
            <a:r>
              <a:rPr lang="cs-CZ" dirty="0"/>
              <a:t>, PL </a:t>
            </a:r>
          </a:p>
          <a:p>
            <a:r>
              <a:rPr lang="cs-CZ" dirty="0"/>
              <a:t>1904-1905	</a:t>
            </a:r>
            <a:r>
              <a:rPr lang="cs-CZ" dirty="0" err="1"/>
              <a:t>Stadttheater</a:t>
            </a:r>
            <a:r>
              <a:rPr lang="cs-CZ" dirty="0"/>
              <a:t> </a:t>
            </a:r>
            <a:r>
              <a:rPr lang="cs-CZ" dirty="0" err="1"/>
              <a:t>Czernowitz</a:t>
            </a:r>
            <a:r>
              <a:rPr lang="cs-CZ" dirty="0"/>
              <a:t>, </a:t>
            </a:r>
            <a:r>
              <a:rPr lang="cs-CZ" dirty="0" err="1"/>
              <a:t>Bukowina</a:t>
            </a:r>
            <a:r>
              <a:rPr lang="cs-CZ" dirty="0"/>
              <a:t> / </a:t>
            </a:r>
            <a:r>
              <a:rPr lang="cs-CZ" dirty="0" err="1"/>
              <a:t>Cernovci</a:t>
            </a:r>
            <a:r>
              <a:rPr lang="cs-CZ" dirty="0"/>
              <a:t>, UA </a:t>
            </a:r>
          </a:p>
          <a:p>
            <a:r>
              <a:rPr lang="cs-CZ" dirty="0"/>
              <a:t>1904-1906	</a:t>
            </a:r>
            <a:r>
              <a:rPr lang="cs-CZ" dirty="0" err="1"/>
              <a:t>Nationaltheater</a:t>
            </a:r>
            <a:r>
              <a:rPr lang="cs-CZ" dirty="0"/>
              <a:t> Sofia, BG </a:t>
            </a:r>
          </a:p>
          <a:p>
            <a:r>
              <a:rPr lang="cs-CZ" dirty="0"/>
              <a:t>1904-1906	</a:t>
            </a:r>
            <a:r>
              <a:rPr lang="cs-CZ" dirty="0" err="1"/>
              <a:t>Nationaltheater</a:t>
            </a:r>
            <a:r>
              <a:rPr lang="cs-CZ" dirty="0"/>
              <a:t> </a:t>
            </a:r>
            <a:r>
              <a:rPr lang="cs-CZ" dirty="0" err="1"/>
              <a:t>Klausenburg</a:t>
            </a:r>
            <a:r>
              <a:rPr lang="cs-CZ" dirty="0"/>
              <a:t>, </a:t>
            </a:r>
            <a:r>
              <a:rPr lang="cs-CZ" dirty="0" err="1"/>
              <a:t>Siebenbürgen</a:t>
            </a:r>
            <a:r>
              <a:rPr lang="cs-CZ" dirty="0"/>
              <a:t> / </a:t>
            </a:r>
            <a:r>
              <a:rPr lang="cs-CZ" dirty="0" err="1"/>
              <a:t>Cluj</a:t>
            </a:r>
            <a:r>
              <a:rPr lang="cs-CZ" dirty="0"/>
              <a:t>, RO </a:t>
            </a:r>
          </a:p>
          <a:p>
            <a:r>
              <a:rPr lang="cs-CZ" dirty="0"/>
              <a:t>1906-1907	</a:t>
            </a:r>
            <a:r>
              <a:rPr lang="cs-CZ" dirty="0" err="1"/>
              <a:t>Stadttheater</a:t>
            </a:r>
            <a:r>
              <a:rPr lang="cs-CZ" dirty="0"/>
              <a:t> </a:t>
            </a:r>
            <a:r>
              <a:rPr lang="cs-CZ" dirty="0" err="1"/>
              <a:t>Gablonz</a:t>
            </a:r>
            <a:r>
              <a:rPr lang="cs-CZ" dirty="0"/>
              <a:t> </a:t>
            </a:r>
            <a:r>
              <a:rPr lang="cs-CZ" dirty="0" err="1"/>
              <a:t>an</a:t>
            </a:r>
            <a:r>
              <a:rPr lang="cs-CZ" dirty="0"/>
              <a:t> der </a:t>
            </a:r>
            <a:r>
              <a:rPr lang="cs-CZ" dirty="0" err="1"/>
              <a:t>Neiße</a:t>
            </a:r>
            <a:r>
              <a:rPr lang="cs-CZ" dirty="0"/>
              <a:t>, </a:t>
            </a:r>
            <a:r>
              <a:rPr lang="cs-CZ" dirty="0" err="1"/>
              <a:t>Böhmen</a:t>
            </a:r>
            <a:r>
              <a:rPr lang="cs-CZ" dirty="0"/>
              <a:t> / Jablonec nad Nisou, CZ </a:t>
            </a:r>
          </a:p>
          <a:p>
            <a:r>
              <a:rPr lang="cs-CZ" dirty="0"/>
              <a:t>1906-1907	</a:t>
            </a:r>
            <a:r>
              <a:rPr lang="cs-CZ" dirty="0" err="1"/>
              <a:t>Stadttheater</a:t>
            </a:r>
            <a:r>
              <a:rPr lang="cs-CZ" dirty="0"/>
              <a:t> </a:t>
            </a:r>
            <a:r>
              <a:rPr lang="cs-CZ" dirty="0" err="1"/>
              <a:t>Gießen</a:t>
            </a:r>
            <a:r>
              <a:rPr lang="cs-CZ" dirty="0"/>
              <a:t>, D </a:t>
            </a:r>
          </a:p>
          <a:p>
            <a:r>
              <a:rPr lang="cs-CZ" dirty="0"/>
              <a:t>1906-1909	</a:t>
            </a:r>
            <a:r>
              <a:rPr lang="cs-CZ" dirty="0" err="1"/>
              <a:t>Stadttheater</a:t>
            </a:r>
            <a:r>
              <a:rPr lang="cs-CZ" dirty="0"/>
              <a:t> </a:t>
            </a:r>
            <a:r>
              <a:rPr lang="cs-CZ" dirty="0" err="1"/>
              <a:t>Jungbunzlau</a:t>
            </a:r>
            <a:r>
              <a:rPr lang="cs-CZ" dirty="0"/>
              <a:t>, </a:t>
            </a:r>
            <a:r>
              <a:rPr lang="cs-CZ" dirty="0" err="1"/>
              <a:t>Böhmen</a:t>
            </a:r>
            <a:r>
              <a:rPr lang="cs-CZ" dirty="0"/>
              <a:t> / Mlada Boleslav, CZ </a:t>
            </a:r>
          </a:p>
          <a:p>
            <a:r>
              <a:rPr lang="cs-CZ" dirty="0"/>
              <a:t>1908-1909	</a:t>
            </a:r>
            <a:r>
              <a:rPr lang="cs-CZ" dirty="0" err="1"/>
              <a:t>Stadttheater</a:t>
            </a:r>
            <a:r>
              <a:rPr lang="cs-CZ" dirty="0"/>
              <a:t> Baden </a:t>
            </a:r>
            <a:r>
              <a:rPr lang="cs-CZ" dirty="0" err="1"/>
              <a:t>bei</a:t>
            </a:r>
            <a:r>
              <a:rPr lang="cs-CZ" dirty="0"/>
              <a:t> Wien, NÖ </a:t>
            </a:r>
          </a:p>
          <a:p>
            <a:r>
              <a:rPr lang="cs-CZ" dirty="0"/>
              <a:t>1909-1910	</a:t>
            </a:r>
            <a:r>
              <a:rPr lang="cs-CZ" dirty="0" err="1"/>
              <a:t>Stadttheater</a:t>
            </a:r>
            <a:r>
              <a:rPr lang="cs-CZ" dirty="0"/>
              <a:t> </a:t>
            </a:r>
            <a:r>
              <a:rPr lang="cs-CZ" dirty="0" err="1"/>
              <a:t>Klagenfurt</a:t>
            </a:r>
            <a:r>
              <a:rPr lang="cs-CZ" dirty="0"/>
              <a:t>, </a:t>
            </a:r>
            <a:r>
              <a:rPr lang="cs-CZ" dirty="0" err="1"/>
              <a:t>Ktn</a:t>
            </a:r>
            <a:r>
              <a:rPr lang="cs-CZ" dirty="0"/>
              <a:t>. (1996-1998 </a:t>
            </a:r>
            <a:r>
              <a:rPr lang="cs-CZ" dirty="0" err="1"/>
              <a:t>Zubau</a:t>
            </a:r>
            <a:r>
              <a:rPr lang="cs-CZ" dirty="0"/>
              <a:t> von Günther </a:t>
            </a:r>
            <a:r>
              <a:rPr lang="cs-CZ" dirty="0" err="1"/>
              <a:t>Domenig</a:t>
            </a:r>
            <a:r>
              <a:rPr lang="cs-CZ" dirty="0"/>
              <a:t>) </a:t>
            </a:r>
          </a:p>
          <a:p>
            <a:r>
              <a:rPr lang="cs-CZ" dirty="0"/>
              <a:t>1909-1910	</a:t>
            </a:r>
            <a:r>
              <a:rPr lang="cs-CZ" dirty="0" err="1"/>
              <a:t>Stadttheater</a:t>
            </a:r>
            <a:r>
              <a:rPr lang="cs-CZ" dirty="0"/>
              <a:t> </a:t>
            </a:r>
            <a:r>
              <a:rPr lang="cs-CZ" dirty="0" err="1"/>
              <a:t>Teschen</a:t>
            </a:r>
            <a:r>
              <a:rPr lang="cs-CZ" dirty="0"/>
              <a:t>, Ö.-</a:t>
            </a:r>
            <a:r>
              <a:rPr lang="cs-CZ" dirty="0" err="1"/>
              <a:t>Schlesien</a:t>
            </a:r>
            <a:r>
              <a:rPr lang="cs-CZ" dirty="0"/>
              <a:t> / </a:t>
            </a:r>
            <a:r>
              <a:rPr lang="cs-CZ" dirty="0" err="1"/>
              <a:t>Cieszyn</a:t>
            </a:r>
            <a:r>
              <a:rPr lang="cs-CZ" dirty="0"/>
              <a:t>, PL</a:t>
            </a:r>
          </a:p>
          <a:p>
            <a:r>
              <a:rPr lang="cs-CZ" dirty="0"/>
              <a:t> 1910-1913	</a:t>
            </a:r>
            <a:r>
              <a:rPr lang="cs-CZ" dirty="0" err="1"/>
              <a:t>Wiener</a:t>
            </a:r>
            <a:r>
              <a:rPr lang="cs-CZ" dirty="0"/>
              <a:t> </a:t>
            </a:r>
            <a:r>
              <a:rPr lang="cs-CZ" dirty="0" err="1"/>
              <a:t>Konzerthaus</a:t>
            </a:r>
            <a:r>
              <a:rPr lang="cs-CZ" dirty="0"/>
              <a:t>, </a:t>
            </a:r>
            <a:r>
              <a:rPr lang="cs-CZ" dirty="0" err="1"/>
              <a:t>Akademietheater</a:t>
            </a:r>
            <a:r>
              <a:rPr lang="cs-CZ" dirty="0"/>
              <a:t> </a:t>
            </a:r>
            <a:r>
              <a:rPr lang="cs-CZ" dirty="0" err="1"/>
              <a:t>und</a:t>
            </a:r>
            <a:r>
              <a:rPr lang="cs-CZ" dirty="0"/>
              <a:t> </a:t>
            </a:r>
            <a:r>
              <a:rPr lang="cs-CZ" dirty="0" err="1"/>
              <a:t>Hochschule</a:t>
            </a:r>
            <a:r>
              <a:rPr lang="cs-CZ" dirty="0"/>
              <a:t> </a:t>
            </a:r>
            <a:r>
              <a:rPr lang="cs-CZ" dirty="0" err="1"/>
              <a:t>für</a:t>
            </a:r>
            <a:r>
              <a:rPr lang="cs-CZ" dirty="0"/>
              <a:t> </a:t>
            </a:r>
            <a:r>
              <a:rPr lang="cs-CZ" dirty="0" err="1"/>
              <a:t>darstellende</a:t>
            </a:r>
            <a:r>
              <a:rPr lang="cs-CZ" dirty="0"/>
              <a:t> Kunst, Wien 3, </a:t>
            </a:r>
            <a:r>
              <a:rPr lang="cs-CZ" dirty="0" err="1"/>
              <a:t>Lothringerstraße</a:t>
            </a:r>
            <a:r>
              <a:rPr lang="cs-CZ" dirty="0"/>
              <a:t> 18 / </a:t>
            </a:r>
            <a:r>
              <a:rPr lang="cs-CZ" dirty="0" err="1"/>
              <a:t>Lisztstraße</a:t>
            </a:r>
            <a:r>
              <a:rPr lang="cs-CZ" dirty="0"/>
              <a:t> 1 (</a:t>
            </a:r>
            <a:r>
              <a:rPr lang="cs-CZ" dirty="0" err="1"/>
              <a:t>mit</a:t>
            </a:r>
            <a:r>
              <a:rPr lang="cs-CZ" dirty="0"/>
              <a:t> Ludwig </a:t>
            </a:r>
            <a:r>
              <a:rPr lang="cs-CZ" dirty="0" err="1"/>
              <a:t>Baumann</a:t>
            </a:r>
            <a:r>
              <a:rPr lang="cs-CZ" dirty="0"/>
              <a:t>)</a:t>
            </a:r>
          </a:p>
          <a:p>
            <a:endParaRPr lang="cs-CZ" dirty="0"/>
          </a:p>
        </p:txBody>
      </p:sp>
      <p:sp>
        <p:nvSpPr>
          <p:cNvPr id="9" name="Zástupný obsah 8">
            <a:extLst>
              <a:ext uri="{FF2B5EF4-FFF2-40B4-BE49-F238E27FC236}">
                <a16:creationId xmlns:a16="http://schemas.microsoft.com/office/drawing/2014/main" id="{43361C4C-45F7-C7D8-5FD3-D704E0AA6D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92506" y="1453415"/>
            <a:ext cx="5678906" cy="5149516"/>
          </a:xfrm>
        </p:spPr>
        <p:txBody>
          <a:bodyPr>
            <a:normAutofit fontScale="32500" lnSpcReduction="20000"/>
          </a:bodyPr>
          <a:lstStyle/>
          <a:p>
            <a:r>
              <a:rPr lang="cs-CZ" dirty="0"/>
              <a:t>1874-1875	</a:t>
            </a:r>
            <a:r>
              <a:rPr lang="cs-CZ" dirty="0" err="1"/>
              <a:t>Volkstheater</a:t>
            </a:r>
            <a:r>
              <a:rPr lang="cs-CZ" dirty="0"/>
              <a:t> </a:t>
            </a:r>
            <a:r>
              <a:rPr lang="cs-CZ" dirty="0" err="1"/>
              <a:t>Budapest</a:t>
            </a:r>
            <a:r>
              <a:rPr lang="cs-CZ" dirty="0"/>
              <a:t>, H (1965 </a:t>
            </a:r>
            <a:r>
              <a:rPr lang="cs-CZ" dirty="0" err="1"/>
              <a:t>abgerissen</a:t>
            </a:r>
            <a:r>
              <a:rPr lang="cs-CZ" dirty="0"/>
              <a:t>) </a:t>
            </a:r>
          </a:p>
          <a:p>
            <a:r>
              <a:rPr lang="cs-CZ" dirty="0"/>
              <a:t>1877	</a:t>
            </a:r>
            <a:r>
              <a:rPr lang="cs-CZ" dirty="0" err="1"/>
              <a:t>Stadttheater</a:t>
            </a:r>
            <a:r>
              <a:rPr lang="cs-CZ" dirty="0"/>
              <a:t> Augsburg, D </a:t>
            </a:r>
          </a:p>
          <a:p>
            <a:r>
              <a:rPr lang="cs-CZ" dirty="0"/>
              <a:t>1881-1882	</a:t>
            </a:r>
            <a:r>
              <a:rPr lang="cs-CZ" dirty="0" err="1"/>
              <a:t>Stadttheater</a:t>
            </a:r>
            <a:r>
              <a:rPr lang="cs-CZ" dirty="0"/>
              <a:t> </a:t>
            </a:r>
            <a:r>
              <a:rPr lang="cs-CZ" dirty="0" err="1"/>
              <a:t>Brünn</a:t>
            </a:r>
            <a:r>
              <a:rPr lang="cs-CZ" dirty="0"/>
              <a:t>, </a:t>
            </a:r>
            <a:r>
              <a:rPr lang="cs-CZ" dirty="0" err="1"/>
              <a:t>Mähren</a:t>
            </a:r>
            <a:r>
              <a:rPr lang="cs-CZ" dirty="0"/>
              <a:t> / Brno, CZ (</a:t>
            </a:r>
            <a:r>
              <a:rPr lang="cs-CZ" dirty="0" err="1"/>
              <a:t>erstes</a:t>
            </a:r>
            <a:r>
              <a:rPr lang="cs-CZ" dirty="0"/>
              <a:t> </a:t>
            </a:r>
            <a:r>
              <a:rPr lang="cs-CZ" dirty="0" err="1"/>
              <a:t>Theater</a:t>
            </a:r>
            <a:r>
              <a:rPr lang="cs-CZ" dirty="0"/>
              <a:t> </a:t>
            </a:r>
            <a:r>
              <a:rPr lang="cs-CZ" dirty="0" err="1"/>
              <a:t>Europas</a:t>
            </a:r>
            <a:r>
              <a:rPr lang="cs-CZ" dirty="0"/>
              <a:t> </a:t>
            </a:r>
            <a:r>
              <a:rPr lang="cs-CZ" dirty="0" err="1"/>
              <a:t>mit</a:t>
            </a:r>
            <a:r>
              <a:rPr lang="cs-CZ" dirty="0"/>
              <a:t> </a:t>
            </a:r>
            <a:r>
              <a:rPr lang="cs-CZ" dirty="0" err="1"/>
              <a:t>elektrischer</a:t>
            </a:r>
            <a:r>
              <a:rPr lang="cs-CZ" dirty="0"/>
              <a:t> </a:t>
            </a:r>
            <a:r>
              <a:rPr lang="cs-CZ" dirty="0" err="1"/>
              <a:t>Beleuchtung</a:t>
            </a:r>
            <a:r>
              <a:rPr lang="cs-CZ" dirty="0"/>
              <a:t>) </a:t>
            </a:r>
          </a:p>
          <a:p>
            <a:r>
              <a:rPr lang="cs-CZ" dirty="0"/>
              <a:t>1881-1883	</a:t>
            </a:r>
            <a:r>
              <a:rPr lang="cs-CZ" dirty="0" err="1"/>
              <a:t>Stadttheater</a:t>
            </a:r>
            <a:r>
              <a:rPr lang="cs-CZ" dirty="0"/>
              <a:t> </a:t>
            </a:r>
            <a:r>
              <a:rPr lang="cs-CZ" dirty="0" err="1"/>
              <a:t>Reichenberg</a:t>
            </a:r>
            <a:r>
              <a:rPr lang="cs-CZ" dirty="0"/>
              <a:t>, </a:t>
            </a:r>
            <a:r>
              <a:rPr lang="cs-CZ" dirty="0" err="1"/>
              <a:t>Böhmen</a:t>
            </a:r>
            <a:r>
              <a:rPr lang="cs-CZ" dirty="0"/>
              <a:t> / Liberec, CZ </a:t>
            </a:r>
          </a:p>
          <a:p>
            <a:r>
              <a:rPr lang="cs-CZ" dirty="0"/>
              <a:t>1882-1883	</a:t>
            </a:r>
            <a:r>
              <a:rPr lang="cs-CZ" dirty="0" err="1"/>
              <a:t>Stadttheater</a:t>
            </a:r>
            <a:r>
              <a:rPr lang="cs-CZ" dirty="0"/>
              <a:t> </a:t>
            </a:r>
            <a:r>
              <a:rPr lang="cs-CZ" dirty="0" err="1"/>
              <a:t>Szegedin</a:t>
            </a:r>
            <a:r>
              <a:rPr lang="cs-CZ" dirty="0"/>
              <a:t> / Szeged, H </a:t>
            </a:r>
          </a:p>
          <a:p>
            <a:r>
              <a:rPr lang="cs-CZ" dirty="0"/>
              <a:t>1883-1885	</a:t>
            </a:r>
            <a:r>
              <a:rPr lang="cs-CZ" dirty="0" err="1"/>
              <a:t>Stadttheater</a:t>
            </a:r>
            <a:r>
              <a:rPr lang="cs-CZ" dirty="0"/>
              <a:t> </a:t>
            </a:r>
            <a:r>
              <a:rPr lang="cs-CZ" dirty="0" err="1"/>
              <a:t>Fiume</a:t>
            </a:r>
            <a:r>
              <a:rPr lang="cs-CZ" dirty="0"/>
              <a:t> / Rijeka, HR </a:t>
            </a:r>
          </a:p>
          <a:p>
            <a:r>
              <a:rPr lang="cs-CZ" dirty="0"/>
              <a:t>1884-1886	</a:t>
            </a:r>
            <a:r>
              <a:rPr lang="cs-CZ" dirty="0" err="1"/>
              <a:t>Stadttheater</a:t>
            </a:r>
            <a:r>
              <a:rPr lang="cs-CZ" dirty="0"/>
              <a:t> </a:t>
            </a:r>
            <a:r>
              <a:rPr lang="cs-CZ" dirty="0" err="1"/>
              <a:t>Karlsbad</a:t>
            </a:r>
            <a:r>
              <a:rPr lang="cs-CZ" dirty="0"/>
              <a:t>, </a:t>
            </a:r>
            <a:r>
              <a:rPr lang="cs-CZ" dirty="0" err="1"/>
              <a:t>Böhmen</a:t>
            </a:r>
            <a:r>
              <a:rPr lang="cs-CZ" dirty="0"/>
              <a:t> / Karlovy Vary, CZ </a:t>
            </a:r>
          </a:p>
          <a:p>
            <a:r>
              <a:rPr lang="cs-CZ" dirty="0"/>
              <a:t>1884-1887	</a:t>
            </a:r>
            <a:r>
              <a:rPr lang="cs-CZ" dirty="0" err="1"/>
              <a:t>Stadttheater</a:t>
            </a:r>
            <a:r>
              <a:rPr lang="cs-CZ" dirty="0"/>
              <a:t> </a:t>
            </a:r>
            <a:r>
              <a:rPr lang="cs-CZ" dirty="0" err="1"/>
              <a:t>Odessa</a:t>
            </a:r>
            <a:r>
              <a:rPr lang="cs-CZ" dirty="0"/>
              <a:t>, </a:t>
            </a:r>
            <a:r>
              <a:rPr lang="cs-CZ" dirty="0" err="1"/>
              <a:t>Russland</a:t>
            </a:r>
            <a:r>
              <a:rPr lang="cs-CZ" dirty="0"/>
              <a:t> / UA </a:t>
            </a:r>
          </a:p>
          <a:p>
            <a:r>
              <a:rPr lang="cs-CZ" dirty="0"/>
              <a:t>1885-1886	</a:t>
            </a:r>
            <a:r>
              <a:rPr lang="cs-CZ" dirty="0" err="1"/>
              <a:t>Stadttheater</a:t>
            </a:r>
            <a:r>
              <a:rPr lang="cs-CZ" dirty="0"/>
              <a:t> </a:t>
            </a:r>
            <a:r>
              <a:rPr lang="cs-CZ" dirty="0" err="1"/>
              <a:t>Preßburg</a:t>
            </a:r>
            <a:r>
              <a:rPr lang="cs-CZ" dirty="0"/>
              <a:t>, </a:t>
            </a:r>
            <a:r>
              <a:rPr lang="cs-CZ" dirty="0" err="1"/>
              <a:t>Ungarn</a:t>
            </a:r>
            <a:r>
              <a:rPr lang="cs-CZ" dirty="0"/>
              <a:t> / Bratislava, SK </a:t>
            </a:r>
          </a:p>
          <a:p>
            <a:r>
              <a:rPr lang="cs-CZ" dirty="0"/>
              <a:t>1886-1887	</a:t>
            </a:r>
            <a:r>
              <a:rPr lang="cs-CZ" dirty="0" err="1"/>
              <a:t>Neues</a:t>
            </a:r>
            <a:r>
              <a:rPr lang="cs-CZ" dirty="0"/>
              <a:t> Deutsches </a:t>
            </a:r>
            <a:r>
              <a:rPr lang="cs-CZ" dirty="0" err="1"/>
              <a:t>Theater</a:t>
            </a:r>
            <a:r>
              <a:rPr lang="cs-CZ" dirty="0"/>
              <a:t> Prag, </a:t>
            </a:r>
            <a:r>
              <a:rPr lang="cs-CZ" dirty="0" err="1"/>
              <a:t>Böhmen</a:t>
            </a:r>
            <a:r>
              <a:rPr lang="cs-CZ" dirty="0"/>
              <a:t> / Praha, CZ </a:t>
            </a:r>
          </a:p>
          <a:p>
            <a:r>
              <a:rPr lang="cs-CZ" dirty="0"/>
              <a:t>1887-1888	Concert- </a:t>
            </a:r>
            <a:r>
              <a:rPr lang="cs-CZ" dirty="0" err="1"/>
              <a:t>und</a:t>
            </a:r>
            <a:r>
              <a:rPr lang="cs-CZ" dirty="0"/>
              <a:t> </a:t>
            </a:r>
            <a:r>
              <a:rPr lang="cs-CZ" dirty="0" err="1"/>
              <a:t>Ballhaus</a:t>
            </a:r>
            <a:r>
              <a:rPr lang="cs-CZ" dirty="0"/>
              <a:t> </a:t>
            </a:r>
            <a:r>
              <a:rPr lang="cs-CZ" dirty="0" err="1"/>
              <a:t>Ronacher</a:t>
            </a:r>
            <a:r>
              <a:rPr lang="cs-CZ" dirty="0"/>
              <a:t> Wien 1, </a:t>
            </a:r>
            <a:r>
              <a:rPr lang="cs-CZ" dirty="0" err="1"/>
              <a:t>Seilerstätte</a:t>
            </a:r>
            <a:r>
              <a:rPr lang="cs-CZ" dirty="0"/>
              <a:t> 9 (</a:t>
            </a:r>
            <a:r>
              <a:rPr lang="cs-CZ" dirty="0" err="1"/>
              <a:t>veränderter</a:t>
            </a:r>
            <a:r>
              <a:rPr lang="cs-CZ" dirty="0"/>
              <a:t> </a:t>
            </a:r>
            <a:r>
              <a:rPr lang="cs-CZ" dirty="0" err="1"/>
              <a:t>Wiederaufbau</a:t>
            </a:r>
            <a:r>
              <a:rPr lang="cs-CZ" dirty="0"/>
              <a:t> des </a:t>
            </a:r>
            <a:r>
              <a:rPr lang="cs-CZ" dirty="0" err="1"/>
              <a:t>zum</a:t>
            </a:r>
            <a:r>
              <a:rPr lang="cs-CZ" dirty="0"/>
              <a:t> </a:t>
            </a:r>
            <a:r>
              <a:rPr lang="cs-CZ" dirty="0" err="1"/>
              <a:t>Teil</a:t>
            </a:r>
            <a:r>
              <a:rPr lang="cs-CZ" dirty="0"/>
              <a:t> </a:t>
            </a:r>
            <a:r>
              <a:rPr lang="cs-CZ" dirty="0" err="1"/>
              <a:t>abgebrannten</a:t>
            </a:r>
            <a:r>
              <a:rPr lang="cs-CZ" dirty="0"/>
              <a:t> </a:t>
            </a:r>
            <a:r>
              <a:rPr lang="cs-CZ" dirty="0" err="1"/>
              <a:t>Stadttheaters</a:t>
            </a:r>
            <a:r>
              <a:rPr lang="cs-CZ" dirty="0"/>
              <a:t>) 1888	</a:t>
            </a:r>
            <a:r>
              <a:rPr lang="cs-CZ" dirty="0" err="1"/>
              <a:t>Schloßtheater</a:t>
            </a:r>
            <a:r>
              <a:rPr lang="cs-CZ" dirty="0"/>
              <a:t> </a:t>
            </a:r>
            <a:r>
              <a:rPr lang="cs-CZ" dirty="0" err="1"/>
              <a:t>Totis</a:t>
            </a:r>
            <a:r>
              <a:rPr lang="cs-CZ" dirty="0"/>
              <a:t> / </a:t>
            </a:r>
            <a:r>
              <a:rPr lang="cs-CZ" dirty="0" err="1"/>
              <a:t>Tata</a:t>
            </a:r>
            <a:r>
              <a:rPr lang="cs-CZ" dirty="0"/>
              <a:t>, H </a:t>
            </a:r>
          </a:p>
          <a:p>
            <a:r>
              <a:rPr lang="cs-CZ" dirty="0"/>
              <a:t>1888-1889	</a:t>
            </a:r>
            <a:r>
              <a:rPr lang="cs-CZ" dirty="0" err="1"/>
              <a:t>Volkstheater</a:t>
            </a:r>
            <a:r>
              <a:rPr lang="cs-CZ" dirty="0"/>
              <a:t> Wien 7, </a:t>
            </a:r>
            <a:r>
              <a:rPr lang="cs-CZ" dirty="0" err="1"/>
              <a:t>Museumsstraße</a:t>
            </a:r>
            <a:r>
              <a:rPr lang="cs-CZ" dirty="0"/>
              <a:t> 2A / </a:t>
            </a:r>
            <a:r>
              <a:rPr lang="cs-CZ" dirty="0" err="1"/>
              <a:t>Neustiftgasse</a:t>
            </a:r>
            <a:r>
              <a:rPr lang="cs-CZ" dirty="0"/>
              <a:t> / </a:t>
            </a:r>
            <a:r>
              <a:rPr lang="cs-CZ" dirty="0" err="1"/>
              <a:t>Burggasse</a:t>
            </a:r>
            <a:r>
              <a:rPr lang="cs-CZ" dirty="0"/>
              <a:t> (</a:t>
            </a:r>
            <a:r>
              <a:rPr lang="cs-CZ" dirty="0" err="1"/>
              <a:t>früher</a:t>
            </a:r>
            <a:r>
              <a:rPr lang="cs-CZ" dirty="0"/>
              <a:t> Deutsches </a:t>
            </a:r>
            <a:r>
              <a:rPr lang="cs-CZ" dirty="0" err="1"/>
              <a:t>Volkstheater</a:t>
            </a:r>
            <a:r>
              <a:rPr lang="cs-CZ" dirty="0"/>
              <a:t>) </a:t>
            </a:r>
          </a:p>
          <a:p>
            <a:r>
              <a:rPr lang="cs-CZ" dirty="0"/>
              <a:t>1890-1891	</a:t>
            </a:r>
            <a:r>
              <a:rPr lang="cs-CZ" dirty="0" err="1"/>
              <a:t>Stadttheater</a:t>
            </a:r>
            <a:r>
              <a:rPr lang="cs-CZ" dirty="0"/>
              <a:t> (</a:t>
            </a:r>
            <a:r>
              <a:rPr lang="cs-CZ" dirty="0" err="1"/>
              <a:t>Opernhaus</a:t>
            </a:r>
            <a:r>
              <a:rPr lang="cs-CZ" dirty="0"/>
              <a:t>) Zürich, CH </a:t>
            </a:r>
          </a:p>
          <a:p>
            <a:r>
              <a:rPr lang="cs-CZ" dirty="0"/>
              <a:t>1891-1892	</a:t>
            </a:r>
            <a:r>
              <a:rPr lang="cs-CZ" dirty="0" err="1"/>
              <a:t>Theater</a:t>
            </a:r>
            <a:r>
              <a:rPr lang="cs-CZ" dirty="0"/>
              <a:t> </a:t>
            </a:r>
            <a:r>
              <a:rPr lang="cs-CZ" dirty="0" err="1"/>
              <a:t>unter</a:t>
            </a:r>
            <a:r>
              <a:rPr lang="cs-CZ" dirty="0"/>
              <a:t> den </a:t>
            </a:r>
            <a:r>
              <a:rPr lang="cs-CZ" dirty="0" err="1"/>
              <a:t>Linden</a:t>
            </a:r>
            <a:r>
              <a:rPr lang="cs-CZ" dirty="0"/>
              <a:t> </a:t>
            </a:r>
            <a:r>
              <a:rPr lang="cs-CZ" dirty="0" err="1"/>
              <a:t>Berlin</a:t>
            </a:r>
            <a:r>
              <a:rPr lang="cs-CZ" dirty="0"/>
              <a:t>, D </a:t>
            </a:r>
          </a:p>
          <a:p>
            <a:r>
              <a:rPr lang="cs-CZ" dirty="0"/>
              <a:t>1892-1893	</a:t>
            </a:r>
            <a:r>
              <a:rPr lang="cs-CZ" dirty="0" err="1"/>
              <a:t>Stadttheater</a:t>
            </a:r>
            <a:r>
              <a:rPr lang="cs-CZ" dirty="0"/>
              <a:t> Salzburg </a:t>
            </a:r>
          </a:p>
          <a:p>
            <a:r>
              <a:rPr lang="cs-CZ" dirty="0"/>
              <a:t>1892-1894	</a:t>
            </a:r>
            <a:r>
              <a:rPr lang="cs-CZ" dirty="0" err="1"/>
              <a:t>Hoftheater</a:t>
            </a:r>
            <a:r>
              <a:rPr lang="cs-CZ" dirty="0"/>
              <a:t> Wiesbaden, D </a:t>
            </a:r>
          </a:p>
          <a:p>
            <a:r>
              <a:rPr lang="cs-CZ" dirty="0"/>
              <a:t>1893-1894	</a:t>
            </a:r>
            <a:r>
              <a:rPr lang="cs-CZ" dirty="0" err="1"/>
              <a:t>Orfeum</a:t>
            </a:r>
            <a:r>
              <a:rPr lang="cs-CZ" dirty="0"/>
              <a:t> </a:t>
            </a:r>
            <a:r>
              <a:rPr lang="cs-CZ" dirty="0" err="1"/>
              <a:t>Somossy</a:t>
            </a:r>
            <a:r>
              <a:rPr lang="cs-CZ" dirty="0"/>
              <a:t> </a:t>
            </a:r>
            <a:r>
              <a:rPr lang="cs-CZ" dirty="0" err="1"/>
              <a:t>Budapest</a:t>
            </a:r>
            <a:r>
              <a:rPr lang="cs-CZ" dirty="0"/>
              <a:t>, H </a:t>
            </a:r>
          </a:p>
          <a:p>
            <a:r>
              <a:rPr lang="cs-CZ" dirty="0"/>
              <a:t>1893-1895	Ton- </a:t>
            </a:r>
            <a:r>
              <a:rPr lang="cs-CZ" dirty="0" err="1"/>
              <a:t>und</a:t>
            </a:r>
            <a:r>
              <a:rPr lang="cs-CZ" dirty="0"/>
              <a:t> </a:t>
            </a:r>
            <a:r>
              <a:rPr lang="cs-CZ" dirty="0" err="1"/>
              <a:t>Kongresshalle</a:t>
            </a:r>
            <a:r>
              <a:rPr lang="cs-CZ" dirty="0"/>
              <a:t> Zürich, CH </a:t>
            </a:r>
          </a:p>
          <a:p>
            <a:r>
              <a:rPr lang="cs-CZ" dirty="0"/>
              <a:t>1894-1895	</a:t>
            </a:r>
            <a:r>
              <a:rPr lang="cs-CZ" dirty="0" err="1"/>
              <a:t>Nationaltheater</a:t>
            </a:r>
            <a:r>
              <a:rPr lang="cs-CZ" dirty="0"/>
              <a:t> </a:t>
            </a:r>
            <a:r>
              <a:rPr lang="cs-CZ" dirty="0" err="1"/>
              <a:t>Agram</a:t>
            </a:r>
            <a:r>
              <a:rPr lang="cs-CZ" dirty="0"/>
              <a:t> / Zagreb, HR </a:t>
            </a:r>
          </a:p>
          <a:p>
            <a:r>
              <a:rPr lang="cs-CZ" dirty="0"/>
              <a:t>1894-1896	</a:t>
            </a:r>
            <a:r>
              <a:rPr lang="cs-CZ" dirty="0" err="1"/>
              <a:t>National</a:t>
            </a:r>
            <a:r>
              <a:rPr lang="cs-CZ" dirty="0"/>
              <a:t>- </a:t>
            </a:r>
            <a:r>
              <a:rPr lang="cs-CZ" dirty="0" err="1"/>
              <a:t>und</a:t>
            </a:r>
            <a:r>
              <a:rPr lang="cs-CZ" dirty="0"/>
              <a:t> </a:t>
            </a:r>
            <a:r>
              <a:rPr lang="cs-CZ" dirty="0" err="1"/>
              <a:t>Hoftheater</a:t>
            </a:r>
            <a:r>
              <a:rPr lang="cs-CZ" dirty="0"/>
              <a:t> </a:t>
            </a:r>
            <a:r>
              <a:rPr lang="cs-CZ" dirty="0" err="1"/>
              <a:t>Jassi</a:t>
            </a:r>
            <a:r>
              <a:rPr lang="cs-CZ" dirty="0"/>
              <a:t> / </a:t>
            </a:r>
            <a:r>
              <a:rPr lang="cs-CZ" dirty="0" err="1"/>
              <a:t>Iasi</a:t>
            </a:r>
            <a:r>
              <a:rPr lang="cs-CZ" dirty="0"/>
              <a:t>, RO </a:t>
            </a:r>
          </a:p>
          <a:p>
            <a:r>
              <a:rPr lang="cs-CZ" dirty="0"/>
              <a:t>1895-1896	</a:t>
            </a:r>
            <a:r>
              <a:rPr lang="cs-CZ" dirty="0" err="1"/>
              <a:t>Lustspieltheater</a:t>
            </a:r>
            <a:r>
              <a:rPr lang="cs-CZ" dirty="0"/>
              <a:t> </a:t>
            </a:r>
            <a:r>
              <a:rPr lang="cs-CZ" dirty="0" err="1"/>
              <a:t>Budapest</a:t>
            </a:r>
            <a:r>
              <a:rPr lang="cs-CZ" dirty="0"/>
              <a:t>, H </a:t>
            </a:r>
          </a:p>
          <a:p>
            <a:r>
              <a:rPr lang="cs-CZ" dirty="0"/>
              <a:t>1895-1896	</a:t>
            </a:r>
            <a:r>
              <a:rPr lang="cs-CZ" dirty="0" err="1"/>
              <a:t>Stadttheater</a:t>
            </a:r>
            <a:r>
              <a:rPr lang="cs-CZ" dirty="0"/>
              <a:t> </a:t>
            </a:r>
            <a:r>
              <a:rPr lang="cs-CZ" dirty="0" err="1"/>
              <a:t>Kecskemet</a:t>
            </a:r>
            <a:r>
              <a:rPr lang="cs-CZ" dirty="0"/>
              <a:t>, H </a:t>
            </a:r>
          </a:p>
        </p:txBody>
      </p:sp>
      <p:pic>
        <p:nvPicPr>
          <p:cNvPr id="3076" name="Picture 4" descr="Stavitelé Ferdinand Fellner a Hermann Helmer, 1. díl - Časopis Stavebnictví">
            <a:extLst>
              <a:ext uri="{FF2B5EF4-FFF2-40B4-BE49-F238E27FC236}">
                <a16:creationId xmlns:a16="http://schemas.microsoft.com/office/drawing/2014/main" id="{D65B8FCC-EA31-5195-42B3-225666EF81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5801" y="4826000"/>
            <a:ext cx="3237232" cy="1934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34701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73050" y="0"/>
            <a:ext cx="11645900" cy="1325563"/>
          </a:xfrm>
        </p:spPr>
        <p:txBody>
          <a:bodyPr/>
          <a:lstStyle/>
          <a:p>
            <a:r>
              <a:rPr lang="cs-CZ" dirty="0" err="1"/>
              <a:t>Fellner</a:t>
            </a:r>
            <a:r>
              <a:rPr lang="cs-CZ" dirty="0"/>
              <a:t> a </a:t>
            </a:r>
            <a:r>
              <a:rPr lang="cs-CZ" dirty="0" err="1"/>
              <a:t>Helmer</a:t>
            </a:r>
            <a:r>
              <a:rPr lang="cs-CZ" dirty="0"/>
              <a:t>, </a:t>
            </a:r>
            <a:r>
              <a:rPr lang="cs-CZ" dirty="0" err="1"/>
              <a:t>prozatimní</a:t>
            </a:r>
            <a:r>
              <a:rPr lang="cs-CZ" dirty="0"/>
              <a:t> divadlo Brno, </a:t>
            </a:r>
            <a:r>
              <a:rPr lang="cs-CZ" sz="3600" dirty="0"/>
              <a:t>1871</a:t>
            </a:r>
            <a:endParaRPr lang="cs-CZ" dirty="0"/>
          </a:p>
        </p:txBody>
      </p:sp>
      <p:pic>
        <p:nvPicPr>
          <p:cNvPr id="4098" name="Picture 2" descr="https://www.theatre-architecture.eu/res/archive/282/039948.jpg?seek=1456844421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5600" y="1325563"/>
            <a:ext cx="6990992" cy="5024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883490" y="1696041"/>
            <a:ext cx="5660470" cy="4245351"/>
          </a:xfrm>
        </p:spPr>
      </p:pic>
    </p:spTree>
    <p:extLst>
      <p:ext uri="{BB962C8B-B14F-4D97-AF65-F5344CB8AC3E}">
        <p14:creationId xmlns:p14="http://schemas.microsoft.com/office/powerpoint/2010/main" val="16118412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39700" y="212725"/>
            <a:ext cx="11595100" cy="1325563"/>
          </a:xfrm>
        </p:spPr>
        <p:txBody>
          <a:bodyPr/>
          <a:lstStyle/>
          <a:p>
            <a:r>
              <a:rPr lang="cs-CZ" dirty="0"/>
              <a:t>F a H, Brno městské divadlo (Mahenovo) 1881-82</a:t>
            </a:r>
          </a:p>
        </p:txBody>
      </p:sp>
      <p:pic>
        <p:nvPicPr>
          <p:cNvPr id="5122" name="Picture 2" descr="https://leosjanacek.eu/_files/200000205-307583171f/700/mahenovo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1979795"/>
            <a:ext cx="6832600" cy="4197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i.pinimg.com/originals/93/dd/82/93dd82182406d667e8323e8a65d6a7be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269" y="1979795"/>
            <a:ext cx="3625831" cy="4833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30880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9F8B9DA-DAC5-0A6C-5558-94ACDBAF74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Liberec 1881-83</a:t>
            </a:r>
          </a:p>
        </p:txBody>
      </p:sp>
      <p:pic>
        <p:nvPicPr>
          <p:cNvPr id="7170" name="Picture 2" descr="Divadlo F. X. Šaldy v Liberci – Kudy z nudy">
            <a:extLst>
              <a:ext uri="{FF2B5EF4-FFF2-40B4-BE49-F238E27FC236}">
                <a16:creationId xmlns:a16="http://schemas.microsoft.com/office/drawing/2014/main" id="{BEFCDCE0-52F7-98E0-3B40-24F9904CC160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99" y="2185194"/>
            <a:ext cx="5679369" cy="3758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[IMG]">
            <a:extLst>
              <a:ext uri="{FF2B5EF4-FFF2-40B4-BE49-F238E27FC236}">
                <a16:creationId xmlns:a16="http://schemas.microsoft.com/office/drawing/2014/main" id="{30C18474-9B6F-DA49-BEA0-D00FDBED6B12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0238" y="94866"/>
            <a:ext cx="6201762" cy="6668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35363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FB7743B-148D-218B-4BC6-6C6230756C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1E49936-2CEA-6729-2BB0-23149C73B07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9B256B06-355E-A751-BAF4-3C202877BD4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Picture 6" descr="Databáze divadel / Divadelní architektura v Evropě">
            <a:extLst>
              <a:ext uri="{FF2B5EF4-FFF2-40B4-BE49-F238E27FC236}">
                <a16:creationId xmlns:a16="http://schemas.microsoft.com/office/drawing/2014/main" id="{9A0F450E-4633-83B7-5B6F-C65A85F6F5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767703" y="1162605"/>
            <a:ext cx="6699545" cy="4564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[IMG]">
            <a:extLst>
              <a:ext uri="{FF2B5EF4-FFF2-40B4-BE49-F238E27FC236}">
                <a16:creationId xmlns:a16="http://schemas.microsoft.com/office/drawing/2014/main" id="{8AE1015E-3082-585C-4522-B3356884B8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0238" y="94866"/>
            <a:ext cx="6201762" cy="6668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11340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F a H</a:t>
            </a:r>
            <a:br>
              <a:rPr lang="cs-CZ" dirty="0"/>
            </a:br>
            <a:r>
              <a:rPr lang="cs-CZ" dirty="0" err="1"/>
              <a:t>karlovy</a:t>
            </a:r>
            <a:r>
              <a:rPr lang="cs-CZ" dirty="0"/>
              <a:t> Vary</a:t>
            </a:r>
            <a:br>
              <a:rPr lang="cs-CZ" dirty="0"/>
            </a:br>
            <a:r>
              <a:rPr lang="cs-CZ" dirty="0"/>
              <a:t>1884-86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6146" name="Picture 2" descr="https://upload.wikimedia.org/wikipedia/commons/thumb/6/6a/Karlovy_Vary%2C_divadlo.jpg/1024px-Karlovy_Vary%2C_divadlo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950" y="225424"/>
            <a:ext cx="6582242" cy="6543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29BA8AD5-0B2E-EE06-ED0B-6043F9B7EC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25" y="2417761"/>
            <a:ext cx="3968581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91165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24B13AE-7BCB-38EA-6653-3B3F785EB0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Německé </a:t>
            </a:r>
            <a:r>
              <a:rPr lang="cs-CZ"/>
              <a:t>divadlo Praha</a:t>
            </a:r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1CA3569-3945-FED8-7CD1-AE8B0DDAD5E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7" name="Zástupný obsah 6" descr="Obsah obrázku venku, bílé, černá, staré&#10;&#10;Popis byl vytvořen automaticky">
            <a:extLst>
              <a:ext uri="{FF2B5EF4-FFF2-40B4-BE49-F238E27FC236}">
                <a16:creationId xmlns:a16="http://schemas.microsoft.com/office/drawing/2014/main" id="{225A8BB0-0A12-A32C-9C11-E996F9AE6B4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454" y="1825625"/>
            <a:ext cx="7848346" cy="5004104"/>
          </a:xfrm>
        </p:spPr>
      </p:pic>
    </p:spTree>
    <p:extLst>
      <p:ext uri="{BB962C8B-B14F-4D97-AF65-F5344CB8AC3E}">
        <p14:creationId xmlns:p14="http://schemas.microsoft.com/office/powerpoint/2010/main" val="39565771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-219075"/>
            <a:ext cx="10515600" cy="1325563"/>
          </a:xfrm>
        </p:spPr>
        <p:txBody>
          <a:bodyPr/>
          <a:lstStyle/>
          <a:p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09600" y="165100"/>
            <a:ext cx="10909300" cy="6565900"/>
          </a:xfrm>
        </p:spPr>
        <p:txBody>
          <a:bodyPr>
            <a:normAutofit lnSpcReduction="10000"/>
          </a:bodyPr>
          <a:lstStyle/>
          <a:p>
            <a:endParaRPr lang="cs-CZ" sz="3600" dirty="0"/>
          </a:p>
          <a:p>
            <a:pPr marL="0" indent="0">
              <a:buNone/>
            </a:pPr>
            <a:r>
              <a:rPr lang="cs-CZ" sz="3600" dirty="0"/>
              <a:t>Gottfried </a:t>
            </a:r>
            <a:r>
              <a:rPr lang="cs-CZ" sz="3600" dirty="0" err="1"/>
              <a:t>Semper</a:t>
            </a:r>
            <a:r>
              <a:rPr lang="cs-CZ" sz="3600" i="1" dirty="0"/>
              <a:t>,. </a:t>
            </a:r>
            <a:r>
              <a:rPr lang="cs-CZ" sz="3600" i="1" dirty="0" err="1"/>
              <a:t>Vergleichende</a:t>
            </a:r>
            <a:r>
              <a:rPr lang="cs-CZ" sz="3600" i="1" dirty="0"/>
              <a:t> </a:t>
            </a:r>
            <a:r>
              <a:rPr lang="cs-CZ" sz="3600" i="1" dirty="0" err="1"/>
              <a:t>Baulehre</a:t>
            </a:r>
            <a:endParaRPr lang="cs-CZ" sz="3600" i="1" dirty="0"/>
          </a:p>
          <a:p>
            <a:pPr lvl="2"/>
            <a:r>
              <a:rPr lang="cs-CZ" sz="2800" dirty="0"/>
              <a:t>- obydlí </a:t>
            </a:r>
          </a:p>
          <a:p>
            <a:pPr lvl="2"/>
            <a:r>
              <a:rPr lang="cs-CZ" sz="2800" dirty="0"/>
              <a:t>- stavby náboženské </a:t>
            </a:r>
          </a:p>
          <a:p>
            <a:pPr lvl="2"/>
            <a:r>
              <a:rPr lang="cs-CZ" sz="2800" dirty="0"/>
              <a:t>- výukové (krom škol také muzea, knihovny, botanické zahrady ad.) </a:t>
            </a:r>
          </a:p>
          <a:p>
            <a:pPr lvl="2"/>
            <a:r>
              <a:rPr lang="cs-CZ" sz="2800" dirty="0"/>
              <a:t>- zaopatřovací (nemocnice, sirotčince, ale také dělnické kolonie či zájezdní hotely) </a:t>
            </a:r>
          </a:p>
          <a:p>
            <a:pPr lvl="2"/>
            <a:r>
              <a:rPr lang="cs-CZ" sz="2800" dirty="0"/>
              <a:t>- veřejně prospěšné (kam řadil cesty, železnice, lázně, pošty, banky, jatka, hřbitovy atd.) </a:t>
            </a:r>
          </a:p>
          <a:p>
            <a:pPr lvl="2"/>
            <a:r>
              <a:rPr lang="cs-CZ" sz="2800" dirty="0"/>
              <a:t>- vládní a administrativní (paláce vládců, radnice, parlamenty, ministerstva, archivy, tiskárny, mincovny ad.) </a:t>
            </a:r>
          </a:p>
          <a:p>
            <a:pPr lvl="2"/>
            <a:r>
              <a:rPr lang="cs-CZ" sz="2800" dirty="0"/>
              <a:t>- soudní (včetně policejních stanic či věznic) </a:t>
            </a:r>
          </a:p>
          <a:p>
            <a:pPr lvl="2"/>
            <a:r>
              <a:rPr lang="cs-CZ" sz="2800" dirty="0"/>
              <a:t>- vojenské, památníky </a:t>
            </a:r>
          </a:p>
          <a:p>
            <a:pPr lvl="2"/>
            <a:r>
              <a:rPr lang="cs-CZ" sz="2800" dirty="0"/>
              <a:t>- stavby pro obveselení (divadla, koncertní haly, kluby, sály, zahrady) </a:t>
            </a:r>
          </a:p>
          <a:p>
            <a:pPr lvl="2"/>
            <a:r>
              <a:rPr lang="cs-CZ" sz="2800" dirty="0"/>
              <a:t>- urbanismus</a:t>
            </a:r>
          </a:p>
          <a:p>
            <a:pPr lvl="1"/>
            <a:endParaRPr lang="cs-CZ" sz="3200" dirty="0"/>
          </a:p>
        </p:txBody>
      </p:sp>
    </p:spTree>
    <p:extLst>
      <p:ext uri="{BB962C8B-B14F-4D97-AF65-F5344CB8AC3E}">
        <p14:creationId xmlns:p14="http://schemas.microsoft.com/office/powerpoint/2010/main" val="2622596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Rijeka 1885 / Wiesbaden 1893</a:t>
            </a:r>
          </a:p>
        </p:txBody>
      </p:sp>
      <p:pic>
        <p:nvPicPr>
          <p:cNvPr id="14338" name="Picture 2" descr="Datei:Theatre of Ivan pl. Zajc, Rijeka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058194"/>
            <a:ext cx="5181600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Datei:Wiesbaden Hessisches Staatstheater BW 2017-04-24 17-48-5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223357"/>
            <a:ext cx="5181600" cy="3555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07003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10E5C5D-8189-078D-9439-77A3F2D90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95451" y="4301857"/>
            <a:ext cx="10515600" cy="1325563"/>
          </a:xfrm>
        </p:spPr>
        <p:txBody>
          <a:bodyPr/>
          <a:lstStyle/>
          <a:p>
            <a:r>
              <a:rPr lang="cs-CZ" dirty="0" err="1"/>
              <a:t>Klagenfurt</a:t>
            </a:r>
            <a:r>
              <a:rPr lang="cs-CZ" dirty="0"/>
              <a:t> / Jablonec / </a:t>
            </a:r>
            <a:r>
              <a:rPr lang="cs-CZ" dirty="0" err="1"/>
              <a:t>Giessen</a:t>
            </a:r>
            <a:endParaRPr lang="cs-CZ" dirty="0"/>
          </a:p>
        </p:txBody>
      </p:sp>
      <p:pic>
        <p:nvPicPr>
          <p:cNvPr id="6146" name="Picture 2" descr="undefined">
            <a:extLst>
              <a:ext uri="{FF2B5EF4-FFF2-40B4-BE49-F238E27FC236}">
                <a16:creationId xmlns:a16="http://schemas.microsoft.com/office/drawing/2014/main" id="{917C8773-4992-DC70-B973-C59CF31E71F4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41809" cy="2762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4F275336-3029-F19C-10CA-B9F1AD07A27B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2307" y="769451"/>
            <a:ext cx="4257925" cy="2762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3B2A1A6D-6B82-D091-BD03-23DF92934C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1381" y="3780921"/>
            <a:ext cx="4350619" cy="2795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35775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12424229" cy="1325563"/>
          </a:xfrm>
        </p:spPr>
        <p:txBody>
          <a:bodyPr/>
          <a:lstStyle/>
          <a:p>
            <a:r>
              <a:rPr lang="cs-CZ" dirty="0"/>
              <a:t>Brno, </a:t>
            </a:r>
            <a:r>
              <a:rPr lang="cs-CZ" dirty="0" err="1"/>
              <a:t>Thonethof</a:t>
            </a:r>
            <a:r>
              <a:rPr lang="cs-CZ" dirty="0"/>
              <a:t> 1891 / </a:t>
            </a:r>
            <a:r>
              <a:rPr lang="cs-CZ" dirty="0" err="1"/>
              <a:t>Berndorf</a:t>
            </a:r>
            <a:r>
              <a:rPr lang="cs-CZ" dirty="0"/>
              <a:t> 1899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96078" y="1325563"/>
            <a:ext cx="4045293" cy="6453554"/>
          </a:xfrm>
          <a:prstGeom prst="rect">
            <a:avLst/>
          </a:prstGeom>
        </p:spPr>
      </p:pic>
      <p:pic>
        <p:nvPicPr>
          <p:cNvPr id="17410" name="Picture 2" descr="Datei:Stadttheater Berndorf, Lower Austria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7449" y="1325563"/>
            <a:ext cx="6875580" cy="482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43218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1353800" cy="1115332"/>
          </a:xfrm>
        </p:spPr>
        <p:txBody>
          <a:bodyPr/>
          <a:lstStyle/>
          <a:p>
            <a:r>
              <a:rPr lang="cs-CZ" dirty="0"/>
              <a:t>Alexander Graf 1856-1931 / divadlo Ostrava 1907</a:t>
            </a:r>
          </a:p>
        </p:txBody>
      </p:sp>
      <p:pic>
        <p:nvPicPr>
          <p:cNvPr id="18434" name="Picture 2" descr="Moravskoslezský deník | Z historie Národního divadla Moravskoslezského |  fotogalerie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119" y="1825625"/>
            <a:ext cx="3315305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https://www.theatre-architecture.eu/res/archive/281/039794.jpg?seek=145582497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7856" y="1446781"/>
            <a:ext cx="6789057" cy="5078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79509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EFCEE28-A728-99DD-10F1-800780211F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7C93614-19C8-E5CA-0440-F9FB1ADD71A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E75481F2-079A-03BE-5AA7-4D5B823135D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E9C166AD-1CB2-4181-147A-ECFCD52EDE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06516"/>
            <a:ext cx="11645900" cy="8611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97708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Vídeň 1898 / Znojmo 1908</a:t>
            </a:r>
          </a:p>
        </p:txBody>
      </p:sp>
      <p:pic>
        <p:nvPicPr>
          <p:cNvPr id="9218" name="Picture 2" descr="Městské divadlo Znojmo – Wikipedie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726" y="1913414"/>
            <a:ext cx="5791274" cy="4182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upload.wikimedia.org/wikipedia/commons/thumb/5/5b/Kaiserjubilaeumsstadttheater_leipziger_illustrierte.jpg/1280px-Kaiserjubilaeumsstadttheater_leipziger_illustrierte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979" y="1913414"/>
            <a:ext cx="5576781" cy="4182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53153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E4C24A0-F4FF-098E-8F11-7B2233FE3B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Most 1910-1911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467E331B-6EA4-5171-D9E4-5185D0E5E84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4CB0DFF2-19EA-C90D-3AC8-EF4FEB66700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8196" name="Picture 4">
            <a:extLst>
              <a:ext uri="{FF2B5EF4-FFF2-40B4-BE49-F238E27FC236}">
                <a16:creationId xmlns:a16="http://schemas.microsoft.com/office/drawing/2014/main" id="{D29B28F1-BF67-B84F-A1BC-350A6B09AC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1690688"/>
            <a:ext cx="6859235" cy="469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06873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90500" y="365125"/>
            <a:ext cx="11861800" cy="854075"/>
          </a:xfrm>
        </p:spPr>
        <p:txBody>
          <a:bodyPr>
            <a:normAutofit fontScale="90000"/>
          </a:bodyPr>
          <a:lstStyle/>
          <a:p>
            <a:r>
              <a:rPr lang="cs-CZ" dirty="0"/>
              <a:t>České národní divadlo v Brně, Emil Králík a Josef Pospíšil </a:t>
            </a:r>
          </a:p>
        </p:txBody>
      </p:sp>
      <p:pic>
        <p:nvPicPr>
          <p:cNvPr id="1026" name="Picture 2" descr="https://www.theatre-architecture.eu/res/archive/010/001276.jpg?seek=1226054502"/>
          <p:cNvPicPr>
            <a:picLocks noGrp="1" noChangeAspect="1" noChangeArrowheads="1"/>
          </p:cNvPicPr>
          <p:nvPr>
            <p:ph sz="quarter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1" t="8523" r="1774" b="14303"/>
          <a:stretch/>
        </p:blipFill>
        <p:spPr bwMode="auto">
          <a:xfrm>
            <a:off x="-2171700" y="1332509"/>
            <a:ext cx="9144000" cy="487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s://f.aukro.cz/images/sk6926840573/730x548/b4514fd3-23a9-4f64-aadf-8358b5bfb86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76" t="12600" r="5548" b="12917"/>
          <a:stretch/>
        </p:blipFill>
        <p:spPr bwMode="auto">
          <a:xfrm>
            <a:off x="4826000" y="1332509"/>
            <a:ext cx="7495356" cy="4863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74818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Škardův dům, Jurkovič, 1908</a:t>
            </a:r>
          </a:p>
        </p:txBody>
      </p:sp>
      <p:pic>
        <p:nvPicPr>
          <p:cNvPr id="3074" name="Picture 2" descr="http://foto.turistika.cz/foto/32640/64284/full_7dc113_P1280367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0412" y="1527175"/>
            <a:ext cx="3335789" cy="5025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29986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Antonín </a:t>
            </a:r>
            <a:r>
              <a:rPr lang="cs-CZ" dirty="0" err="1"/>
              <a:t>Balšánek</a:t>
            </a:r>
            <a:endParaRPr lang="cs-CZ" dirty="0"/>
          </a:p>
        </p:txBody>
      </p:sp>
      <p:pic>
        <p:nvPicPr>
          <p:cNvPr id="5122" name="Picture 2" descr="https://www.theatre-architecture.eu/res/archive/010/001269.jpg?seek=1226054495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0" y="1212634"/>
            <a:ext cx="7779276" cy="553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35148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err="1"/>
              <a:t>Carroll</a:t>
            </a:r>
            <a:r>
              <a:rPr lang="cs-CZ" dirty="0"/>
              <a:t> William </a:t>
            </a:r>
            <a:r>
              <a:rPr lang="cs-CZ" dirty="0" err="1"/>
              <a:t>Westfall</a:t>
            </a:r>
            <a:r>
              <a:rPr lang="cs-CZ" dirty="0"/>
              <a:t>, </a:t>
            </a:r>
            <a:r>
              <a:rPr lang="en-US" i="1" dirty="0"/>
              <a:t>Architectural Principles in the Age of Historicism, </a:t>
            </a:r>
            <a:r>
              <a:rPr lang="en-US" dirty="0"/>
              <a:t>New Haven – London 1993</a:t>
            </a:r>
            <a:r>
              <a:rPr lang="cs-CZ" dirty="0"/>
              <a:t>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/>
              <a:t>1. </a:t>
            </a:r>
            <a:r>
              <a:rPr lang="cs-CZ" dirty="0" err="1"/>
              <a:t>regia</a:t>
            </a:r>
            <a:r>
              <a:rPr lang="cs-CZ" dirty="0"/>
              <a:t> (stavby pro vládnutí) </a:t>
            </a:r>
          </a:p>
          <a:p>
            <a:r>
              <a:rPr lang="cs-CZ" dirty="0"/>
              <a:t>2. </a:t>
            </a:r>
            <a:r>
              <a:rPr lang="cs-CZ" dirty="0" err="1"/>
              <a:t>tholos</a:t>
            </a:r>
            <a:r>
              <a:rPr lang="cs-CZ" dirty="0"/>
              <a:t> (hrobky, baptisteria, kaple ale i pomník – stavby k uctívání) </a:t>
            </a:r>
          </a:p>
          <a:p>
            <a:r>
              <a:rPr lang="cs-CZ" dirty="0"/>
              <a:t>3. </a:t>
            </a:r>
            <a:r>
              <a:rPr lang="cs-CZ" dirty="0" err="1"/>
              <a:t>templum</a:t>
            </a:r>
            <a:r>
              <a:rPr lang="cs-CZ" dirty="0"/>
              <a:t> (stavby k oslavě – opět to může být i profánní stavba) </a:t>
            </a:r>
          </a:p>
          <a:p>
            <a:r>
              <a:rPr lang="cs-CZ" dirty="0"/>
              <a:t>4. </a:t>
            </a:r>
            <a:r>
              <a:rPr lang="cs-CZ" dirty="0" err="1"/>
              <a:t>domus</a:t>
            </a:r>
            <a:r>
              <a:rPr lang="cs-CZ" dirty="0"/>
              <a:t> (stavby pro obývání) </a:t>
            </a:r>
          </a:p>
          <a:p>
            <a:r>
              <a:rPr lang="cs-CZ" dirty="0"/>
              <a:t>5. </a:t>
            </a:r>
            <a:r>
              <a:rPr lang="cs-CZ" dirty="0" err="1"/>
              <a:t>theatrum</a:t>
            </a:r>
            <a:r>
              <a:rPr lang="cs-CZ" dirty="0"/>
              <a:t> (stavby pro veřejná konání) </a:t>
            </a:r>
          </a:p>
          <a:p>
            <a:r>
              <a:rPr lang="cs-CZ" dirty="0"/>
              <a:t>6. </a:t>
            </a:r>
            <a:r>
              <a:rPr lang="cs-CZ" dirty="0" err="1"/>
              <a:t>taberna</a:t>
            </a:r>
            <a:r>
              <a:rPr lang="cs-CZ" dirty="0"/>
              <a:t> (stavby pro udržitelnost – výrobny, zemědělství, obchod atd.). </a:t>
            </a:r>
          </a:p>
          <a:p>
            <a:endParaRPr lang="cs-CZ" dirty="0"/>
          </a:p>
        </p:txBody>
      </p:sp>
      <p:pic>
        <p:nvPicPr>
          <p:cNvPr id="1026" name="Picture 2" descr="https://encrypted-tbn0.gstatic.com/images?q=tbn:ANd9GcTHWOc4GNTDgTGxJSXYvOlUo9jAqtvLT3fdqw&amp;usqp=CAU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4377" y="1560038"/>
            <a:ext cx="3736731" cy="4855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097495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Bohumil </a:t>
            </a:r>
            <a:r>
              <a:rPr lang="cs-CZ" dirty="0" err="1"/>
              <a:t>Hübschmann</a:t>
            </a:r>
            <a:endParaRPr lang="cs-CZ" dirty="0"/>
          </a:p>
        </p:txBody>
      </p:sp>
      <p:pic>
        <p:nvPicPr>
          <p:cNvPr id="13314" name="Picture 2" descr="https://www.theatre-architecture.eu/res/archive/011/001291.jpg?seek=1226054514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484784"/>
            <a:ext cx="9006506" cy="6214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729907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Otokar Novotný</a:t>
            </a:r>
          </a:p>
        </p:txBody>
      </p:sp>
      <p:pic>
        <p:nvPicPr>
          <p:cNvPr id="7170" name="Picture 2" descr="https://www.theatre-architecture.eu/res/archive/010/001265.jpg?seek=126675485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340768"/>
            <a:ext cx="9036496" cy="696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061977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Viktorin Šulc</a:t>
            </a:r>
          </a:p>
        </p:txBody>
      </p:sp>
      <p:pic>
        <p:nvPicPr>
          <p:cNvPr id="9218" name="Picture 2" descr="https://www.theatre-architecture.eu/res/archive/010/001278.jpg?seek=122605450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3927" y="1556793"/>
            <a:ext cx="7618051" cy="5142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414396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Theodor </a:t>
            </a:r>
            <a:r>
              <a:rPr lang="cs-CZ" dirty="0" err="1"/>
              <a:t>Macharáček</a:t>
            </a:r>
            <a:endParaRPr lang="cs-CZ" dirty="0"/>
          </a:p>
        </p:txBody>
      </p:sp>
      <p:pic>
        <p:nvPicPr>
          <p:cNvPr id="10242" name="Picture 2" descr="https://www.theatre-architecture.eu/res/archive/011/001313.jpg?seek=1226054532"/>
          <p:cNvPicPr>
            <a:picLocks noGrp="1" noChangeAspect="1" noChangeArrowheads="1"/>
          </p:cNvPicPr>
          <p:nvPr>
            <p:ph sz="quarter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27" t="1355"/>
          <a:stretch/>
        </p:blipFill>
        <p:spPr bwMode="auto">
          <a:xfrm>
            <a:off x="2168516" y="1556793"/>
            <a:ext cx="7848872" cy="5183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693154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Pavel Janák</a:t>
            </a:r>
          </a:p>
        </p:txBody>
      </p:sp>
      <p:pic>
        <p:nvPicPr>
          <p:cNvPr id="15362" name="Picture 2" descr="https://www.theatre-architecture.eu/res/archive/011/001300.jpg?seek=122605452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9777" y="1556792"/>
            <a:ext cx="9497120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371668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Josef Gočár a Vlastislav Hofman</a:t>
            </a:r>
          </a:p>
        </p:txBody>
      </p:sp>
      <p:pic>
        <p:nvPicPr>
          <p:cNvPr id="6146" name="Picture 2" descr="https://www.theatre-architecture.eu/res/archive/010/001264.jpg?seek=1226054490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5074" y="1556793"/>
            <a:ext cx="4355756" cy="5934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54660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991231" y="114300"/>
            <a:ext cx="4596422" cy="5547946"/>
          </a:xfrm>
        </p:spPr>
        <p:txBody>
          <a:bodyPr>
            <a:normAutofit/>
          </a:bodyPr>
          <a:lstStyle/>
          <a:p>
            <a:r>
              <a:rPr lang="cs-CZ" sz="3600" dirty="0"/>
              <a:t>Brno, městské divadlo (</a:t>
            </a:r>
            <a:r>
              <a:rPr lang="cs-CZ" sz="3600" dirty="0" err="1"/>
              <a:t>mahenovo</a:t>
            </a:r>
            <a:r>
              <a:rPr lang="cs-CZ" sz="3600" dirty="0"/>
              <a:t>), 1881-82 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-342901" y="-844062"/>
            <a:ext cx="7851531" cy="5226811"/>
          </a:xfrm>
          <a:prstGeom prst="rect">
            <a:avLst/>
          </a:prstGeom>
        </p:spPr>
      </p:pic>
      <p:sp>
        <p:nvSpPr>
          <p:cNvPr id="3" name="Ovál 2"/>
          <p:cNvSpPr/>
          <p:nvPr/>
        </p:nvSpPr>
        <p:spPr>
          <a:xfrm>
            <a:off x="4932485" y="756138"/>
            <a:ext cx="861646" cy="202223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Ovál 3"/>
          <p:cNvSpPr/>
          <p:nvPr/>
        </p:nvSpPr>
        <p:spPr>
          <a:xfrm>
            <a:off x="2966916" y="1019908"/>
            <a:ext cx="1314938" cy="142435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vál 6"/>
          <p:cNvSpPr/>
          <p:nvPr/>
        </p:nvSpPr>
        <p:spPr>
          <a:xfrm>
            <a:off x="4378569" y="993531"/>
            <a:ext cx="325316" cy="148590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08A526AD-40EE-A395-3D62-2B58F6DCE3D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625" t="26296" r="42604" b="29622"/>
          <a:stretch/>
        </p:blipFill>
        <p:spPr>
          <a:xfrm>
            <a:off x="7117057" y="3912252"/>
            <a:ext cx="5092700" cy="3023124"/>
          </a:xfrm>
          <a:prstGeom prst="rect">
            <a:avLst/>
          </a:prstGeom>
        </p:spPr>
      </p:pic>
      <p:sp>
        <p:nvSpPr>
          <p:cNvPr id="18" name="Zástupný obsah 17">
            <a:extLst>
              <a:ext uri="{FF2B5EF4-FFF2-40B4-BE49-F238E27FC236}">
                <a16:creationId xmlns:a16="http://schemas.microsoft.com/office/drawing/2014/main" id="{B474FE0C-5CAE-1F6A-9966-063219E6BFE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9" name="Zástupný symbol pro obsah 5">
            <a:extLst>
              <a:ext uri="{FF2B5EF4-FFF2-40B4-BE49-F238E27FC236}">
                <a16:creationId xmlns:a16="http://schemas.microsoft.com/office/drawing/2014/main" id="{B99038C5-A68A-DA35-FB4A-C04D491678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976" y="3442830"/>
            <a:ext cx="7253654" cy="3961968"/>
          </a:xfrm>
          <a:prstGeom prst="rect">
            <a:avLst/>
          </a:prstGeom>
        </p:spPr>
      </p:pic>
      <p:sp>
        <p:nvSpPr>
          <p:cNvPr id="20" name="Ovál 19">
            <a:extLst>
              <a:ext uri="{FF2B5EF4-FFF2-40B4-BE49-F238E27FC236}">
                <a16:creationId xmlns:a16="http://schemas.microsoft.com/office/drawing/2014/main" id="{6EAE0967-8300-4BCE-6E05-E5D2754C0A33}"/>
              </a:ext>
            </a:extLst>
          </p:cNvPr>
          <p:cNvSpPr/>
          <p:nvPr/>
        </p:nvSpPr>
        <p:spPr>
          <a:xfrm>
            <a:off x="4281854" y="6080289"/>
            <a:ext cx="513579" cy="565608"/>
          </a:xfrm>
          <a:prstGeom prst="ellipse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Ovál 20">
            <a:extLst>
              <a:ext uri="{FF2B5EF4-FFF2-40B4-BE49-F238E27FC236}">
                <a16:creationId xmlns:a16="http://schemas.microsoft.com/office/drawing/2014/main" id="{16C7DB69-8C92-C2AA-4B6C-F0454DB6FCC5}"/>
              </a:ext>
            </a:extLst>
          </p:cNvPr>
          <p:cNvSpPr/>
          <p:nvPr/>
        </p:nvSpPr>
        <p:spPr>
          <a:xfrm>
            <a:off x="4703885" y="3638746"/>
            <a:ext cx="1385830" cy="1508289"/>
          </a:xfrm>
          <a:prstGeom prst="ellipse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Ovál 21">
            <a:extLst>
              <a:ext uri="{FF2B5EF4-FFF2-40B4-BE49-F238E27FC236}">
                <a16:creationId xmlns:a16="http://schemas.microsoft.com/office/drawing/2014/main" id="{FF4B7E1C-9067-EBDE-0850-09551FF1CDDC}"/>
              </a:ext>
            </a:extLst>
          </p:cNvPr>
          <p:cNvSpPr/>
          <p:nvPr/>
        </p:nvSpPr>
        <p:spPr>
          <a:xfrm>
            <a:off x="2290713" y="4826524"/>
            <a:ext cx="2413172" cy="499620"/>
          </a:xfrm>
          <a:prstGeom prst="ellipse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507810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991231" y="114300"/>
            <a:ext cx="4596422" cy="5547946"/>
          </a:xfrm>
        </p:spPr>
        <p:txBody>
          <a:bodyPr>
            <a:normAutofit/>
          </a:bodyPr>
          <a:lstStyle/>
          <a:p>
            <a:r>
              <a:rPr lang="cs-CZ" sz="3600" dirty="0"/>
              <a:t>Brno, městské divadlo (</a:t>
            </a:r>
            <a:r>
              <a:rPr lang="cs-CZ" sz="3600" dirty="0" err="1"/>
              <a:t>mahenovo</a:t>
            </a:r>
            <a:r>
              <a:rPr lang="cs-CZ" sz="3600" dirty="0"/>
              <a:t>), 1881-82 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-342901" y="-844062"/>
            <a:ext cx="7851531" cy="5226811"/>
          </a:xfrm>
          <a:prstGeom prst="rect">
            <a:avLst/>
          </a:prstGeo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254976" y="3442830"/>
            <a:ext cx="7253654" cy="3961968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4110087" y="114300"/>
            <a:ext cx="2648932" cy="536149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6"/>
          <p:cNvSpPr/>
          <p:nvPr/>
        </p:nvSpPr>
        <p:spPr>
          <a:xfrm>
            <a:off x="4129030" y="2872622"/>
            <a:ext cx="2648932" cy="536149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bdélník 7"/>
          <p:cNvSpPr/>
          <p:nvPr/>
        </p:nvSpPr>
        <p:spPr>
          <a:xfrm>
            <a:off x="6184164" y="4918898"/>
            <a:ext cx="1074475" cy="422213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bdélník 8"/>
          <p:cNvSpPr/>
          <p:nvPr/>
        </p:nvSpPr>
        <p:spPr>
          <a:xfrm>
            <a:off x="6005841" y="2855211"/>
            <a:ext cx="356646" cy="519501"/>
          </a:xfrm>
          <a:prstGeom prst="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Obdélník 9"/>
          <p:cNvSpPr/>
          <p:nvPr/>
        </p:nvSpPr>
        <p:spPr>
          <a:xfrm>
            <a:off x="5955091" y="85936"/>
            <a:ext cx="356646" cy="519501"/>
          </a:xfrm>
          <a:prstGeom prst="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622749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720103" y="-1096092"/>
            <a:ext cx="2438343" cy="2207811"/>
          </a:xfrm>
        </p:spPr>
        <p:txBody>
          <a:bodyPr>
            <a:normAutofit/>
          </a:bodyPr>
          <a:lstStyle/>
          <a:p>
            <a:endParaRPr lang="cs-CZ" sz="3600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-697919" y="-886929"/>
            <a:ext cx="7851531" cy="5226811"/>
          </a:xfrm>
          <a:prstGeom prst="rect">
            <a:avLst/>
          </a:prstGeo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8807" y="3398225"/>
            <a:ext cx="7253654" cy="3961968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1370087" y="635863"/>
            <a:ext cx="933254" cy="2168165"/>
          </a:xfrm>
          <a:prstGeom prst="rect">
            <a:avLst/>
          </a:prstGeom>
          <a:solidFill>
            <a:schemeClr val="accent4">
              <a:alpha val="24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7" name="Obdélník 6"/>
          <p:cNvSpPr/>
          <p:nvPr/>
        </p:nvSpPr>
        <p:spPr>
          <a:xfrm>
            <a:off x="1344837" y="5281539"/>
            <a:ext cx="1007097" cy="1376314"/>
          </a:xfrm>
          <a:prstGeom prst="rect">
            <a:avLst/>
          </a:pr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 dirty="0"/>
          </a:p>
        </p:txBody>
      </p:sp>
      <p:sp>
        <p:nvSpPr>
          <p:cNvPr id="8" name="Obdélník 7"/>
          <p:cNvSpPr/>
          <p:nvPr/>
        </p:nvSpPr>
        <p:spPr>
          <a:xfrm>
            <a:off x="662160" y="1154337"/>
            <a:ext cx="707927" cy="1234911"/>
          </a:xfrm>
          <a:prstGeom prst="rect">
            <a:avLst/>
          </a:prstGeom>
          <a:solidFill>
            <a:schemeClr val="accent4">
              <a:alpha val="24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bdélník 8"/>
          <p:cNvSpPr/>
          <p:nvPr/>
        </p:nvSpPr>
        <p:spPr>
          <a:xfrm>
            <a:off x="370603" y="5875427"/>
            <a:ext cx="1000812" cy="604887"/>
          </a:xfrm>
          <a:prstGeom prst="rect">
            <a:avLst/>
          </a:prstGeom>
          <a:solidFill>
            <a:schemeClr val="accent4">
              <a:alpha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Obdélník 9"/>
          <p:cNvSpPr/>
          <p:nvPr/>
        </p:nvSpPr>
        <p:spPr>
          <a:xfrm>
            <a:off x="1370088" y="221083"/>
            <a:ext cx="933254" cy="377073"/>
          </a:xfrm>
          <a:prstGeom prst="rect">
            <a:avLst/>
          </a:prstGeom>
          <a:solidFill>
            <a:schemeClr val="accent6">
              <a:alpha val="63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bdélník 10"/>
          <p:cNvSpPr/>
          <p:nvPr/>
        </p:nvSpPr>
        <p:spPr>
          <a:xfrm>
            <a:off x="-14194" y="5762306"/>
            <a:ext cx="434978" cy="895547"/>
          </a:xfrm>
          <a:prstGeom prst="rect">
            <a:avLst/>
          </a:prstGeom>
          <a:solidFill>
            <a:srgbClr val="00B0F0">
              <a:alpha val="24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bdélník 11"/>
          <p:cNvSpPr/>
          <p:nvPr/>
        </p:nvSpPr>
        <p:spPr>
          <a:xfrm>
            <a:off x="361830" y="5281539"/>
            <a:ext cx="1000812" cy="604887"/>
          </a:xfrm>
          <a:prstGeom prst="rect">
            <a:avLst/>
          </a:prstGeom>
          <a:solidFill>
            <a:srgbClr val="FF0000">
              <a:alpha val="4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bdélník 12"/>
          <p:cNvSpPr/>
          <p:nvPr/>
        </p:nvSpPr>
        <p:spPr>
          <a:xfrm>
            <a:off x="1332380" y="2851162"/>
            <a:ext cx="933254" cy="377073"/>
          </a:xfrm>
          <a:prstGeom prst="rect">
            <a:avLst/>
          </a:prstGeom>
          <a:solidFill>
            <a:schemeClr val="accent6">
              <a:alpha val="63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bdélník 13"/>
          <p:cNvSpPr/>
          <p:nvPr/>
        </p:nvSpPr>
        <p:spPr>
          <a:xfrm>
            <a:off x="2593531" y="231535"/>
            <a:ext cx="388540" cy="366622"/>
          </a:xfrm>
          <a:prstGeom prst="rect">
            <a:avLst/>
          </a:prstGeom>
          <a:solidFill>
            <a:schemeClr val="accent6">
              <a:alpha val="63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bdélník 14"/>
          <p:cNvSpPr/>
          <p:nvPr/>
        </p:nvSpPr>
        <p:spPr>
          <a:xfrm>
            <a:off x="2593531" y="2901967"/>
            <a:ext cx="388540" cy="366622"/>
          </a:xfrm>
          <a:prstGeom prst="rect">
            <a:avLst/>
          </a:prstGeom>
          <a:solidFill>
            <a:schemeClr val="accent6">
              <a:alpha val="63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bdélník 15"/>
          <p:cNvSpPr/>
          <p:nvPr/>
        </p:nvSpPr>
        <p:spPr>
          <a:xfrm>
            <a:off x="5594792" y="194603"/>
            <a:ext cx="388540" cy="366622"/>
          </a:xfrm>
          <a:prstGeom prst="rect">
            <a:avLst/>
          </a:prstGeom>
          <a:solidFill>
            <a:schemeClr val="accent6">
              <a:alpha val="63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Obdélník 16"/>
          <p:cNvSpPr/>
          <p:nvPr/>
        </p:nvSpPr>
        <p:spPr>
          <a:xfrm>
            <a:off x="5600711" y="2967654"/>
            <a:ext cx="388540" cy="366622"/>
          </a:xfrm>
          <a:prstGeom prst="rect">
            <a:avLst/>
          </a:prstGeom>
          <a:solidFill>
            <a:schemeClr val="accent6">
              <a:alpha val="63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B6D4428-7422-8307-FFF5-9AA19CD4DF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0171" y="3406072"/>
            <a:ext cx="5039228" cy="3619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98EFC868-D6CF-9920-3276-021F477FD2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0525" y="52361"/>
            <a:ext cx="4375887" cy="3281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78622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9" name="Zástupný symbol pro obsah 8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30656" t="10154" r="31334" b="3572"/>
          <a:stretch/>
        </p:blipFill>
        <p:spPr>
          <a:xfrm>
            <a:off x="712177" y="246184"/>
            <a:ext cx="4965010" cy="6339254"/>
          </a:xfrm>
          <a:prstGeom prst="rect">
            <a:avLst/>
          </a:prstGeom>
        </p:spPr>
      </p:pic>
      <p:pic>
        <p:nvPicPr>
          <p:cNvPr id="2058" name="Picture 10" descr="https://i.pinimg.com/1200x/07/22/71/0722719b35b673f929c0ea2029d815f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7517" y="246184"/>
            <a:ext cx="4709746" cy="6307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68019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Národní dům Olomouc 1886-1887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0240" r="2205" b="20935"/>
          <a:stretch/>
        </p:blipFill>
        <p:spPr>
          <a:xfrm>
            <a:off x="0" y="1690688"/>
            <a:ext cx="12443037" cy="5613400"/>
          </a:xfrm>
        </p:spPr>
      </p:pic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101704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1266" name="Picture 2" descr="http://kramerius5.nkp.cz/search/api/v5.0/item/uuid:832941e0-1439-11e7-94e5-001018b5eb5c/streams/IMG_FULL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90" t="7953" r="-1004" b="66363"/>
          <a:stretch/>
        </p:blipFill>
        <p:spPr bwMode="auto">
          <a:xfrm>
            <a:off x="0" y="-89695"/>
            <a:ext cx="7736114" cy="3621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://kramerius5.nkp.cz/search/api/v5.0/item/uuid:83481480-1439-11e7-94e5-001018b5eb5c/streams/IMG_FULL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6" t="28530" r="8559" b="53594"/>
          <a:stretch/>
        </p:blipFill>
        <p:spPr bwMode="auto">
          <a:xfrm>
            <a:off x="0" y="3814536"/>
            <a:ext cx="8894361" cy="3043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976897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</TotalTime>
  <Words>767</Words>
  <Application>Microsoft Office PowerPoint</Application>
  <PresentationFormat>Širokoúhlá obrazovka</PresentationFormat>
  <Paragraphs>87</Paragraphs>
  <Slides>35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35</vt:i4>
      </vt:variant>
    </vt:vector>
  </HeadingPairs>
  <TitlesOfParts>
    <vt:vector size="39" baseType="lpstr">
      <vt:lpstr>Arial</vt:lpstr>
      <vt:lpstr>Calibri</vt:lpstr>
      <vt:lpstr>Calibri Light</vt:lpstr>
      <vt:lpstr>Motiv Office</vt:lpstr>
      <vt:lpstr> </vt:lpstr>
      <vt:lpstr>Prezentace aplikace PowerPoint</vt:lpstr>
      <vt:lpstr>Carroll William Westfall, Architectural Principles in the Age of Historicism, New Haven – London 1993 </vt:lpstr>
      <vt:lpstr>Brno, městské divadlo (mahenovo), 1881-82 </vt:lpstr>
      <vt:lpstr>Brno, městské divadlo (mahenovo), 1881-82 </vt:lpstr>
      <vt:lpstr>Prezentace aplikace PowerPoint</vt:lpstr>
      <vt:lpstr>Prezentace aplikace PowerPoint</vt:lpstr>
      <vt:lpstr>Národní dům Olomouc 1886-1887</vt:lpstr>
      <vt:lpstr>Prezentace aplikace PowerPoint</vt:lpstr>
      <vt:lpstr>Charles Garnier, opera Paříž, 1862-75</vt:lpstr>
      <vt:lpstr>Opera Vídeň 1863-69</vt:lpstr>
      <vt:lpstr>Prezentace aplikace PowerPoint</vt:lpstr>
      <vt:lpstr>Ferdinand Fellner mladší a Hermann Helmer</vt:lpstr>
      <vt:lpstr>Fellner a Helmer, prozatimní divadlo Brno, 1871</vt:lpstr>
      <vt:lpstr>F a H, Brno městské divadlo (Mahenovo) 1881-82</vt:lpstr>
      <vt:lpstr>Liberec 1881-83</vt:lpstr>
      <vt:lpstr>Prezentace aplikace PowerPoint</vt:lpstr>
      <vt:lpstr>F a H karlovy Vary 1884-86</vt:lpstr>
      <vt:lpstr>Německé divadlo Praha</vt:lpstr>
      <vt:lpstr>Rijeka 1885 / Wiesbaden 1893</vt:lpstr>
      <vt:lpstr>Klagenfurt / Jablonec / Giessen</vt:lpstr>
      <vt:lpstr>Brno, Thonethof 1891 / Berndorf 1899</vt:lpstr>
      <vt:lpstr>Alexander Graf 1856-1931 / divadlo Ostrava 1907</vt:lpstr>
      <vt:lpstr>Prezentace aplikace PowerPoint</vt:lpstr>
      <vt:lpstr>Vídeň 1898 / Znojmo 1908</vt:lpstr>
      <vt:lpstr>Most 1910-1911</vt:lpstr>
      <vt:lpstr>České národní divadlo v Brně, Emil Králík a Josef Pospíšil </vt:lpstr>
      <vt:lpstr>Škardův dům, Jurkovič, 1908</vt:lpstr>
      <vt:lpstr>Antonín Balšánek</vt:lpstr>
      <vt:lpstr>Bohumil Hübschmann</vt:lpstr>
      <vt:lpstr>Otokar Novotný</vt:lpstr>
      <vt:lpstr>Viktorin Šulc</vt:lpstr>
      <vt:lpstr>Theodor Macharáček</vt:lpstr>
      <vt:lpstr>Pavel Janák</vt:lpstr>
      <vt:lpstr>Josef Gočár a Vlastislav Hofman</vt:lpstr>
    </vt:vector>
  </TitlesOfParts>
  <Company>Masarykova univerzita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Fellner a Hellmer a divadla</dc:title>
  <dc:creator>Jan Galeta</dc:creator>
  <cp:lastModifiedBy>Jan Galeta</cp:lastModifiedBy>
  <cp:revision>20</cp:revision>
  <dcterms:created xsi:type="dcterms:W3CDTF">2020-11-25T13:53:13Z</dcterms:created>
  <dcterms:modified xsi:type="dcterms:W3CDTF">2023-03-21T15:04:59Z</dcterms:modified>
</cp:coreProperties>
</file>