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7" r:id="rId3"/>
    <p:sldId id="289" r:id="rId4"/>
    <p:sldId id="295" r:id="rId5"/>
    <p:sldId id="265" r:id="rId6"/>
    <p:sldId id="296" r:id="rId7"/>
    <p:sldId id="270" r:id="rId8"/>
    <p:sldId id="284" r:id="rId9"/>
    <p:sldId id="290" r:id="rId10"/>
    <p:sldId id="286" r:id="rId11"/>
    <p:sldId id="271" r:id="rId12"/>
    <p:sldId id="273" r:id="rId13"/>
    <p:sldId id="280" r:id="rId14"/>
    <p:sldId id="281" r:id="rId15"/>
    <p:sldId id="274" r:id="rId16"/>
    <p:sldId id="276" r:id="rId17"/>
    <p:sldId id="297" r:id="rId18"/>
    <p:sldId id="278" r:id="rId19"/>
    <p:sldId id="268" r:id="rId20"/>
    <p:sldId id="291" r:id="rId21"/>
    <p:sldId id="292" r:id="rId22"/>
    <p:sldId id="293" r:id="rId23"/>
    <p:sldId id="294" r:id="rId24"/>
    <p:sldId id="264" r:id="rId25"/>
    <p:sldId id="261" r:id="rId26"/>
    <p:sldId id="260" r:id="rId27"/>
    <p:sldId id="257" r:id="rId28"/>
    <p:sldId id="258" r:id="rId29"/>
    <p:sldId id="259" r:id="rId30"/>
    <p:sldId id="263" r:id="rId31"/>
    <p:sldId id="283" r:id="rId32"/>
    <p:sldId id="262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03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03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54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94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531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58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71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15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0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36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71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8D83-0199-47B7-B0D5-D3C1512942B9}" type="datetimeFigureOut">
              <a:rPr lang="cs-CZ" smtClean="0"/>
              <a:t>09.05.2023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E0B14-1DEE-447F-9880-C52CB22E8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33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BB312-CF8A-ADC0-0920-CD9EE7B5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7556EA-5B62-BC92-5A3A-DCD323277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D694BC-9736-144A-71DB-E8FC8849B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F876318-A6F9-4349-35AB-0C735D0E46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8937"/>
            <a:ext cx="3957861" cy="524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31A55F6-7216-2280-1D27-3C2B08B9FC6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87" y="1248936"/>
            <a:ext cx="3904210" cy="524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ollanzeige">
            <a:extLst>
              <a:ext uri="{FF2B5EF4-FFF2-40B4-BE49-F238E27FC236}">
                <a16:creationId xmlns:a16="http://schemas.microsoft.com/office/drawing/2014/main" id="{049561BF-E443-AB7D-418D-822FF4B0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434" y="1248934"/>
            <a:ext cx="3926885" cy="524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089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2CF9F-5EE4-0299-CCF4-A5352146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EB185C-ADDD-AB8F-E0BB-3A04D5C09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8B3322E-E2DF-2B8B-745B-B9FEA47E8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10ACC8F-FD69-8F26-EBAC-20A8B57910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AE60E0B-AA1B-BF12-047A-AE40FF84F9B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Picture 2" descr="http://www.grids-blog.com/wordpress/wp-content/uploads/2012/04/WagnerGroszstadt2.jpg">
            <a:extLst>
              <a:ext uri="{FF2B5EF4-FFF2-40B4-BE49-F238E27FC236}">
                <a16:creationId xmlns:a16="http://schemas.microsoft.com/office/drawing/2014/main" id="{24102CCB-073B-DEA3-1A7F-1201099C3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6390" cy="70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94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1882 / 1888 / 1898</a:t>
            </a:r>
            <a:br>
              <a:rPr lang="cs-CZ" dirty="0"/>
            </a:br>
            <a:r>
              <a:rPr lang="cs-CZ" dirty="0" err="1"/>
              <a:t>stadiongasse</a:t>
            </a:r>
            <a:r>
              <a:rPr lang="cs-CZ" dirty="0"/>
              <a:t> / </a:t>
            </a:r>
            <a:r>
              <a:rPr lang="cs-CZ" dirty="0" err="1"/>
              <a:t>universitätstrasse</a:t>
            </a:r>
            <a:r>
              <a:rPr lang="cs-CZ" dirty="0"/>
              <a:t> / </a:t>
            </a:r>
            <a:r>
              <a:rPr lang="cs-CZ" dirty="0" err="1"/>
              <a:t>linke</a:t>
            </a:r>
            <a:r>
              <a:rPr lang="cs-CZ" dirty="0"/>
              <a:t> </a:t>
            </a:r>
            <a:r>
              <a:rPr lang="cs-CZ" dirty="0" err="1"/>
              <a:t>wienzeile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10229850" y="2777751"/>
            <a:ext cx="1552797" cy="355973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</p:txBody>
      </p:sp>
      <p:pic>
        <p:nvPicPr>
          <p:cNvPr id="13320" name="Picture 8" descr="https://upload.wikimedia.org/wikipedia/commons/thumb/c/c9/Majolikahaus_gesamt_2.jpg/1024px-Majolikahaus_gesamt_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14" y="2093119"/>
            <a:ext cx="4042186" cy="36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tadiongasse Building, Vienna (1882)">
            <a:extLst>
              <a:ext uri="{FF2B5EF4-FFF2-40B4-BE49-F238E27FC236}">
                <a16:creationId xmlns:a16="http://schemas.microsoft.com/office/drawing/2014/main" id="{E13CF132-3A8D-2146-FBB6-9DFEBF95D8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119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upload.wikimedia.org/wikipedia/commons/thumb/5/57/Hosentr%C3%A4gerhaus-Garnisongasse1_1.jpg/800px-Hosentr%C3%A4gerhaus-Garnisongasse1_1.jpg">
            <a:extLst>
              <a:ext uri="{FF2B5EF4-FFF2-40B4-BE49-F238E27FC236}">
                <a16:creationId xmlns:a16="http://schemas.microsoft.com/office/drawing/2014/main" id="{88C8BB1C-9395-7BA5-A420-CAE9F96C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77" y="1764110"/>
            <a:ext cx="4076795" cy="47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13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Josef Maria </a:t>
            </a:r>
            <a:r>
              <a:rPr lang="cs-CZ" dirty="0" err="1"/>
              <a:t>Olbrich</a:t>
            </a:r>
            <a:r>
              <a:rPr lang="cs-CZ" dirty="0"/>
              <a:t> / Otto Wagner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1898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1898</a:t>
            </a:r>
          </a:p>
        </p:txBody>
      </p:sp>
      <p:pic>
        <p:nvPicPr>
          <p:cNvPr id="15362" name="Picture 2" descr="https://upload.wikimedia.org/wikipedia/commons/thumb/4/4b/Wiener_Stra%C3%9Fe%2C_Wiener_Secession_6.JPG/1920px-Wiener_Stra%C3%9Fe%2C_Wiener_Secession_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34823"/>
            <a:ext cx="5157787" cy="34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upload.wikimedia.org/wikipedia/commons/thumb/e/e1/Hofpavillon_Hietzing_Au%C3%9Fen_1.jpg/1280px-Hofpavillon_Hietzing_Au%C3%9Fen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18290"/>
            <a:ext cx="5183188" cy="345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56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5093" y="868348"/>
            <a:ext cx="8379782" cy="822340"/>
          </a:xfrm>
        </p:spPr>
        <p:txBody>
          <a:bodyPr>
            <a:normAutofit fontScale="90000"/>
          </a:bodyPr>
          <a:lstStyle/>
          <a:p>
            <a:r>
              <a:rPr lang="cs-CZ" dirty="0"/>
              <a:t>Wagner Vídeň 1903-1907</a:t>
            </a:r>
            <a:br>
              <a:rPr lang="cs-CZ" dirty="0"/>
            </a:br>
            <a:r>
              <a:rPr lang="cs-CZ" dirty="0"/>
              <a:t>Hubert </a:t>
            </a:r>
            <a:r>
              <a:rPr lang="cs-CZ" dirty="0" err="1"/>
              <a:t>Gessner</a:t>
            </a:r>
            <a:r>
              <a:rPr lang="cs-CZ" dirty="0"/>
              <a:t>, Kroměříž, 1904-1908</a:t>
            </a:r>
            <a:br>
              <a:rPr lang="cs-CZ" dirty="0"/>
            </a:br>
            <a:r>
              <a:rPr lang="cs-CZ" dirty="0"/>
              <a:t>Franz </a:t>
            </a:r>
            <a:r>
              <a:rPr lang="cs-CZ" dirty="0" err="1"/>
              <a:t>Holik</a:t>
            </a:r>
            <a:r>
              <a:rPr lang="cs-CZ" dirty="0"/>
              <a:t> Brno 1909-14</a:t>
            </a:r>
          </a:p>
        </p:txBody>
      </p:sp>
      <p:pic>
        <p:nvPicPr>
          <p:cNvPr id="9218" name="Picture 2" descr="Penzing (Wien) - Kirche am Steinhof (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62891" y="2463257"/>
            <a:ext cx="4830874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ostel svatého Cyrila a Metoděje (Kroměříž) - Wikiwand">
            <a:extLst>
              <a:ext uri="{FF2B5EF4-FFF2-40B4-BE49-F238E27FC236}">
                <a16:creationId xmlns:a16="http://schemas.microsoft.com/office/drawing/2014/main" id="{9FD8AB9C-A02A-EEA0-2B20-E4D1FC42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119" y="2560653"/>
            <a:ext cx="514588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D6979DC-C7FF-A21A-00A9-21AA796255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6" descr="Brno kostel Neposkvrněného početí 4.jpg">
            <a:extLst>
              <a:ext uri="{FF2B5EF4-FFF2-40B4-BE49-F238E27FC236}">
                <a16:creationId xmlns:a16="http://schemas.microsoft.com/office/drawing/2014/main" id="{A504BB92-01E0-3D61-0BC7-EFA109239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112" y="561961"/>
            <a:ext cx="3606575" cy="54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06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2" name="Picture 4" descr="https://upload.wikimedia.org/wikipedia/commons/thumb/0/0b/Otto_Wagner_Kirche%2C_Wien_%2801%29.jpg/1280px-Otto_Wagner_Kirche%2C_Wien_%2801%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9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.aukro.cz/images/sk6914423848/377d98da-80cd-4513-a3c6-4b8b818d0f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0501" y="-181892"/>
            <a:ext cx="5651500" cy="4238625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9497BD-1B02-025D-A1D6-63C3B83F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83" y="3860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58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423" y="19455"/>
            <a:ext cx="10515600" cy="1325563"/>
          </a:xfrm>
        </p:spPr>
        <p:txBody>
          <a:bodyPr/>
          <a:lstStyle/>
          <a:p>
            <a:r>
              <a:rPr lang="cs-CZ" dirty="0"/>
              <a:t>Poštovní spořitelna</a:t>
            </a:r>
            <a:br>
              <a:rPr lang="cs-CZ" dirty="0"/>
            </a:br>
            <a:r>
              <a:rPr lang="cs-CZ" dirty="0"/>
              <a:t> 1904-1906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https://upload.wikimedia.org/wikipedia/commons/thumb/0/0a/Otto_Wagner_Postsparkasse_Hauptfront.jpg/1280px-Otto_Wagner_Postsparkasse_Hauptfron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14" y="1463055"/>
            <a:ext cx="2877637" cy="20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8527" t="15887" r="41488" b="19034"/>
          <a:stretch/>
        </p:blipFill>
        <p:spPr>
          <a:xfrm>
            <a:off x="508214" y="3725559"/>
            <a:ext cx="4601533" cy="3369946"/>
          </a:xfrm>
          <a:prstGeom prst="rect">
            <a:avLst/>
          </a:prstGeom>
        </p:spPr>
      </p:pic>
      <p:pic>
        <p:nvPicPr>
          <p:cNvPr id="4" name="Picture 6" descr="https://www.metropolismag.com/content/uploads/2018/06/11-Postsparkasse-groser-Saal.jpg">
            <a:extLst>
              <a:ext uri="{FF2B5EF4-FFF2-40B4-BE49-F238E27FC236}">
                <a16:creationId xmlns:a16="http://schemas.microsoft.com/office/drawing/2014/main" id="{667437A3-870F-1BFA-51DE-AB56E218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47" y="0"/>
            <a:ext cx="6299200" cy="82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42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První Wagnerova vila 1888</a:t>
            </a:r>
            <a:br>
              <a:rPr lang="cs-CZ" dirty="0"/>
            </a:br>
            <a:r>
              <a:rPr lang="cs-CZ" dirty="0"/>
              <a:t>Druhá Wagnerova vila 1913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5845CC7B-94EB-9A60-E588-DD0A32263A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420" name="Picture 12">
            <a:extLst>
              <a:ext uri="{FF2B5EF4-FFF2-40B4-BE49-F238E27FC236}">
                <a16:creationId xmlns:a16="http://schemas.microsoft.com/office/drawing/2014/main" id="{3CF9E964-8F3E-C97F-9B23-147E1F271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9873"/>
            <a:ext cx="7338303" cy="41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A73F426E-68F3-31A8-7EC1-B10D170E7C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22" name="Picture 14" descr="Zdeněk Lukeš: 100 let od úmrtí Otty Wagnera | EARCH.cz">
            <a:extLst>
              <a:ext uri="{FF2B5EF4-FFF2-40B4-BE49-F238E27FC236}">
                <a16:creationId xmlns:a16="http://schemas.microsoft.com/office/drawing/2014/main" id="{D5818AD4-2278-A5C4-0841-4EF4B7A968A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99872"/>
            <a:ext cx="6201384" cy="41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83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2905C-8E20-5AE7-7EB0-47EB1D00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06E8D13-F724-E4E1-1F9A-20B0AD284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64347B-3433-01DD-8916-AA27D8BDF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5E92EE96-AF25-35CA-3D98-2DFF3F9B54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868882" y="1972563"/>
            <a:ext cx="8636419" cy="4062477"/>
          </a:xfrm>
        </p:spPr>
      </p:pic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9789E27A-7FEF-A83D-7854-3684DE09D5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2E0078F-70A9-876F-C519-C38DB16A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0566"/>
            <a:ext cx="4396902" cy="90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76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02557"/>
            <a:ext cx="6517255" cy="2439919"/>
          </a:xfrm>
        </p:spPr>
        <p:txBody>
          <a:bodyPr>
            <a:normAutofit/>
          </a:bodyPr>
          <a:lstStyle/>
          <a:p>
            <a:r>
              <a:rPr lang="cs-CZ" dirty="0"/>
              <a:t>Muzeum města Vídně 1909 </a:t>
            </a:r>
            <a:br>
              <a:rPr lang="cs-CZ" dirty="0"/>
            </a:br>
            <a:r>
              <a:rPr lang="cs-CZ" dirty="0"/>
              <a:t> B. Hübschmann 1913</a:t>
            </a:r>
            <a:br>
              <a:rPr lang="cs-CZ" dirty="0"/>
            </a:br>
            <a:r>
              <a:rPr lang="cs-CZ" dirty="0"/>
              <a:t>J. Kotěra 1911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https://upload.wikimedia.org/wikipedia/commons/e/e1/Otto_Wagner_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5751"/>
            <a:ext cx="6517255" cy="43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www.theatre-architecture.eu/res/archive/256/035972.jpg?seek=1428169498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15810" r="25176" b="13072"/>
          <a:stretch/>
        </p:blipFill>
        <p:spPr bwMode="auto">
          <a:xfrm>
            <a:off x="6837363" y="0"/>
            <a:ext cx="4703424" cy="32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poznamkypanabavora.files.wordpress.com/2016/11/kotera_r-u_banka.jpg">
            <a:extLst>
              <a:ext uri="{FF2B5EF4-FFF2-40B4-BE49-F238E27FC236}">
                <a16:creationId xmlns:a16="http://schemas.microsoft.com/office/drawing/2014/main" id="{3B8F8D49-38FB-37B7-4561-EB53B80EE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9267" r="6508" b="29003"/>
          <a:stretch/>
        </p:blipFill>
        <p:spPr bwMode="auto">
          <a:xfrm>
            <a:off x="6837363" y="3429000"/>
            <a:ext cx="4703424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52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4300" y="365125"/>
            <a:ext cx="11239500" cy="1325563"/>
          </a:xfrm>
        </p:spPr>
        <p:txBody>
          <a:bodyPr/>
          <a:lstStyle/>
          <a:p>
            <a:r>
              <a:rPr lang="cs-CZ" dirty="0"/>
              <a:t>Wagner Vídeň 1903-1907</a:t>
            </a:r>
            <a:br>
              <a:rPr lang="cs-CZ" dirty="0"/>
            </a:br>
            <a:r>
              <a:rPr lang="cs-CZ" dirty="0" err="1"/>
              <a:t>Kotěra</a:t>
            </a:r>
            <a:r>
              <a:rPr lang="cs-CZ" dirty="0"/>
              <a:t> 1895</a:t>
            </a:r>
          </a:p>
        </p:txBody>
      </p:sp>
      <p:pic>
        <p:nvPicPr>
          <p:cNvPr id="9218" name="Picture 2" descr="Penzing (Wien) - Kirche am Steinhof (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247" y="1825625"/>
            <a:ext cx="5181600" cy="379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nno.onb.ac.at/cgi-content/annoshow-plus?call=arc|1896|0007|00000085||jpg||O|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10580" r="20694" b="31631"/>
          <a:stretch/>
        </p:blipFill>
        <p:spPr bwMode="auto">
          <a:xfrm>
            <a:off x="6096000" y="0"/>
            <a:ext cx="5301762" cy="679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9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73F333-38B9-B9A4-B4EB-62BA9F4FA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67D8FC-8F65-3A58-3F44-1DAE96FAD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20AFB1-3A64-729D-1E4B-4AFAE3990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📗 Moderní architektura. Kniha třetí | Otto Wagner 1910">
            <a:extLst>
              <a:ext uri="{FF2B5EF4-FFF2-40B4-BE49-F238E27FC236}">
                <a16:creationId xmlns:a16="http://schemas.microsoft.com/office/drawing/2014/main" id="{25B760C3-95A0-8337-5C51-1BCA193135F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8" y="365123"/>
            <a:ext cx="6475359" cy="47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EB4055F7-4113-60BB-BFFA-2948BE3ABFD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531" y="365124"/>
            <a:ext cx="5157787" cy="65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293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8319E-7E3A-3ACE-63B9-28A3198D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Kotěra 1871-1923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635649-C4F7-3FCA-BED5-6A4CC3AB0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9805" y="1727674"/>
            <a:ext cx="5181600" cy="4351338"/>
          </a:xfrm>
        </p:spPr>
        <p:txBody>
          <a:bodyPr/>
          <a:lstStyle/>
          <a:p>
            <a:r>
              <a:rPr lang="cs-CZ" dirty="0"/>
              <a:t>1890 Stavební průmyslovka v Plzni</a:t>
            </a:r>
          </a:p>
          <a:p>
            <a:r>
              <a:rPr lang="cs-CZ" dirty="0"/>
              <a:t>Ve stavební firmě</a:t>
            </a:r>
          </a:p>
          <a:p>
            <a:r>
              <a:rPr lang="cs-CZ" dirty="0"/>
              <a:t>1894-1898 Akademie ve Vídni </a:t>
            </a:r>
          </a:p>
          <a:p>
            <a:r>
              <a:rPr lang="cs-CZ" dirty="0"/>
              <a:t>1898 – UPRUM</a:t>
            </a:r>
          </a:p>
          <a:p>
            <a:r>
              <a:rPr lang="cs-CZ" dirty="0"/>
              <a:t>1910 - Akademie</a:t>
            </a:r>
          </a:p>
        </p:txBody>
      </p:sp>
      <p:pic>
        <p:nvPicPr>
          <p:cNvPr id="13314" name="Picture 2" descr="Jan Kotěra">
            <a:extLst>
              <a:ext uri="{FF2B5EF4-FFF2-40B4-BE49-F238E27FC236}">
                <a16:creationId xmlns:a16="http://schemas.microsoft.com/office/drawing/2014/main" id="{E45FB59F-EF20-A9AC-0E1E-80B306D95DC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40" y="1690688"/>
            <a:ext cx="2834443" cy="41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Jan Kotěra | Encyklopedie Prahy 2">
            <a:extLst>
              <a:ext uri="{FF2B5EF4-FFF2-40B4-BE49-F238E27FC236}">
                <a16:creationId xmlns:a16="http://schemas.microsoft.com/office/drawing/2014/main" id="{0A4EED46-C96B-953E-C877-58065253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45" y="1690688"/>
            <a:ext cx="3122579" cy="41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832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BC0513-678A-CE10-6D5C-FFD1DDAB0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7" y="76492"/>
            <a:ext cx="10515600" cy="1325563"/>
          </a:xfrm>
        </p:spPr>
        <p:txBody>
          <a:bodyPr/>
          <a:lstStyle/>
          <a:p>
            <a:r>
              <a:rPr lang="cs-CZ" dirty="0"/>
              <a:t>Záložna Přelouč, 1893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7077253-0880-F2B3-780F-4BE862E07F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2907" y="1690688"/>
            <a:ext cx="6285536" cy="483492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809742-55DB-E42E-0356-4CBEC46B2E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063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B8ABA-C9B2-A2D1-311F-06F03D3D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Červená Hrádek, 1895/6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20BCBFC-203C-3C13-3275-FF40A70CFB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155035"/>
            <a:ext cx="5181600" cy="3692517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3BD4A8C-439A-2C0C-EF11-7DAEC8B139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14762" y="1341672"/>
            <a:ext cx="7177238" cy="5261383"/>
          </a:xfrm>
        </p:spPr>
      </p:pic>
    </p:spTree>
    <p:extLst>
      <p:ext uri="{BB962C8B-B14F-4D97-AF65-F5344CB8AC3E}">
        <p14:creationId xmlns:p14="http://schemas.microsoft.com/office/powerpoint/2010/main" val="936401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8AA0F-70B6-3C5B-1897-97B5E2E1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E9B92BE-036E-CEAC-486C-1FF9F7E460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51750"/>
            <a:ext cx="7786838" cy="6304925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F6E6770-5C9D-8D93-A5EF-99E389A58A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53777" y="2341410"/>
            <a:ext cx="6638223" cy="4516590"/>
          </a:xfrm>
        </p:spPr>
      </p:pic>
    </p:spTree>
    <p:extLst>
      <p:ext uri="{BB962C8B-B14F-4D97-AF65-F5344CB8AC3E}">
        <p14:creationId xmlns:p14="http://schemas.microsoft.com/office/powerpoint/2010/main" val="3034916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4729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Peterkův dům </a:t>
            </a:r>
            <a:br>
              <a:rPr lang="cs-CZ" dirty="0"/>
            </a:br>
            <a:r>
              <a:rPr lang="cs-CZ" dirty="0"/>
              <a:t> Praha 1899-1900</a:t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844" t="13774" r="36086" b="8700"/>
          <a:stretch/>
        </p:blipFill>
        <p:spPr>
          <a:xfrm>
            <a:off x="5222631" y="175846"/>
            <a:ext cx="4914900" cy="6683220"/>
          </a:xfrm>
          <a:prstGeom prst="rect">
            <a:avLst/>
          </a:prstGeom>
        </p:spPr>
      </p:pic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080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</a:t>
            </a:r>
            <a:r>
              <a:rPr lang="cs-CZ" dirty="0" err="1"/>
              <a:t>Kotěra</a:t>
            </a:r>
            <a:r>
              <a:rPr lang="cs-CZ" dirty="0"/>
              <a:t>, Národní dům Prostějov 1905-07</a:t>
            </a:r>
          </a:p>
        </p:txBody>
      </p:sp>
      <p:pic>
        <p:nvPicPr>
          <p:cNvPr id="4098" name="Picture 2" descr="https://www.archiweb.cz/cache/images/buildings/gallery/picture_482_1.jpg-1600x1200-narodni-dum.jpg?algorithm=1&amp;mtime=13760576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8" y="1887172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archiweb.cz/cache/images/buildings/gallery/picture_482_32.jpg-1600x1200-narodni-dum.jpg?algorithm=1&amp;mtime=1376057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47" y="1992792"/>
            <a:ext cx="5181600" cy="414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295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Kotěra</a:t>
            </a:r>
            <a:r>
              <a:rPr lang="cs-CZ" dirty="0"/>
              <a:t>, Národní dům Prostějov 1905-07/ Ende a </a:t>
            </a:r>
            <a:r>
              <a:rPr lang="cs-CZ" dirty="0" err="1"/>
              <a:t>Böckmann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 Německý dům Brno 1891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" b="51028"/>
          <a:stretch/>
        </p:blipFill>
        <p:spPr>
          <a:xfrm>
            <a:off x="6235972" y="1931245"/>
            <a:ext cx="5536928" cy="4170782"/>
          </a:xfrm>
        </p:spPr>
      </p:pic>
      <p:pic>
        <p:nvPicPr>
          <p:cNvPr id="3074" name="Picture 2" descr="https://www.archiweb.cz/cache/images/buildings/gallery/picture_482_32.jpg-1600x1200-narodni-dum.jpg?algorithm=1&amp;mtime=13760577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1245"/>
            <a:ext cx="5181600" cy="414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30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</a:t>
            </a:r>
            <a:r>
              <a:rPr lang="cs-CZ" dirty="0" err="1"/>
              <a:t>Kotěra</a:t>
            </a:r>
            <a:r>
              <a:rPr lang="cs-CZ" dirty="0"/>
              <a:t>, Městské muzeum v Hradci Králové</a:t>
            </a:r>
          </a:p>
        </p:txBody>
      </p:sp>
      <p:pic>
        <p:nvPicPr>
          <p:cNvPr id="1026" name="Picture 2" descr="https://kam.hradcekralove.cz/data/photo/thumb/322_17cd43e00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5670" y="1645717"/>
            <a:ext cx="5897049" cy="47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tavbaroku.cz/db_image/site_large/13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02" y="1645716"/>
            <a:ext cx="7104046" cy="47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22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092" y="365125"/>
            <a:ext cx="11230708" cy="1325563"/>
          </a:xfrm>
        </p:spPr>
        <p:txBody>
          <a:bodyPr/>
          <a:lstStyle/>
          <a:p>
            <a:r>
              <a:rPr lang="cs-CZ" dirty="0" err="1"/>
              <a:t>Kotěra</a:t>
            </a:r>
            <a:r>
              <a:rPr lang="cs-CZ" dirty="0"/>
              <a:t>, HK, 1904-08 / </a:t>
            </a:r>
            <a:r>
              <a:rPr lang="cs-CZ" dirty="0" err="1"/>
              <a:t>Ohmann</a:t>
            </a:r>
            <a:r>
              <a:rPr lang="cs-CZ" dirty="0"/>
              <a:t>, Liberec, 1897-98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www.liberec-reichenberg.net/public/fotky/727608b5db476_fullsize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1" t="46547"/>
          <a:stretch/>
        </p:blipFill>
        <p:spPr bwMode="auto">
          <a:xfrm>
            <a:off x="5671379" y="1825625"/>
            <a:ext cx="6760767" cy="417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am.hradcekralove.cz/data/photo/thumb/322_17cd43e0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5670" y="1645717"/>
            <a:ext cx="5897049" cy="47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39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</a:t>
            </a:r>
            <a:r>
              <a:rPr lang="cs-CZ" dirty="0" err="1"/>
              <a:t>Kotěra</a:t>
            </a:r>
            <a:r>
              <a:rPr lang="cs-CZ" dirty="0"/>
              <a:t>, Suchardova vila Praha 1906-1907</a:t>
            </a:r>
          </a:p>
        </p:txBody>
      </p:sp>
      <p:pic>
        <p:nvPicPr>
          <p:cNvPr id="5124" name="Picture 4" descr="https://prazdnedomy.cz/upload/media/4748/23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08" y="1578463"/>
            <a:ext cx="5121807" cy="492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razdnedomy.cz/upload/media/4748/231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1" y="1597025"/>
            <a:ext cx="4779509" cy="4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99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0919"/>
            <a:ext cx="10515600" cy="1325563"/>
          </a:xfrm>
        </p:spPr>
        <p:txBody>
          <a:bodyPr/>
          <a:lstStyle/>
          <a:p>
            <a:r>
              <a:rPr lang="cs-CZ" dirty="0"/>
              <a:t>Poštovní spořitelna 1904-1906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https://upload.wikimedia.org/wikipedia/commons/thumb/0/0a/Otto_Wagner_Postsparkasse_Hauptfront.jpg/1280px-Otto_Wagner_Postsparkasse_Hauptfron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72" y="2505075"/>
            <a:ext cx="4773208" cy="345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19EA521-8CFD-97FA-276B-A5ACAC65F4B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AD76D52-F6B2-98CB-9785-482B623A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86190" y="2432061"/>
            <a:ext cx="5291997" cy="39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thumb/2/22/%C3%96sterreichische_Postsparkasse_Vienna_June_2006_002.jpg/800px-%C3%96sterreichische_Postsparkasse_Vienna_June_2006_002.jpg">
            <a:extLst>
              <a:ext uri="{FF2B5EF4-FFF2-40B4-BE49-F238E27FC236}">
                <a16:creationId xmlns:a16="http://schemas.microsoft.com/office/drawing/2014/main" id="{A7E6C53B-D799-540D-6776-31254A4B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463" y="1744393"/>
            <a:ext cx="4252274" cy="567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30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</a:t>
            </a:r>
            <a:r>
              <a:rPr lang="cs-CZ" dirty="0" err="1"/>
              <a:t>Kotěra</a:t>
            </a:r>
            <a:r>
              <a:rPr lang="cs-CZ" dirty="0"/>
              <a:t>, Suchardova vila 1907 / August Prokop, </a:t>
            </a:r>
            <a:r>
              <a:rPr lang="cs-CZ" dirty="0" err="1"/>
              <a:t>Redlichova</a:t>
            </a:r>
            <a:r>
              <a:rPr lang="cs-CZ" dirty="0"/>
              <a:t> vila Slavkov 1885 </a:t>
            </a:r>
          </a:p>
        </p:txBody>
      </p:sp>
      <p:pic>
        <p:nvPicPr>
          <p:cNvPr id="5126" name="Picture 6" descr="https://prazdnedomy.cz/upload/media/4748/2312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1" t="47232"/>
          <a:stretch/>
        </p:blipFill>
        <p:spPr bwMode="auto">
          <a:xfrm>
            <a:off x="0" y="1740727"/>
            <a:ext cx="5011616" cy="43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52" r="47738"/>
          <a:stretch/>
        </p:blipFill>
        <p:spPr bwMode="auto">
          <a:xfrm>
            <a:off x="7250723" y="1500948"/>
            <a:ext cx="4941277" cy="445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 descr="Obsah obrázku diagram&#10;&#10;Popis byl vytvořen automaticky">
            <a:extLst>
              <a:ext uri="{FF2B5EF4-FFF2-40B4-BE49-F238E27FC236}">
                <a16:creationId xmlns:a16="http://schemas.microsoft.com/office/drawing/2014/main" id="{3710164B-ED66-2564-8535-C66659097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15370" r="30342" b="50000"/>
          <a:stretch/>
        </p:blipFill>
        <p:spPr>
          <a:xfrm>
            <a:off x="5181600" y="4169602"/>
            <a:ext cx="26162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49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B8E6B-5DAD-C79A-D849-AD38E670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Suchardova vila čp. 248 | Databáze domů s historií">
            <a:extLst>
              <a:ext uri="{FF2B5EF4-FFF2-40B4-BE49-F238E27FC236}">
                <a16:creationId xmlns:a16="http://schemas.microsoft.com/office/drawing/2014/main" id="{189BE265-E455-D38A-55DD-E6EEE52DB57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42001"/>
            <a:ext cx="5181600" cy="391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la Hermanna Redlicha, Jihomoravský - SlavneVily.cz">
            <a:extLst>
              <a:ext uri="{FF2B5EF4-FFF2-40B4-BE49-F238E27FC236}">
                <a16:creationId xmlns:a16="http://schemas.microsoft.com/office/drawing/2014/main" id="{030A8966-B3CD-6F4B-3DB4-AA212D2CEA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78" y="1825625"/>
            <a:ext cx="4357022" cy="48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81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vila </a:t>
            </a:r>
            <a:r>
              <a:rPr lang="cs-CZ" dirty="0" err="1"/>
              <a:t>Lemberg-Gombrich</a:t>
            </a:r>
            <a:r>
              <a:rPr lang="cs-CZ" dirty="0"/>
              <a:t> Vídeň 1913-15</a:t>
            </a:r>
          </a:p>
        </p:txBody>
      </p:sp>
      <p:pic>
        <p:nvPicPr>
          <p:cNvPr id="5" name="Picture 2" descr="VillaLemberg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439740"/>
            <a:ext cx="7224346" cy="541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lac adria Banque de photographies et d'images à haute résolution - Alamy">
            <a:extLst>
              <a:ext uri="{FF2B5EF4-FFF2-40B4-BE49-F238E27FC236}">
                <a16:creationId xmlns:a16="http://schemas.microsoft.com/office/drawing/2014/main" id="{A6C6B681-ADB6-D770-E3D6-41EC03B904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46" y="2406836"/>
            <a:ext cx="5121532" cy="389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9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13C382-AFB3-6B56-DE7B-82EC0FB62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F8B8EF-E9FE-05E9-525A-223368398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601C99-B70B-5BEB-5DFD-4074C68E3F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AA62E53-C560-BD76-979C-48CF77FA2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4B20449-BD56-E1A9-040A-584FC18B54E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JAN KOTĚRA | Poznámky pana Bavora">
            <a:extLst>
              <a:ext uri="{FF2B5EF4-FFF2-40B4-BE49-F238E27FC236}">
                <a16:creationId xmlns:a16="http://schemas.microsoft.com/office/drawing/2014/main" id="{12AFF942-2068-74C7-DE03-AF176922E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57"/>
            <a:ext cx="9791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9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Vršovická vodárna 1906-07</a:t>
            </a:r>
          </a:p>
        </p:txBody>
      </p:sp>
      <p:pic>
        <p:nvPicPr>
          <p:cNvPr id="8194" name="Picture 2" descr="Michelská vodárn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92" y="1465139"/>
            <a:ext cx="3804138" cy="507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kramerius.mzk.cz/search/api/v5.0/item/uuid:d74788d0-7eb5-11e8-bb44-5ef3fc9ae867/streams/IMG_FU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1" t="679" r="2884" b="36278"/>
          <a:stretch/>
        </p:blipFill>
        <p:spPr bwMode="auto">
          <a:xfrm>
            <a:off x="8343901" y="-1"/>
            <a:ext cx="2751992" cy="715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9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5464A-8532-D237-5460-AE7A3E93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377"/>
            <a:ext cx="12274478" cy="1758065"/>
          </a:xfrm>
        </p:spPr>
        <p:txBody>
          <a:bodyPr/>
          <a:lstStyle/>
          <a:p>
            <a:r>
              <a:rPr lang="cs-CZ" dirty="0"/>
              <a:t>Kotěra a </a:t>
            </a:r>
            <a:r>
              <a:rPr lang="cs-CZ" dirty="0" err="1"/>
              <a:t>Zasche</a:t>
            </a:r>
            <a:r>
              <a:rPr lang="cs-CZ" dirty="0"/>
              <a:t>, Všeobecný penzijní ústav, 1913-1914</a:t>
            </a:r>
          </a:p>
        </p:txBody>
      </p:sp>
      <p:pic>
        <p:nvPicPr>
          <p:cNvPr id="16386" name="Picture 2" descr="Všeobecný penzijní ústav | Encyklopedie Prahy 2">
            <a:extLst>
              <a:ext uri="{FF2B5EF4-FFF2-40B4-BE49-F238E27FC236}">
                <a16:creationId xmlns:a16="http://schemas.microsoft.com/office/drawing/2014/main" id="{FE8B67DF-52A8-3B9F-E8D7-E75F464118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06" y="1398477"/>
            <a:ext cx="7150768" cy="519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Všeobecný penzijní ústav | Encyklopedie Prahy 2">
            <a:extLst>
              <a:ext uri="{FF2B5EF4-FFF2-40B4-BE49-F238E27FC236}">
                <a16:creationId xmlns:a16="http://schemas.microsoft.com/office/drawing/2014/main" id="{D5BE231B-5883-9908-5DD4-D251D595B5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41" y="1840947"/>
            <a:ext cx="5404037" cy="382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38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760657" y="1199555"/>
            <a:ext cx="5411543" cy="1097360"/>
          </a:xfrm>
        </p:spPr>
        <p:txBody>
          <a:bodyPr>
            <a:normAutofit lnSpcReduction="10000"/>
          </a:bodyPr>
          <a:lstStyle/>
          <a:p>
            <a:endParaRPr lang="cs-CZ" sz="2000" b="0" dirty="0"/>
          </a:p>
          <a:p>
            <a:r>
              <a:rPr lang="de-DE" sz="2000" b="0" dirty="0"/>
              <a:t>Gottlieb Theodor Kempf von </a:t>
            </a:r>
            <a:r>
              <a:rPr lang="de-DE" sz="2000" b="0" dirty="0" err="1"/>
              <a:t>Hartenkamp</a:t>
            </a:r>
            <a:r>
              <a:rPr lang="cs-CZ" sz="2000" b="0" dirty="0"/>
              <a:t>, 1896</a:t>
            </a:r>
          </a:p>
          <a:p>
            <a:r>
              <a:rPr lang="cs-CZ" sz="2000" b="0" dirty="0"/>
              <a:t>Egon </a:t>
            </a:r>
            <a:r>
              <a:rPr lang="cs-CZ" sz="2000" b="0" dirty="0" err="1"/>
              <a:t>Schielle</a:t>
            </a:r>
            <a:r>
              <a:rPr lang="cs-CZ" sz="2000" b="0" dirty="0"/>
              <a:t>, 1910</a:t>
            </a:r>
          </a:p>
          <a:p>
            <a:endParaRPr lang="cs-CZ" sz="20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half" idx="3"/>
          </p:nvPr>
        </p:nvSpPr>
        <p:spPr>
          <a:xfrm>
            <a:off x="11250950" y="-1506316"/>
            <a:ext cx="3099580" cy="467226"/>
          </a:xfrm>
        </p:spPr>
        <p:txBody>
          <a:bodyPr>
            <a:normAutofit lnSpcReduction="10000"/>
          </a:bodyPr>
          <a:lstStyle/>
          <a:p>
            <a:endParaRPr lang="cs-CZ" b="0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6557738" y="1944997"/>
            <a:ext cx="5183188" cy="3684588"/>
          </a:xfrm>
        </p:spPr>
        <p:txBody>
          <a:bodyPr/>
          <a:lstStyle/>
          <a:p>
            <a:r>
              <a:rPr lang="cs-CZ" dirty="0"/>
              <a:t>Studium Polytechnika ve Vídni, </a:t>
            </a:r>
            <a:r>
              <a:rPr lang="cs-CZ" dirty="0" err="1"/>
              <a:t>Bauakademie</a:t>
            </a:r>
            <a:r>
              <a:rPr lang="cs-CZ" dirty="0"/>
              <a:t> v Berlíně, Akademie ve </a:t>
            </a:r>
            <a:r>
              <a:rPr lang="cs-CZ" dirty="0" err="1"/>
              <a:t>Vídno</a:t>
            </a:r>
            <a:endParaRPr lang="cs-CZ" dirty="0"/>
          </a:p>
          <a:p>
            <a:r>
              <a:rPr lang="cs-CZ" dirty="0"/>
              <a:t>1862 práce pro </a:t>
            </a:r>
            <a:r>
              <a:rPr lang="cs-CZ" dirty="0" err="1"/>
              <a:t>Förstera</a:t>
            </a:r>
            <a:endParaRPr lang="cs-CZ" dirty="0"/>
          </a:p>
          <a:p>
            <a:r>
              <a:rPr lang="cs-CZ" dirty="0"/>
              <a:t>Od 1864 stavbyvedoucí</a:t>
            </a:r>
          </a:p>
          <a:p>
            <a:r>
              <a:rPr lang="cs-CZ" dirty="0"/>
              <a:t>1893 vítěz soutěže na rozšíření </a:t>
            </a:r>
            <a:r>
              <a:rPr lang="cs-CZ" dirty="0" err="1"/>
              <a:t>vídně</a:t>
            </a:r>
            <a:endParaRPr lang="cs-CZ" dirty="0"/>
          </a:p>
          <a:p>
            <a:r>
              <a:rPr lang="cs-CZ" dirty="0"/>
              <a:t>1894 profesor na akademii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39788" y="57745"/>
            <a:ext cx="10515600" cy="1325563"/>
          </a:xfrm>
        </p:spPr>
        <p:txBody>
          <a:bodyPr/>
          <a:lstStyle/>
          <a:p>
            <a:r>
              <a:rPr lang="cs-CZ" b="1" dirty="0"/>
              <a:t>Otto Wagner 1841-1918</a:t>
            </a:r>
          </a:p>
        </p:txBody>
      </p:sp>
      <p:pic>
        <p:nvPicPr>
          <p:cNvPr id="16386" name="Picture 2" descr="https://casabellaweb.eu/wp/wp-content/uploads/2018/05/Gottlieb-Theodor-Kempf-von-Hartenkamp-Otto-Wagner1896-%C2%A9-Wien-Mus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657" y="2259137"/>
            <a:ext cx="2615691" cy="4104456"/>
          </a:xfrm>
          <a:prstGeom prst="rect">
            <a:avLst/>
          </a:prstGeom>
          <a:noFill/>
        </p:spPr>
      </p:pic>
      <p:pic>
        <p:nvPicPr>
          <p:cNvPr id="16388" name="Picture 4" descr="https://www.myartprints.cz/kunst/egon_schiele/otto-wag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0894" y="2259137"/>
            <a:ext cx="2483196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52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385DC-D3A0-2BE8-5FA9-BFEDB7F97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71B40A-804E-3ABB-1C04-721018393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EFFFBCC-4BE2-4BA2-33DC-680F992A02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283" t="23151" r="22882" b="14199"/>
          <a:stretch/>
        </p:blipFill>
        <p:spPr>
          <a:xfrm>
            <a:off x="-1677309" y="1639313"/>
            <a:ext cx="7058722" cy="5427225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A64702-A6D3-8725-8931-772F644C1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FE423E2-8B57-4472-5A85-74F87EFDD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38" y="1639312"/>
            <a:ext cx="6700181" cy="485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5E5ED1CE-2B85-58E8-F2D8-C4E4A0A2F79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831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7BC3DC-E936-8CC7-61DB-5900C296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102E39-488A-D9D6-DD11-B9A380DD9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0FB5D3-388F-1990-25D4-7918531657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8BF8A94-C436-00CB-BDDB-CEE8CE36D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C28BA4-D876-5986-9541-5494E440495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Historische Stadtbahn: Die Wiener flottgemacht">
            <a:extLst>
              <a:ext uri="{FF2B5EF4-FFF2-40B4-BE49-F238E27FC236}">
                <a16:creationId xmlns:a16="http://schemas.microsoft.com/office/drawing/2014/main" id="{9A3966AD-79A6-3401-AB11-C38237E43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119"/>
            <a:ext cx="7312157" cy="41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6872998-2922-55FA-737E-D53967FD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12" y="0"/>
            <a:ext cx="3990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667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232</Words>
  <Application>Microsoft Office PowerPoint</Application>
  <PresentationFormat>Širokoúhlá obrazovka</PresentationFormat>
  <Paragraphs>37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Poštovní spořitelna 1904-1906</vt:lpstr>
      <vt:lpstr>Prezentace aplikace PowerPoint</vt:lpstr>
      <vt:lpstr>Vršovická vodárna 1906-07</vt:lpstr>
      <vt:lpstr>Kotěra a Zasche, Všeobecný penzijní ústav, 1913-1914</vt:lpstr>
      <vt:lpstr>Otto Wagner 1841-1918</vt:lpstr>
      <vt:lpstr>Prezentace aplikace PowerPoint</vt:lpstr>
      <vt:lpstr>Prezentace aplikace PowerPoint</vt:lpstr>
      <vt:lpstr>Prezentace aplikace PowerPoint</vt:lpstr>
      <vt:lpstr>1882 / 1888 / 1898 stadiongasse / universitätstrasse / linke wienzeile</vt:lpstr>
      <vt:lpstr>Josef Maria Olbrich / Otto Wagner</vt:lpstr>
      <vt:lpstr>Wagner Vídeň 1903-1907 Hubert Gessner, Kroměříž, 1904-1908 Franz Holik Brno 1909-14</vt:lpstr>
      <vt:lpstr>Prezentace aplikace PowerPoint</vt:lpstr>
      <vt:lpstr>Poštovní spořitelna  1904-1906</vt:lpstr>
      <vt:lpstr>První Wagnerova vila 1888 Druhá Wagnerova vila 1913 </vt:lpstr>
      <vt:lpstr>Prezentace aplikace PowerPoint</vt:lpstr>
      <vt:lpstr>Muzeum města Vídně 1909   B. Hübschmann 1913 J. Kotěra 1911</vt:lpstr>
      <vt:lpstr>Wagner Vídeň 1903-1907 Kotěra 1895</vt:lpstr>
      <vt:lpstr>Jan Kotěra 1871-1923</vt:lpstr>
      <vt:lpstr>Záložna Přelouč, 1893</vt:lpstr>
      <vt:lpstr>Červená Hrádek, 1895/6</vt:lpstr>
      <vt:lpstr>Prezentace aplikace PowerPoint</vt:lpstr>
      <vt:lpstr>Peterkův dům   Praha 1899-1900 </vt:lpstr>
      <vt:lpstr>Jan Kotěra, Národní dům Prostějov 1905-07</vt:lpstr>
      <vt:lpstr>Kotěra, Národní dům Prostějov 1905-07/ Ende a Böckmann etc. Německý dům Brno 1891</vt:lpstr>
      <vt:lpstr>Jan Kotěra, Městské muzeum v Hradci Králové</vt:lpstr>
      <vt:lpstr>Kotěra, HK, 1904-08 / Ohmann, Liberec, 1897-98</vt:lpstr>
      <vt:lpstr>Jan Kotěra, Suchardova vila Praha 1906-1907</vt:lpstr>
      <vt:lpstr>Jan Kotěra, Suchardova vila 1907 / August Prokop, Redlichova vila Slavkov 1885 </vt:lpstr>
      <vt:lpstr>Prezentace aplikace PowerPoint</vt:lpstr>
      <vt:lpstr>vila Lemberg-Gombrich Vídeň 1913-15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Galeta</dc:creator>
  <cp:lastModifiedBy>Jan Galeta</cp:lastModifiedBy>
  <cp:revision>12</cp:revision>
  <dcterms:created xsi:type="dcterms:W3CDTF">2021-01-13T14:25:15Z</dcterms:created>
  <dcterms:modified xsi:type="dcterms:W3CDTF">2023-05-09T13:48:19Z</dcterms:modified>
</cp:coreProperties>
</file>