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0" r:id="rId3"/>
    <p:sldId id="313" r:id="rId4"/>
    <p:sldId id="311" r:id="rId5"/>
    <p:sldId id="312" r:id="rId6"/>
    <p:sldId id="314" r:id="rId7"/>
    <p:sldId id="315" r:id="rId8"/>
    <p:sldId id="303" r:id="rId9"/>
    <p:sldId id="308" r:id="rId10"/>
    <p:sldId id="304" r:id="rId11"/>
    <p:sldId id="305" r:id="rId12"/>
    <p:sldId id="316" r:id="rId13"/>
    <p:sldId id="306" r:id="rId14"/>
    <p:sldId id="307" r:id="rId15"/>
    <p:sldId id="281" r:id="rId16"/>
    <p:sldId id="300" r:id="rId17"/>
    <p:sldId id="283" r:id="rId18"/>
    <p:sldId id="282" r:id="rId19"/>
    <p:sldId id="285" r:id="rId20"/>
    <p:sldId id="284" r:id="rId21"/>
    <p:sldId id="286" r:id="rId22"/>
    <p:sldId id="301" r:id="rId23"/>
    <p:sldId id="317" r:id="rId24"/>
    <p:sldId id="288" r:id="rId25"/>
    <p:sldId id="287" r:id="rId26"/>
    <p:sldId id="260" r:id="rId27"/>
    <p:sldId id="294" r:id="rId28"/>
    <p:sldId id="291" r:id="rId29"/>
    <p:sldId id="295" r:id="rId30"/>
    <p:sldId id="296" r:id="rId31"/>
    <p:sldId id="297" r:id="rId32"/>
    <p:sldId id="298" r:id="rId33"/>
    <p:sldId id="29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21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49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87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70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27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2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52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91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68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22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87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E2E10-ACCC-4664-8675-25A46CF4DFFB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6493C-48A9-44C1-9BFD-0E6002EC0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03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Olomouc" TargetMode="External"/><Relationship Id="rId2" Type="http://schemas.openxmlformats.org/officeDocument/2006/relationships/hyperlink" Target="https://cs.wikipedia.org/wiki/1817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hyperlink" Target="https://cs.wikipedia.org/wiki/V%C3%ADde%C5%88" TargetMode="External"/><Relationship Id="rId4" Type="http://schemas.openxmlformats.org/officeDocument/2006/relationships/hyperlink" Target="https://cs.wikipedia.org/wiki/188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858A7-2D91-169C-0178-AA3B793A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2D2D2D"/>
                </a:solidFill>
                <a:latin typeface="Verdana" panose="020B0604030504040204" pitchFamily="34" charset="0"/>
              </a:rPr>
              <a:t>Heinrich von Ferstel</a:t>
            </a:r>
            <a:br>
              <a:rPr lang="cs-CZ" dirty="0">
                <a:solidFill>
                  <a:srgbClr val="2D2D2D"/>
                </a:solidFill>
                <a:latin typeface="Verdana" panose="020B0604030504040204" pitchFamily="34" charset="0"/>
              </a:rPr>
            </a:br>
            <a:r>
              <a:rPr lang="cs-CZ" b="0" i="0" dirty="0">
                <a:solidFill>
                  <a:srgbClr val="2D2D2D"/>
                </a:solidFill>
                <a:effectLst/>
                <a:latin typeface="Verdana" panose="020B0604030504040204" pitchFamily="34" charset="0"/>
              </a:rPr>
              <a:t>07.07.1828 - † 14.07.1883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1ED405-0CA4-E508-A4AB-10D387A584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Vystudoval polytechniku</a:t>
            </a:r>
          </a:p>
          <a:p>
            <a:r>
              <a:rPr lang="cs-CZ" dirty="0"/>
              <a:t>Dále malbu na akademii a architekturu na akademii (1847-50)</a:t>
            </a:r>
          </a:p>
          <a:p>
            <a:r>
              <a:rPr lang="cs-CZ" dirty="0"/>
              <a:t>1866-83 profesor na polytechnice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1F31ABD-202A-CD84-47C3-8BE856AE00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138714" cy="46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6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Allegorie Erzgiesserei-Museum für angewandte Kunst Fassade ueber Eingang DSC 4990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2889059" cy="54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thumb/3/30/Allegorie_Malerei-Museum_f%C3%BCr_angewandte_Kunst_Fassade_ueber_Eingang_DSC_4994w.jpg/800px-Allegorie_Malerei-Museum_f%C3%BCr_angewandte_Kunst_Fassade_ueber_Eingang_DSC_4994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77" y="196550"/>
            <a:ext cx="2932629" cy="548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f/f9/MAK_Fassadendetail_DSC_7442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2842268"/>
            <a:ext cx="5181600" cy="39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llegorie Keramik-Museum für angewandte Kunst Fassade ueber Eingang DSC 4999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550"/>
            <a:ext cx="2932629" cy="548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32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Wien 01 Museum für angewandte Kunst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0" y="1455737"/>
            <a:ext cx="972820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media0.webgarden.cz/images/media0:5a1013c9af603.jpg/ostrava%20hlavn%C3%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t="8354" r="2298" b="38834"/>
          <a:stretch/>
        </p:blipFill>
        <p:spPr bwMode="auto">
          <a:xfrm>
            <a:off x="0" y="0"/>
            <a:ext cx="6658649" cy="2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inexhibit.com/wp-content/uploads/2014/02/Victoria-and-Albert-Museum-London-Inexhibit-01b.jpg">
            <a:extLst>
              <a:ext uri="{FF2B5EF4-FFF2-40B4-BE49-F238E27FC236}">
                <a16:creationId xmlns:a16="http://schemas.microsoft.com/office/drawing/2014/main" id="{ECC88828-4495-F7DC-E57D-5073C974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2938"/>
            <a:ext cx="4632723" cy="30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E7C19-C2F5-B0B8-D53E-1FED4B07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71" y="-316239"/>
            <a:ext cx="11954329" cy="2234241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r>
              <a:rPr lang="cs-CZ" sz="3200" dirty="0" err="1"/>
              <a:t>Kunstgewerbeschule</a:t>
            </a:r>
            <a:r>
              <a:rPr lang="cs-CZ" sz="3200" dirty="0"/>
              <a:t> 1877</a:t>
            </a:r>
            <a:br>
              <a:rPr lang="cs-CZ" sz="3200" dirty="0"/>
            </a:br>
            <a:r>
              <a:rPr lang="cs-CZ" sz="3200" dirty="0"/>
              <a:t>Gymnázium 1866-71</a:t>
            </a:r>
            <a:br>
              <a:rPr lang="cs-CZ" sz="3200" dirty="0"/>
            </a:br>
            <a:r>
              <a:rPr lang="de-DE" sz="3200" dirty="0"/>
              <a:t>Chemisch-Pharmazeutisches Institut der Universität Wien</a:t>
            </a:r>
            <a:r>
              <a:rPr lang="cs-CZ" sz="3200" dirty="0"/>
              <a:t> 1869-72</a:t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2FCCFF82-5D3A-6AB1-9183-CC48627DE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079277"/>
              </p:ext>
            </p:extLst>
          </p:nvPr>
        </p:nvGraphicFramePr>
        <p:xfrm>
          <a:off x="-308429" y="8066300"/>
          <a:ext cx="10515600" cy="548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7480283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de-DE" dirty="0"/>
                      </a:br>
                      <a:endParaRPr lang="de-DE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975"/>
                  </a:ext>
                </a:extLst>
              </a:tr>
            </a:tbl>
          </a:graphicData>
        </a:graphic>
      </p:graphicFrame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337B682-574A-F728-B5C2-76716B10B0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B2F124-0C4B-6CC4-C3A7-5E67AF143F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Picture 2" descr="undefined">
            <a:extLst>
              <a:ext uri="{FF2B5EF4-FFF2-40B4-BE49-F238E27FC236}">
                <a16:creationId xmlns:a16="http://schemas.microsoft.com/office/drawing/2014/main" id="{D5E69F2B-09C2-28F6-1E93-0069854E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110"/>
            <a:ext cx="3898900" cy="284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7F1787E-4C8B-D93C-1164-BC56B732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25" y="4059866"/>
            <a:ext cx="4333517" cy="28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undefined">
            <a:extLst>
              <a:ext uri="{FF2B5EF4-FFF2-40B4-BE49-F238E27FC236}">
                <a16:creationId xmlns:a16="http://schemas.microsoft.com/office/drawing/2014/main" id="{0B6EAC15-43AD-E8E3-5BE9-C91F4A86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41" y="1567295"/>
            <a:ext cx="6038090" cy="33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4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MAK – Österreichisches Museum für angewandte Kunst">
            <a:extLst>
              <a:ext uri="{FF2B5EF4-FFF2-40B4-BE49-F238E27FC236}">
                <a16:creationId xmlns:a16="http://schemas.microsoft.com/office/drawing/2014/main" id="{0189D10C-E2F1-4DF7-20AA-BE46FC8732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57" y="1825625"/>
            <a:ext cx="5181600" cy="345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rchivbild 2: Museum für Kunst und Industrie Erdgeschoss">
            <a:extLst>
              <a:ext uri="{FF2B5EF4-FFF2-40B4-BE49-F238E27FC236}">
                <a16:creationId xmlns:a16="http://schemas.microsoft.com/office/drawing/2014/main" id="{134B9243-EFE6-9A81-3B1F-F788126A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20" y="0"/>
            <a:ext cx="9315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5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Archivbild 3: Museum für Kunst und Industrie 1.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690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8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Victoria and Albert Museum, Francis </a:t>
            </a:r>
            <a:r>
              <a:rPr lang="cs-CZ" dirty="0" err="1"/>
              <a:t>Fowke</a:t>
            </a:r>
            <a:r>
              <a:rPr lang="cs-CZ" dirty="0"/>
              <a:t> 1864-69 a Aston </a:t>
            </a:r>
            <a:r>
              <a:rPr lang="cs-CZ" dirty="0" err="1"/>
              <a:t>Webb</a:t>
            </a:r>
            <a:r>
              <a:rPr lang="cs-CZ" dirty="0"/>
              <a:t> 1899–1909 </a:t>
            </a:r>
          </a:p>
        </p:txBody>
      </p:sp>
      <p:pic>
        <p:nvPicPr>
          <p:cNvPr id="10242" name="Picture 2" descr="https://media-exp1.licdn.com/dms/image/C561BAQFieE8cf7SmiQ/company-background_10000/0/1519800636222?e=2159024400&amp;v=beta&amp;t=jdTBxK1s2ll9Bli3ZhrIycT9gB61_A_l3alEyu96H9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825625"/>
            <a:ext cx="5940424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50" name="Picture 10" descr="https://www.inexhibit.com/wp-content/uploads/2014/02/Victoria-and-Albert-Museum-London-Inexhibit-0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" y="1528990"/>
            <a:ext cx="6741659" cy="449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6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348E0-02A5-025B-C203-D074CDB0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Národopisná výstava českoslovanská 1895</a:t>
            </a:r>
          </a:p>
        </p:txBody>
      </p:sp>
      <p:pic>
        <p:nvPicPr>
          <p:cNvPr id="2050" name="Picture 2" descr="Národopisná výstava Českoslovanská">
            <a:extLst>
              <a:ext uri="{FF2B5EF4-FFF2-40B4-BE49-F238E27FC236}">
                <a16:creationId xmlns:a16="http://schemas.microsoft.com/office/drawing/2014/main" id="{02FF7089-B4AD-27F8-E8CC-A1AFE6C7F4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8" y="1366920"/>
            <a:ext cx="4281987" cy="27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árodopisná výstava českoslovanská 1895">
            <a:extLst>
              <a:ext uri="{FF2B5EF4-FFF2-40B4-BE49-F238E27FC236}">
                <a16:creationId xmlns:a16="http://schemas.microsoft.com/office/drawing/2014/main" id="{68BB79F7-24AF-61AB-AE67-FF3426042E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63" y="4159849"/>
            <a:ext cx="3827165" cy="269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319B2A9-9893-89F9-6DCE-CA837405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3458"/>
            <a:ext cx="5346374" cy="51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48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cs-CZ" dirty="0"/>
              <a:t>Průmyslové muzeum pro východní Čechy Chrudim, Jan </a:t>
            </a:r>
            <a:r>
              <a:rPr lang="cs-CZ" dirty="0" err="1"/>
              <a:t>Vejrych</a:t>
            </a:r>
            <a:r>
              <a:rPr lang="cs-CZ" dirty="0"/>
              <a:t> 1897-1901</a:t>
            </a:r>
            <a:br>
              <a:rPr lang="cs-CZ" dirty="0"/>
            </a:br>
            <a:r>
              <a:rPr lang="cs-CZ" dirty="0"/>
              <a:t>Muzeum Moravská Třebová 1906,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Franz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Habicher</a:t>
            </a:r>
            <a:endParaRPr lang="cs-CZ" dirty="0"/>
          </a:p>
        </p:txBody>
      </p:sp>
      <p:pic>
        <p:nvPicPr>
          <p:cNvPr id="12292" name="Picture 4" descr="https://www.do-muzea.cz/img/muzea/744/143997982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2" y="2021158"/>
            <a:ext cx="5824329" cy="46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ěstské muzeum Moravská Třebová – Kudy z nudy">
            <a:extLst>
              <a:ext uri="{FF2B5EF4-FFF2-40B4-BE49-F238E27FC236}">
                <a16:creationId xmlns:a16="http://schemas.microsoft.com/office/drawing/2014/main" id="{96FF08C4-A88A-53CF-3F30-0615BAA49D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019458"/>
            <a:ext cx="5831118" cy="38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Muzeum království českého, J. Schulz 1885-1891</a:t>
            </a:r>
            <a:br>
              <a:rPr lang="cs-CZ" dirty="0"/>
            </a:br>
            <a:r>
              <a:rPr lang="cs-CZ" dirty="0"/>
              <a:t>KHM, </a:t>
            </a:r>
            <a:r>
              <a:rPr lang="cs-CZ" dirty="0" err="1"/>
              <a:t>Semper</a:t>
            </a:r>
            <a:r>
              <a:rPr lang="cs-CZ" dirty="0"/>
              <a:t> a </a:t>
            </a:r>
            <a:r>
              <a:rPr lang="cs-CZ" dirty="0" err="1"/>
              <a:t>Hasenauer</a:t>
            </a:r>
            <a:r>
              <a:rPr lang="cs-CZ" dirty="0"/>
              <a:t> 1871-91</a:t>
            </a:r>
          </a:p>
        </p:txBody>
      </p:sp>
      <p:pic>
        <p:nvPicPr>
          <p:cNvPr id="11266" name="Picture 2" descr="https://www.nm.cz/file/eaf1feaf5af2a554f1fc5e4b07f5cfda/3497/HB%20NM_we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390" y="2579448"/>
            <a:ext cx="6103736" cy="35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unsthistorisches Museum - Wikipedia">
            <a:extLst>
              <a:ext uri="{FF2B5EF4-FFF2-40B4-BE49-F238E27FC236}">
                <a16:creationId xmlns:a16="http://schemas.microsoft.com/office/drawing/2014/main" id="{4B5BA682-872C-87C0-3B4E-183E67B1CD4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3676"/>
            <a:ext cx="6831487" cy="45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7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7" name="Rectangle 133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https://artmagazin.eu/wp-content/uploads/2018/10/PetrSalek.com_DSC359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Foyer of the Kunsthistorisches Museum in Vienna! | Flickr">
            <a:extLst>
              <a:ext uri="{FF2B5EF4-FFF2-40B4-BE49-F238E27FC236}">
                <a16:creationId xmlns:a16="http://schemas.microsoft.com/office/drawing/2014/main" id="{5B1D1320-D319-049A-483D-EF8EACDDB5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53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6DD8E-B32A-525C-D195-A03B8A12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3" y="91734"/>
            <a:ext cx="11502574" cy="1325563"/>
          </a:xfrm>
        </p:spPr>
        <p:txBody>
          <a:bodyPr/>
          <a:lstStyle/>
          <a:p>
            <a:r>
              <a:rPr lang="cs-CZ" dirty="0"/>
              <a:t>Zámek Trmice, spolu s Friedrich August </a:t>
            </a:r>
            <a:r>
              <a:rPr lang="cs-CZ" dirty="0" err="1"/>
              <a:t>Stache</a:t>
            </a:r>
            <a:r>
              <a:rPr lang="cs-CZ" dirty="0"/>
              <a:t>, 1852-67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7B15D3-7EDC-D736-515C-669CE837DF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Trmice (nový zámek) – Wikipedie">
            <a:extLst>
              <a:ext uri="{FF2B5EF4-FFF2-40B4-BE49-F238E27FC236}">
                <a16:creationId xmlns:a16="http://schemas.microsoft.com/office/drawing/2014/main" id="{C192F7BD-99F0-E0DF-FCC8-CB09119DA3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3" y="1417297"/>
            <a:ext cx="7407995" cy="49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27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Jihočeske</a:t>
            </a:r>
            <a:r>
              <a:rPr lang="cs-CZ" dirty="0"/>
              <a:t> muzeum v </a:t>
            </a:r>
            <a:r>
              <a:rPr lang="cs-CZ" dirty="0" err="1"/>
              <a:t>Českych</a:t>
            </a:r>
            <a:r>
              <a:rPr lang="cs-CZ" dirty="0"/>
              <a:t> </a:t>
            </a:r>
            <a:r>
              <a:rPr lang="cs-CZ" dirty="0" err="1"/>
              <a:t>Budějovicich</a:t>
            </a:r>
            <a:r>
              <a:rPr lang="cs-CZ" dirty="0"/>
              <a:t>, Viktor </a:t>
            </a:r>
            <a:r>
              <a:rPr lang="cs-CZ" dirty="0" err="1"/>
              <a:t>Schwerdtner</a:t>
            </a:r>
            <a:r>
              <a:rPr lang="cs-CZ" dirty="0"/>
              <a:t> 1898-1901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2450" y="2137568"/>
            <a:ext cx="7651750" cy="4401195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927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28397"/>
            <a:ext cx="11087100" cy="7934124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11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3D082-630A-D2A8-ADB1-7946E52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8E740B-F6E6-4AB7-20CF-6A5CE6FA89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27AE89-B4CC-34F0-A6BD-5BFC3868E1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33CAF089-986D-05B1-412F-1127E918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04" t="30365" r="22453" b="31713"/>
          <a:stretch/>
        </p:blipFill>
        <p:spPr>
          <a:xfrm>
            <a:off x="838200" y="1825625"/>
            <a:ext cx="6811869" cy="34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8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BB65A-BE9D-D823-38B3-F4FB0198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87" y="-38476"/>
            <a:ext cx="12079155" cy="1325563"/>
          </a:xfrm>
        </p:spPr>
        <p:txBody>
          <a:bodyPr>
            <a:normAutofit/>
          </a:bodyPr>
          <a:lstStyle/>
          <a:p>
            <a:r>
              <a:rPr lang="cs-CZ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uměleckoprůmyslové muzeum v Liberci 1898, F. Ohmann a H. Grisebach</a:t>
            </a:r>
            <a:endParaRPr lang="cs-CZ" sz="2800" dirty="0"/>
          </a:p>
        </p:txBody>
      </p:sp>
      <p:pic>
        <p:nvPicPr>
          <p:cNvPr id="8" name="Picture 2" descr="Severočeské muzeum v Liberci – Wikipedie">
            <a:extLst>
              <a:ext uri="{FF2B5EF4-FFF2-40B4-BE49-F238E27FC236}">
                <a16:creationId xmlns:a16="http://schemas.microsoft.com/office/drawing/2014/main" id="{2A1E2E77-D162-23B8-3073-A2A9F8E8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7" y="3435342"/>
            <a:ext cx="5503983" cy="37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[IMG]">
            <a:extLst>
              <a:ext uri="{FF2B5EF4-FFF2-40B4-BE49-F238E27FC236}">
                <a16:creationId xmlns:a16="http://schemas.microsoft.com/office/drawing/2014/main" id="{341D1067-57DA-2737-E8B2-1F76CFCD52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56" y="1033542"/>
            <a:ext cx="4847771" cy="57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tavbaweb.cz – Rekonstrukce Severočeského muzea začala">
            <a:extLst>
              <a:ext uri="{FF2B5EF4-FFF2-40B4-BE49-F238E27FC236}">
                <a16:creationId xmlns:a16="http://schemas.microsoft.com/office/drawing/2014/main" id="{95D8B083-915F-7E65-BD41-68AAFDD0B7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8" y="990963"/>
            <a:ext cx="3341556" cy="243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08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1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E633C4A-151C-FD25-B8D8-69975E7775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20436" r="20098" b="22812"/>
          <a:stretch/>
        </p:blipFill>
        <p:spPr bwMode="auto">
          <a:xfrm>
            <a:off x="1157288" y="2282825"/>
            <a:ext cx="5502275" cy="3452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91BEB0F-0142-FA45-9DE0-C0575FA31A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2282825"/>
            <a:ext cx="4305300" cy="3452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Mě</a:t>
            </a:r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tské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muzeum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Hradec Králové, Jan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Kotěra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1906–1913</a:t>
            </a:r>
          </a:p>
        </p:txBody>
      </p:sp>
    </p:spTree>
    <p:extLst>
      <p:ext uri="{BB962C8B-B14F-4D97-AF65-F5344CB8AC3E}">
        <p14:creationId xmlns:p14="http://schemas.microsoft.com/office/powerpoint/2010/main" val="4199900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Dům umění v Brně, Heinrich Carl </a:t>
            </a:r>
            <a:r>
              <a:rPr lang="cs-CZ" dirty="0" err="1"/>
              <a:t>Ried</a:t>
            </a:r>
            <a:r>
              <a:rPr lang="cs-CZ" dirty="0"/>
              <a:t> (1911) / Dům umělců v Hodoníně, Antonín Blažek (1913)</a:t>
            </a:r>
          </a:p>
        </p:txBody>
      </p:sp>
      <p:pic>
        <p:nvPicPr>
          <p:cNvPr id="14338" name="Picture 2" descr="https://lh3.googleusercontent.com/proxy/rzL3mg4oxyxXt-Ei29mVME23kWY_hut62YkZJhVe0gvwjeNkfnxuAr9aabPEqEalLrFDHPfPC51cnAb7asgE7o-3s8ak2b8-1NolUGnp6gPSXj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92" y="2179860"/>
            <a:ext cx="5925608" cy="44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encyklopedie.hodonina.cz/data/mmh/images/0002/img01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058" y="2179860"/>
            <a:ext cx="7363350" cy="46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21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Muzeum podle </a:t>
            </a:r>
            <a:r>
              <a:rPr lang="cs-CZ" dirty="0" err="1"/>
              <a:t>Sempera</a:t>
            </a:r>
            <a:r>
              <a:rPr lang="cs-CZ" dirty="0"/>
              <a:t> 1852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6740" y="1539081"/>
            <a:ext cx="4579620" cy="436972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024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Dresden, Grundriss der 1. Etage der Gemäldegalerie (Sempergalerie, Neues Museum) mit einem Maßstab in Dresdner Ell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285"/>
            <a:ext cx="5929719" cy="404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media.vam.ac.uk/media/thira/collection_images/2014GY/2014GY1372_jpg_l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t="15365" r="15828" b="15708"/>
          <a:stretch/>
        </p:blipFill>
        <p:spPr bwMode="auto">
          <a:xfrm>
            <a:off x="5929718" y="769258"/>
            <a:ext cx="6491045" cy="56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chivbild 2: Museum für Kunst und Industrie Erdgeschoss">
            <a:extLst>
              <a:ext uri="{FF2B5EF4-FFF2-40B4-BE49-F238E27FC236}">
                <a16:creationId xmlns:a16="http://schemas.microsoft.com/office/drawing/2014/main" id="{A4D10185-EA67-B560-9799-AC8CFD1C2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" b="27619"/>
          <a:stretch/>
        </p:blipFill>
        <p:spPr bwMode="auto">
          <a:xfrm>
            <a:off x="57308" y="334549"/>
            <a:ext cx="5815102" cy="309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89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9350" y="2543969"/>
            <a:ext cx="5067300" cy="2914650"/>
          </a:xfrm>
          <a:prstGeom prst="rect">
            <a:avLst/>
          </a:prstGeom>
        </p:spPr>
      </p:pic>
      <p:pic>
        <p:nvPicPr>
          <p:cNvPr id="6" name="Picture 2" descr="Archivbild 3: Museum für Kunst und Industrie 1. Sto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39323"/>
            <a:ext cx="5181600" cy="33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096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844"/>
            <a:ext cx="12527279" cy="1825625"/>
          </a:xfrm>
        </p:spPr>
        <p:txBody>
          <a:bodyPr>
            <a:normAutofit/>
          </a:bodyPr>
          <a:lstStyle/>
          <a:p>
            <a:r>
              <a:rPr lang="cs-CZ" sz="2800" dirty="0"/>
              <a:t>Johann G. </a:t>
            </a:r>
            <a:r>
              <a:rPr lang="cs-CZ" sz="2800" dirty="0" err="1"/>
              <a:t>Schoen</a:t>
            </a:r>
            <a:r>
              <a:rPr lang="cs-CZ" sz="2800" dirty="0"/>
              <a:t>, </a:t>
            </a:r>
            <a:r>
              <a:rPr lang="cs-CZ" sz="2800" dirty="0" err="1"/>
              <a:t>Uměleckoprům</a:t>
            </a:r>
            <a:r>
              <a:rPr lang="cs-CZ" sz="2800" dirty="0"/>
              <a:t>. Muzeum Brno 1877 </a:t>
            </a:r>
            <a:br>
              <a:rPr lang="cs-CZ" sz="2800" dirty="0"/>
            </a:br>
            <a:r>
              <a:rPr lang="it-IT" sz="2800" dirty="0"/>
              <a:t>Johann Scheiringer a Franz Kachler</a:t>
            </a:r>
            <a:r>
              <a:rPr lang="cs-CZ" sz="2800" dirty="0"/>
              <a:t>. Muzeum pro umění a živnosti Opava,</a:t>
            </a:r>
            <a:r>
              <a:rPr lang="it-IT" sz="2800" dirty="0"/>
              <a:t> 1893–1895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849" t="9813" r="34104" b="12492"/>
          <a:stretch/>
        </p:blipFill>
        <p:spPr>
          <a:xfrm>
            <a:off x="394447" y="2079812"/>
            <a:ext cx="4896010" cy="4970590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0FEF1B3-E3F4-3FBA-920C-9C0F7058D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704" t="30365" r="22453" b="31713"/>
          <a:stretch/>
        </p:blipFill>
        <p:spPr>
          <a:xfrm>
            <a:off x="5290457" y="2513445"/>
            <a:ext cx="6811869" cy="3472576"/>
          </a:xfrm>
        </p:spPr>
      </p:pic>
    </p:spTree>
    <p:extLst>
      <p:ext uri="{BB962C8B-B14F-4D97-AF65-F5344CB8AC3E}">
        <p14:creationId xmlns:p14="http://schemas.microsoft.com/office/powerpoint/2010/main" val="91728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12034-CCA2-AE9F-3852-4422A5C1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Votivkirche</a:t>
            </a:r>
            <a:r>
              <a:rPr lang="cs-CZ" dirty="0"/>
              <a:t> 1856-79</a:t>
            </a:r>
            <a:br>
              <a:rPr lang="cs-CZ" dirty="0"/>
            </a:br>
            <a:r>
              <a:rPr lang="cs-CZ" dirty="0"/>
              <a:t>1867</a:t>
            </a:r>
            <a:br>
              <a:rPr lang="cs-CZ" dirty="0"/>
            </a:br>
            <a:r>
              <a:rPr lang="cs-CZ" dirty="0"/>
              <a:t>1864-77</a:t>
            </a:r>
          </a:p>
        </p:txBody>
      </p:sp>
      <p:pic>
        <p:nvPicPr>
          <p:cNvPr id="9218" name="Picture 2" descr="Votivkirche">
            <a:extLst>
              <a:ext uri="{FF2B5EF4-FFF2-40B4-BE49-F238E27FC236}">
                <a16:creationId xmlns:a16="http://schemas.microsoft.com/office/drawing/2014/main" id="{666C5A8A-91A3-9669-44F0-633E6A8752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3" y="0"/>
            <a:ext cx="5146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id="{830FF67D-F3BE-87BF-F50D-78EDC5BA6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0"/>
          <a:stretch/>
        </p:blipFill>
        <p:spPr bwMode="auto">
          <a:xfrm>
            <a:off x="-1304552" y="2300959"/>
            <a:ext cx="4713094" cy="52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ostel svaté Alžběty Uherské (Teplice) – Wikipedie">
            <a:extLst>
              <a:ext uri="{FF2B5EF4-FFF2-40B4-BE49-F238E27FC236}">
                <a16:creationId xmlns:a16="http://schemas.microsoft.com/office/drawing/2014/main" id="{ED72E658-8776-37FB-0370-7AFCB1E2A8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2" y="2300959"/>
            <a:ext cx="3416712" cy="45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42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https://vyslapy.cz/wp-content/uploads/2018/03/slezsk%C3%A9-zemsk%C3%A9-muzeum-1024x7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797" y="1882931"/>
            <a:ext cx="6207203" cy="42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informuji.cz/data/20163181506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71" y="1882931"/>
            <a:ext cx="6425318" cy="42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35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70E4D3-6648-C847-225D-565E1FE21D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0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190398-5A86-43EC-3B3B-8234CBDE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27" y="3225800"/>
            <a:ext cx="2626783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5729A99-6D98-C3E3-A3C3-A6A7C0E3B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977" r="6310" b="39870"/>
          <a:stretch/>
        </p:blipFill>
        <p:spPr bwMode="auto">
          <a:xfrm>
            <a:off x="-234043" y="-232229"/>
            <a:ext cx="4283529" cy="26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9692A24-AAB2-FDD6-91BB-794C8993B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24910" r="15555" b="32338"/>
          <a:stretch/>
        </p:blipFill>
        <p:spPr bwMode="auto">
          <a:xfrm>
            <a:off x="2911928" y="-232229"/>
            <a:ext cx="2960917" cy="293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8832B66-E5BC-0202-20D3-3B70A7C94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5048" r="13968" b="28179"/>
          <a:stretch/>
        </p:blipFill>
        <p:spPr bwMode="auto">
          <a:xfrm>
            <a:off x="5847445" y="-244929"/>
            <a:ext cx="3171371" cy="32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44306FC-BE04-3D31-82BB-E2EB20362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2010" r="10120" b="29100"/>
          <a:stretch/>
        </p:blipFill>
        <p:spPr bwMode="auto">
          <a:xfrm>
            <a:off x="8808362" y="-390072"/>
            <a:ext cx="30588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E030C55-1AC1-6FC7-6009-0A38483D06E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3" b="71967"/>
          <a:stretch/>
        </p:blipFill>
        <p:spPr bwMode="auto">
          <a:xfrm>
            <a:off x="8272837" y="3142343"/>
            <a:ext cx="13296306" cy="37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MAK – Österreichisches Museum für angewandte Kun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8099" cy="53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moravska-galerie.cz/umbraco/imageGen.aspx?image=/media/1740312/7we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25" y="2140176"/>
            <a:ext cx="3294639" cy="49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www.moravska-galerie.cz/umbraco/imageGen.aspx?image=/media/1740165/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96" y="2140176"/>
            <a:ext cx="3297284" cy="49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38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MAK – Österreichisches Museum für angewandte Kun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0" y="11638"/>
            <a:ext cx="5123543" cy="341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EE46FF6-9A84-7349-8CEB-005BC655B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827" t="13900" r="19916" b="42279"/>
          <a:stretch/>
        </p:blipFill>
        <p:spPr>
          <a:xfrm>
            <a:off x="286931" y="3440638"/>
            <a:ext cx="6135716" cy="3417362"/>
          </a:xfrm>
        </p:spPr>
      </p:pic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4"/>
          <a:srcRect l="16736" t="19066" r="53292" b="14703"/>
          <a:stretch/>
        </p:blipFill>
        <p:spPr>
          <a:xfrm>
            <a:off x="6357257" y="-98029"/>
            <a:ext cx="5834743" cy="72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2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FBC6E-D06A-0BE2-F1B6-25867859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Palác arcivévody Ludvíka Viktora 1866</a:t>
            </a:r>
            <a:br>
              <a:rPr lang="cs-CZ" dirty="0"/>
            </a:br>
            <a:r>
              <a:rPr lang="cs-CZ" dirty="0" err="1"/>
              <a:t>Villa</a:t>
            </a:r>
            <a:r>
              <a:rPr lang="cs-CZ" dirty="0"/>
              <a:t> </a:t>
            </a:r>
            <a:r>
              <a:rPr lang="cs-CZ" dirty="0" err="1"/>
              <a:t>Wartholz</a:t>
            </a:r>
            <a:r>
              <a:rPr lang="cs-CZ" dirty="0"/>
              <a:t> v </a:t>
            </a:r>
            <a:r>
              <a:rPr lang="cs-CZ" dirty="0" err="1"/>
              <a:t>Reichenau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der </a:t>
            </a:r>
            <a:r>
              <a:rPr lang="cs-CZ" dirty="0" err="1"/>
              <a:t>Rax</a:t>
            </a:r>
            <a:r>
              <a:rPr lang="cs-CZ" dirty="0"/>
              <a:t> 1872 pro Karla Ludvíka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9A445478-807A-B613-7646-E6148C6051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B25EC49-4588-56DD-AA95-B9AF489863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74386"/>
            <a:ext cx="5181600" cy="38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7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9B0C1-4A13-6A54-51C1-C2216A19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Berglův palác, 1860-63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0F5562-53CC-1177-3C1E-C42D1F9E8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Berglův palác">
            <a:extLst>
              <a:ext uri="{FF2B5EF4-FFF2-40B4-BE49-F238E27FC236}">
                <a16:creationId xmlns:a16="http://schemas.microsoft.com/office/drawing/2014/main" id="{4718C814-E25E-AE50-291C-01E8F64340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6215743" cy="41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3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72F7C-221E-A21E-B8E5-6F96AE8A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Univerzita 1873-84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FBBAA5-3867-CBFC-ED3B-A20A089BE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86A97837-55A8-923E-6FD1-06CFDA6E5A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0941"/>
            <a:ext cx="9786257" cy="586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7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8E406-020C-3EAF-269E-EC8D67C2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365125"/>
            <a:ext cx="11121571" cy="1652361"/>
          </a:xfrm>
        </p:spPr>
        <p:txBody>
          <a:bodyPr>
            <a:noAutofit/>
          </a:bodyPr>
          <a:lstStyle/>
          <a:p>
            <a:r>
              <a:rPr lang="de-DE" sz="3200" dirty="0"/>
              <a:t>Triumphbogen der Wienerberger </a:t>
            </a:r>
            <a:r>
              <a:rPr lang="de-DE" sz="3200" dirty="0" err="1"/>
              <a:t>Ziegelfabiks</a:t>
            </a:r>
            <a:r>
              <a:rPr lang="de-DE" sz="3200" dirty="0"/>
              <a:t>- und Baugesellschaft für die Wiener Weltausstellung im Prater</a:t>
            </a:r>
            <a:r>
              <a:rPr lang="cs-CZ" sz="3200" dirty="0"/>
              <a:t> 1873</a:t>
            </a:r>
            <a:br>
              <a:rPr lang="cs-CZ" sz="3200" dirty="0"/>
            </a:br>
            <a:r>
              <a:rPr lang="cs-CZ" sz="3200" dirty="0" err="1"/>
              <a:t>Llloyd</a:t>
            </a:r>
            <a:r>
              <a:rPr lang="cs-CZ" sz="3200" dirty="0"/>
              <a:t> </a:t>
            </a:r>
            <a:r>
              <a:rPr lang="cs-CZ" sz="3200" dirty="0" err="1"/>
              <a:t>Austriatioc</a:t>
            </a:r>
            <a:r>
              <a:rPr lang="cs-CZ" sz="3200" dirty="0"/>
              <a:t>, Terst 1883</a:t>
            </a:r>
          </a:p>
        </p:txBody>
      </p:sp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4BA8369D-A5F7-EE3A-8255-0134826475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72" y="2121807"/>
            <a:ext cx="7770788" cy="43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12D42580-86D0-F59C-9D62-6143497766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" y="2316261"/>
            <a:ext cx="6039653" cy="41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71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/>
              <a:t>k. k. Österr. Museum für Kunst und Industrie</a:t>
            </a:r>
            <a:br>
              <a:rPr lang="de-DE" b="1"/>
            </a:br>
            <a:r>
              <a:rPr lang="cs-CZ" b="1"/>
              <a:t>Heinrich Ferstel, 1868-1871</a:t>
            </a:r>
            <a:br>
              <a:rPr lang="cs-CZ" b="1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Wien 01 Museum für angewandte Kunst 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5887"/>
            <a:ext cx="972820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5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AC63C-63D5-FF10-F95D-5A66AE2D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365125"/>
            <a:ext cx="12409713" cy="1325563"/>
          </a:xfrm>
        </p:spPr>
        <p:txBody>
          <a:bodyPr>
            <a:normAutofit/>
          </a:bodyPr>
          <a:lstStyle/>
          <a:p>
            <a:r>
              <a:rPr lang="cs-CZ" sz="3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Rudolf </a:t>
            </a:r>
            <a:r>
              <a:rPr lang="cs-CZ" sz="3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Eitelberger</a:t>
            </a:r>
            <a:r>
              <a:rPr lang="cs-CZ" sz="3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von </a:t>
            </a:r>
            <a:r>
              <a:rPr lang="cs-CZ" sz="3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Edelberg</a:t>
            </a:r>
            <a:br>
              <a:rPr lang="cs-CZ" sz="3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cs-CZ" sz="3600" dirty="0"/>
              <a:t>(</a:t>
            </a:r>
            <a:r>
              <a:rPr lang="cs-CZ" sz="3600" dirty="0">
                <a:hlinkClick r:id="rId2" tooltip="18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1817</a:t>
            </a:r>
            <a:r>
              <a:rPr lang="cs-CZ" sz="3600" dirty="0"/>
              <a:t>, </a:t>
            </a:r>
            <a:r>
              <a:rPr lang="cs-CZ" sz="3600" dirty="0">
                <a:hlinkClick r:id="rId3" tooltip="Olomou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Olomouc</a:t>
            </a:r>
            <a:r>
              <a:rPr lang="cs-CZ" sz="3600" dirty="0"/>
              <a:t>  </a:t>
            </a:r>
            <a:r>
              <a:rPr lang="cs-CZ" sz="3600" dirty="0">
                <a:hlinkClick r:id="rId4" tooltip="188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1885</a:t>
            </a:r>
            <a:r>
              <a:rPr lang="cs-CZ" sz="3600" dirty="0"/>
              <a:t>, </a:t>
            </a:r>
            <a:r>
              <a:rPr lang="cs-CZ" sz="3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Vídeň</a:t>
            </a:r>
            <a:r>
              <a:rPr lang="cs-CZ" sz="3600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D57525-00C2-CCCB-16B1-DBAAB52FAC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1852 - První profesor DU v RU</a:t>
            </a:r>
          </a:p>
          <a:p>
            <a:r>
              <a:rPr lang="cs-CZ" dirty="0"/>
              <a:t>Ředitel muzea i školy </a:t>
            </a:r>
          </a:p>
        </p:txBody>
      </p:sp>
      <p:pic>
        <p:nvPicPr>
          <p:cNvPr id="5122" name="Picture 2" descr="Rudolf Eitelberger">
            <a:extLst>
              <a:ext uri="{FF2B5EF4-FFF2-40B4-BE49-F238E27FC236}">
                <a16:creationId xmlns:a16="http://schemas.microsoft.com/office/drawing/2014/main" id="{DA493165-AE7A-6B35-C5B1-52D691EBC6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7" y="1825625"/>
            <a:ext cx="33722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99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273</Words>
  <Application>Microsoft Office PowerPoint</Application>
  <PresentationFormat>Širokoúhlá obrazovka</PresentationFormat>
  <Paragraphs>26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Verdana</vt:lpstr>
      <vt:lpstr>Motiv Office</vt:lpstr>
      <vt:lpstr>Heinrich von Ferstel 07.07.1828 - † 14.07.1883</vt:lpstr>
      <vt:lpstr>Zámek Trmice, spolu s Friedrich August Stache, 1852-67</vt:lpstr>
      <vt:lpstr>Votivkirche 1856-79 1867 1864-77</vt:lpstr>
      <vt:lpstr>Palác arcivévody Ludvíka Viktora 1866 Villa Wartholz v Reichenau an der Rax 1872 pro Karla Ludvíka</vt:lpstr>
      <vt:lpstr>Berglův palác, 1860-63</vt:lpstr>
      <vt:lpstr>Univerzita 1873-84</vt:lpstr>
      <vt:lpstr>Triumphbogen der Wienerberger Ziegelfabiks- und Baugesellschaft für die Wiener Weltausstellung im Prater 1873 Llloyd Austriatioc, Terst 1883</vt:lpstr>
      <vt:lpstr>k. k. Österr. Museum für Kunst und Industrie Heinrich Ferstel, 1868-1871 </vt:lpstr>
      <vt:lpstr>Rudolf Eitelberger von Edelberg (1817, Olomouc  1885, Vídeň)</vt:lpstr>
      <vt:lpstr>Prezentace aplikace PowerPoint</vt:lpstr>
      <vt:lpstr>Prezentace aplikace PowerPoint</vt:lpstr>
      <vt:lpstr> Kunstgewerbeschule 1877 Gymnázium 1866-71 Chemisch-Pharmazeutisches Institut der Universität Wien 1869-72 </vt:lpstr>
      <vt:lpstr>Prezentace aplikace PowerPoint</vt:lpstr>
      <vt:lpstr>Prezentace aplikace PowerPoint</vt:lpstr>
      <vt:lpstr>Victoria and Albert Museum, Francis Fowke 1864-69 a Aston Webb 1899–1909 </vt:lpstr>
      <vt:lpstr>Národopisná výstava českoslovanská 1895</vt:lpstr>
      <vt:lpstr>Průmyslové muzeum pro východní Čechy Chrudim, Jan Vejrych 1897-1901 Muzeum Moravská Třebová 1906, Franz Habicher</vt:lpstr>
      <vt:lpstr>Muzeum království českého, J. Schulz 1885-1891 KHM, Semper a Hasenauer 1871-91</vt:lpstr>
      <vt:lpstr>Prezentace aplikace PowerPoint</vt:lpstr>
      <vt:lpstr>Jihočeske muzeum v Českych Budějovicich, Viktor Schwerdtner 1898-1901</vt:lpstr>
      <vt:lpstr>Prezentace aplikace PowerPoint</vt:lpstr>
      <vt:lpstr>Prezentace aplikace PowerPoint</vt:lpstr>
      <vt:lpstr>uměleckoprůmyslové muzeum v Liberci 1898, F. Ohmann a H. Grisebach</vt:lpstr>
      <vt:lpstr>Městské muzeum, Hradec Králové, Jan Kotěra, 1906–1913</vt:lpstr>
      <vt:lpstr>Dům umění v Brně, Heinrich Carl Ried (1911) / Dům umělců v Hodoníně, Antonín Blažek (1913)</vt:lpstr>
      <vt:lpstr>Muzeum podle Sempera 1852</vt:lpstr>
      <vt:lpstr>Prezentace aplikace PowerPoint</vt:lpstr>
      <vt:lpstr>Prezentace aplikace PowerPoint</vt:lpstr>
      <vt:lpstr>Johann G. Schoen, Uměleckoprům. Muzeum Brno 1877  Johann Scheiringer a Franz Kachler. Muzeum pro umění a živnosti Opava, 1893–1895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Galeta</dc:creator>
  <cp:lastModifiedBy>Jan Galeta</cp:lastModifiedBy>
  <cp:revision>34</cp:revision>
  <dcterms:created xsi:type="dcterms:W3CDTF">2020-12-02T10:20:41Z</dcterms:created>
  <dcterms:modified xsi:type="dcterms:W3CDTF">2023-04-11T13:53:45Z</dcterms:modified>
</cp:coreProperties>
</file>